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926625"/>
  <p:embeddedFontLst>
    <p:embeddedFont>
      <p:font typeface="Inter"/>
      <p:regular r:id="rId18"/>
      <p:bold r:id="rId19"/>
      <p:italic r:id="rId20"/>
      <p:boldItalic r:id="rId21"/>
    </p:embeddedFont>
    <p:embeddedFont>
      <p:font typeface="Inter Tight"/>
      <p:regular r:id="rId22"/>
      <p:bold r:id="rId23"/>
      <p:italic r:id="rId24"/>
      <p:boldItalic r:id="rId25"/>
    </p:embeddedFon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7" roundtripDataSignature="AMtx7miocarXvkMvytDnHNWBAjSemass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italic.fntdata"/><Relationship Id="rId22" Type="http://schemas.openxmlformats.org/officeDocument/2006/relationships/font" Target="fonts/InterTight-regular.fntdata"/><Relationship Id="rId21" Type="http://schemas.openxmlformats.org/officeDocument/2006/relationships/font" Target="fonts/Inter-boldItalic.fntdata"/><Relationship Id="rId24" Type="http://schemas.openxmlformats.org/officeDocument/2006/relationships/font" Target="fonts/InterTight-italic.fntdata"/><Relationship Id="rId23" Type="http://schemas.openxmlformats.org/officeDocument/2006/relationships/font" Target="fonts/InterT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Black-regular.fntdata"/><Relationship Id="rId25" Type="http://schemas.openxmlformats.org/officeDocument/2006/relationships/font" Target="fonts/InterTight-bold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Inter-bold.fntdata"/><Relationship Id="rId18" Type="http://schemas.openxmlformats.org/officeDocument/2006/relationships/font" Target="fonts/In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0: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10: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1: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11: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2: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12: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2: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3: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4: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5: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5: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6: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7: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7: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8: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p9: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nsisivu">
  <p:cSld name="Kansisivu">
    <p:spTree>
      <p:nvGrpSpPr>
        <p:cNvPr id="11" name="Shape 11"/>
        <p:cNvGrpSpPr/>
        <p:nvPr/>
      </p:nvGrpSpPr>
      <p:grpSpPr>
        <a:xfrm>
          <a:off x="0" y="0"/>
          <a:ext cx="0" cy="0"/>
          <a:chOff x="0" y="0"/>
          <a:chExt cx="0" cy="0"/>
        </a:xfrm>
      </p:grpSpPr>
      <p:pic>
        <p:nvPicPr>
          <p:cNvPr descr="Kuva, joka sisältää kohteen lintu, siluetti&#10;&#10;Kuvaus luotu automaattisesti" id="12" name="Google Shape;12;p14"/>
          <p:cNvPicPr preferRelativeResize="0"/>
          <p:nvPr/>
        </p:nvPicPr>
        <p:blipFill rotWithShape="1">
          <a:blip r:embed="rId2">
            <a:alphaModFix/>
          </a:blip>
          <a:srcRect b="0" l="0" r="0" t="0"/>
          <a:stretch/>
        </p:blipFill>
        <p:spPr>
          <a:xfrm>
            <a:off x="5516387" y="-1"/>
            <a:ext cx="6693324" cy="6858000"/>
          </a:xfrm>
          <a:prstGeom prst="rect">
            <a:avLst/>
          </a:prstGeom>
          <a:noFill/>
          <a:ln>
            <a:noFill/>
          </a:ln>
        </p:spPr>
      </p:pic>
      <p:pic>
        <p:nvPicPr>
          <p:cNvPr id="13" name="Google Shape;13;p14"/>
          <p:cNvPicPr preferRelativeResize="0"/>
          <p:nvPr/>
        </p:nvPicPr>
        <p:blipFill rotWithShape="1">
          <a:blip r:embed="rId3">
            <a:alphaModFix/>
          </a:blip>
          <a:srcRect b="0" l="0" r="0" t="0"/>
          <a:stretch/>
        </p:blipFill>
        <p:spPr>
          <a:xfrm>
            <a:off x="8961" y="3023234"/>
            <a:ext cx="7126945" cy="3844104"/>
          </a:xfrm>
          <a:prstGeom prst="rect">
            <a:avLst/>
          </a:prstGeom>
          <a:noFill/>
          <a:ln>
            <a:noFill/>
          </a:ln>
        </p:spPr>
      </p:pic>
      <p:pic>
        <p:nvPicPr>
          <p:cNvPr id="14" name="Google Shape;14;p14"/>
          <p:cNvPicPr preferRelativeResize="0"/>
          <p:nvPr/>
        </p:nvPicPr>
        <p:blipFill rotWithShape="1">
          <a:blip r:embed="rId4">
            <a:alphaModFix/>
          </a:blip>
          <a:srcRect b="0" l="0" r="0" t="0"/>
          <a:stretch/>
        </p:blipFill>
        <p:spPr>
          <a:xfrm>
            <a:off x="0" y="1827958"/>
            <a:ext cx="6046694" cy="5030041"/>
          </a:xfrm>
          <a:prstGeom prst="rect">
            <a:avLst/>
          </a:prstGeom>
          <a:noFill/>
          <a:ln>
            <a:noFill/>
          </a:ln>
        </p:spPr>
      </p:pic>
      <p:sp>
        <p:nvSpPr>
          <p:cNvPr id="15" name="Google Shape;15;p14"/>
          <p:cNvSpPr/>
          <p:nvPr/>
        </p:nvSpPr>
        <p:spPr>
          <a:xfrm>
            <a:off x="389964" y="372035"/>
            <a:ext cx="11421035" cy="611393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Inter"/>
              <a:ea typeface="Inter"/>
              <a:cs typeface="Inter"/>
              <a:sym typeface="Inter"/>
            </a:endParaRPr>
          </a:p>
        </p:txBody>
      </p:sp>
      <p:sp>
        <p:nvSpPr>
          <p:cNvPr id="16" name="Google Shape;16;p14"/>
          <p:cNvSpPr txBox="1"/>
          <p:nvPr>
            <p:ph type="ctrTitle"/>
          </p:nvPr>
        </p:nvSpPr>
        <p:spPr>
          <a:xfrm>
            <a:off x="793374" y="804116"/>
            <a:ext cx="10614213" cy="3238966"/>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Clr>
                <a:schemeClr val="dk1"/>
              </a:buClr>
              <a:buSzPts val="9000"/>
              <a:buFont typeface="Inter Tight"/>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793374" y="4545105"/>
            <a:ext cx="10614213" cy="667871"/>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2" type="body"/>
          </p:nvPr>
        </p:nvSpPr>
        <p:spPr>
          <a:xfrm>
            <a:off x="793376" y="5854327"/>
            <a:ext cx="8552330" cy="365125"/>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1000"/>
              </a:spcBef>
              <a:spcAft>
                <a:spcPts val="0"/>
              </a:spcAft>
              <a:buClr>
                <a:schemeClr val="dk1"/>
              </a:buClr>
              <a:buSzPts val="1600"/>
              <a:buNone/>
              <a:defRPr/>
            </a:lvl1pPr>
            <a:lvl2pPr indent="-228600" lvl="1" marL="914400" algn="l">
              <a:lnSpc>
                <a:spcPct val="110000"/>
              </a:lnSpc>
              <a:spcBef>
                <a:spcPts val="500"/>
              </a:spcBef>
              <a:spcAft>
                <a:spcPts val="0"/>
              </a:spcAft>
              <a:buClr>
                <a:schemeClr val="dk1"/>
              </a:buClr>
              <a:buSzPts val="1600"/>
              <a:buNone/>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 name="Google Shape;19;p14"/>
          <p:cNvGrpSpPr/>
          <p:nvPr/>
        </p:nvGrpSpPr>
        <p:grpSpPr>
          <a:xfrm>
            <a:off x="10197819" y="5884768"/>
            <a:ext cx="1289051" cy="318800"/>
            <a:chOff x="2181226" y="2460626"/>
            <a:chExt cx="7831137" cy="1936750"/>
          </a:xfrm>
        </p:grpSpPr>
        <p:sp>
          <p:nvSpPr>
            <p:cNvPr id="20" name="Google Shape;20;p14"/>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1" name="Google Shape;21;p14"/>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 name="Google Shape;22;p14"/>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 name="Google Shape;23;p14"/>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4" name="Google Shape;24;p14"/>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 name="Google Shape;25;p14"/>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 name="Google Shape;26;p14"/>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7" name="Google Shape;27;p14"/>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8" name="Google Shape;28;p14"/>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9" name="Google Shape;29;p14"/>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0" name="Google Shape;30;p14"/>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1" name="Google Shape;31;p14"/>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2" name="Google Shape;32;p14"/>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3" name="Google Shape;33;p14"/>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4" name="Google Shape;34;p14"/>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5" name="Google Shape;35;p14"/>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6" name="Google Shape;36;p14"/>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7" name="Google Shape;37;p14"/>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38" name="Google Shape;38;p14"/>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39" name="Google Shape;39;p14"/>
          <p:cNvCxnSpPr/>
          <p:nvPr/>
        </p:nvCxnSpPr>
        <p:spPr>
          <a:xfrm>
            <a:off x="380999" y="5616388"/>
            <a:ext cx="11438965" cy="0"/>
          </a:xfrm>
          <a:prstGeom prst="straightConnector1">
            <a:avLst/>
          </a:prstGeom>
          <a:noFill/>
          <a:ln cap="flat" cmpd="sng" w="12700">
            <a:solidFill>
              <a:schemeClr val="dk1"/>
            </a:solidFill>
            <a:prstDash val="solid"/>
            <a:miter lim="800000"/>
            <a:headEnd len="sm" w="sm" type="none"/>
            <a:tailEnd len="sm" w="sm" type="none"/>
          </a:ln>
        </p:spPr>
      </p:cxnSp>
      <p:cxnSp>
        <p:nvCxnSpPr>
          <p:cNvPr id="40" name="Google Shape;40;p14"/>
          <p:cNvCxnSpPr/>
          <p:nvPr/>
        </p:nvCxnSpPr>
        <p:spPr>
          <a:xfrm>
            <a:off x="9865659" y="5616000"/>
            <a:ext cx="0" cy="86100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p:cSld name="1_Otsikko ja sisältö">
    <p:spTree>
      <p:nvGrpSpPr>
        <p:cNvPr id="208" name="Shape 208"/>
        <p:cNvGrpSpPr/>
        <p:nvPr/>
      </p:nvGrpSpPr>
      <p:grpSpPr>
        <a:xfrm>
          <a:off x="0" y="0"/>
          <a:ext cx="0" cy="0"/>
          <a:chOff x="0" y="0"/>
          <a:chExt cx="0" cy="0"/>
        </a:xfrm>
      </p:grpSpPr>
      <p:sp>
        <p:nvSpPr>
          <p:cNvPr id="209" name="Google Shape;209;p23"/>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3"/>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23"/>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3"/>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23"/>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pic>
        <p:nvPicPr>
          <p:cNvPr id="214" name="Google Shape;214;p23"/>
          <p:cNvPicPr preferRelativeResize="0"/>
          <p:nvPr/>
        </p:nvPicPr>
        <p:blipFill rotWithShape="1">
          <a:blip r:embed="rId2">
            <a:alphaModFix/>
          </a:blip>
          <a:srcRect b="0" l="0" r="0" t="0"/>
          <a:stretch/>
        </p:blipFill>
        <p:spPr>
          <a:xfrm>
            <a:off x="3504477" y="5236798"/>
            <a:ext cx="5361618" cy="1621201"/>
          </a:xfrm>
          <a:prstGeom prst="rect">
            <a:avLst/>
          </a:prstGeom>
          <a:noFill/>
          <a:ln>
            <a:noFill/>
          </a:ln>
        </p:spPr>
      </p:pic>
      <p:pic>
        <p:nvPicPr>
          <p:cNvPr id="215" name="Google Shape;215;p23"/>
          <p:cNvPicPr preferRelativeResize="0"/>
          <p:nvPr/>
        </p:nvPicPr>
        <p:blipFill rotWithShape="1">
          <a:blip r:embed="rId3">
            <a:alphaModFix/>
          </a:blip>
          <a:srcRect b="0" l="0" r="0" t="0"/>
          <a:stretch/>
        </p:blipFill>
        <p:spPr>
          <a:xfrm>
            <a:off x="4876799" y="6342111"/>
            <a:ext cx="2718865" cy="515874"/>
          </a:xfrm>
          <a:prstGeom prst="rect">
            <a:avLst/>
          </a:prstGeom>
          <a:noFill/>
          <a:ln>
            <a:noFill/>
          </a:ln>
        </p:spPr>
      </p:pic>
      <p:grpSp>
        <p:nvGrpSpPr>
          <p:cNvPr id="216" name="Google Shape;216;p23"/>
          <p:cNvGrpSpPr/>
          <p:nvPr/>
        </p:nvGrpSpPr>
        <p:grpSpPr>
          <a:xfrm>
            <a:off x="10574336" y="6256804"/>
            <a:ext cx="1289051" cy="318800"/>
            <a:chOff x="2181226" y="2460626"/>
            <a:chExt cx="7831137" cy="1936750"/>
          </a:xfrm>
        </p:grpSpPr>
        <p:sp>
          <p:nvSpPr>
            <p:cNvPr id="217" name="Google Shape;217;p23"/>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18" name="Google Shape;218;p23"/>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19" name="Google Shape;219;p23"/>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0" name="Google Shape;220;p23"/>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1" name="Google Shape;221;p23"/>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2" name="Google Shape;222;p23"/>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3" name="Google Shape;223;p23"/>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4" name="Google Shape;224;p23"/>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5" name="Google Shape;225;p23"/>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6" name="Google Shape;226;p23"/>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7" name="Google Shape;227;p23"/>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8" name="Google Shape;228;p23"/>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29" name="Google Shape;229;p23"/>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0" name="Google Shape;230;p23"/>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1" name="Google Shape;231;p23"/>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2" name="Google Shape;232;p23"/>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3" name="Google Shape;233;p23"/>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4" name="Google Shape;234;p23"/>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35" name="Google Shape;235;p23"/>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236" name="Google Shape;236;p23"/>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237" name="Google Shape;237;p23"/>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238" name="Shape 238"/>
        <p:cNvGrpSpPr/>
        <p:nvPr/>
      </p:nvGrpSpPr>
      <p:grpSpPr>
        <a:xfrm>
          <a:off x="0" y="0"/>
          <a:ext cx="0" cy="0"/>
          <a:chOff x="0" y="0"/>
          <a:chExt cx="0" cy="0"/>
        </a:xfrm>
      </p:grpSpPr>
      <p:sp>
        <p:nvSpPr>
          <p:cNvPr id="239" name="Google Shape;239;p24"/>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24"/>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24"/>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4"/>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aosio ja logo" type="blank">
  <p:cSld name="BLANK">
    <p:spTree>
      <p:nvGrpSpPr>
        <p:cNvPr id="243" name="Shape 243"/>
        <p:cNvGrpSpPr/>
        <p:nvPr/>
      </p:nvGrpSpPr>
      <p:grpSpPr>
        <a:xfrm>
          <a:off x="0" y="0"/>
          <a:ext cx="0" cy="0"/>
          <a:chOff x="0" y="0"/>
          <a:chExt cx="0" cy="0"/>
        </a:xfrm>
      </p:grpSpPr>
      <p:sp>
        <p:nvSpPr>
          <p:cNvPr id="244" name="Google Shape;244;p25"/>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5"/>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5"/>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grpSp>
        <p:nvGrpSpPr>
          <p:cNvPr id="247" name="Google Shape;247;p25"/>
          <p:cNvGrpSpPr/>
          <p:nvPr/>
        </p:nvGrpSpPr>
        <p:grpSpPr>
          <a:xfrm>
            <a:off x="10574336" y="6256804"/>
            <a:ext cx="1289051" cy="318800"/>
            <a:chOff x="2181226" y="2460626"/>
            <a:chExt cx="7831137" cy="1936750"/>
          </a:xfrm>
        </p:grpSpPr>
        <p:sp>
          <p:nvSpPr>
            <p:cNvPr id="248" name="Google Shape;248;p25"/>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49" name="Google Shape;249;p25"/>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0" name="Google Shape;250;p25"/>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1" name="Google Shape;251;p25"/>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2" name="Google Shape;252;p25"/>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3" name="Google Shape;253;p25"/>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4" name="Google Shape;254;p25"/>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5" name="Google Shape;255;p25"/>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6" name="Google Shape;256;p25"/>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7" name="Google Shape;257;p25"/>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8" name="Google Shape;258;p25"/>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59" name="Google Shape;259;p25"/>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0" name="Google Shape;260;p25"/>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1" name="Google Shape;261;p25"/>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2" name="Google Shape;262;p25"/>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3" name="Google Shape;263;p25"/>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4" name="Google Shape;264;p25"/>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5" name="Google Shape;265;p25"/>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66" name="Google Shape;266;p25"/>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267" name="Google Shape;267;p25"/>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268" name="Google Shape;268;p25"/>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269"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p:cSld name="Otsikkodia">
    <p:spTree>
      <p:nvGrpSpPr>
        <p:cNvPr id="41" name="Shape 41"/>
        <p:cNvGrpSpPr/>
        <p:nvPr/>
      </p:nvGrpSpPr>
      <p:grpSpPr>
        <a:xfrm>
          <a:off x="0" y="0"/>
          <a:ext cx="0" cy="0"/>
          <a:chOff x="0" y="0"/>
          <a:chExt cx="0" cy="0"/>
        </a:xfrm>
      </p:grpSpPr>
      <p:pic>
        <p:nvPicPr>
          <p:cNvPr descr="Kuva, joka sisältää kohteen lintu&#10;&#10;Kuvaus luotu automaattisesti" id="42" name="Google Shape;42;p15"/>
          <p:cNvPicPr preferRelativeResize="0"/>
          <p:nvPr/>
        </p:nvPicPr>
        <p:blipFill rotWithShape="1">
          <a:blip r:embed="rId2">
            <a:alphaModFix/>
          </a:blip>
          <a:srcRect b="0" l="0" r="0" t="0"/>
          <a:stretch/>
        </p:blipFill>
        <p:spPr>
          <a:xfrm>
            <a:off x="6799315" y="4276173"/>
            <a:ext cx="5392685" cy="2581661"/>
          </a:xfrm>
          <a:prstGeom prst="rect">
            <a:avLst/>
          </a:prstGeom>
          <a:noFill/>
          <a:ln>
            <a:noFill/>
          </a:ln>
        </p:spPr>
      </p:pic>
      <p:pic>
        <p:nvPicPr>
          <p:cNvPr id="43" name="Google Shape;43;p15"/>
          <p:cNvPicPr preferRelativeResize="0"/>
          <p:nvPr/>
        </p:nvPicPr>
        <p:blipFill rotWithShape="1">
          <a:blip r:embed="rId3">
            <a:alphaModFix/>
          </a:blip>
          <a:srcRect b="0" l="0" r="0" t="0"/>
          <a:stretch/>
        </p:blipFill>
        <p:spPr>
          <a:xfrm>
            <a:off x="8138151" y="3774775"/>
            <a:ext cx="4053849" cy="3083059"/>
          </a:xfrm>
          <a:prstGeom prst="rect">
            <a:avLst/>
          </a:prstGeom>
          <a:noFill/>
          <a:ln>
            <a:noFill/>
          </a:ln>
        </p:spPr>
      </p:pic>
      <p:pic>
        <p:nvPicPr>
          <p:cNvPr id="44" name="Google Shape;44;p15"/>
          <p:cNvPicPr preferRelativeResize="0"/>
          <p:nvPr/>
        </p:nvPicPr>
        <p:blipFill rotWithShape="1">
          <a:blip r:embed="rId4">
            <a:alphaModFix/>
          </a:blip>
          <a:srcRect b="0" l="0" r="0" t="0"/>
          <a:stretch/>
        </p:blipFill>
        <p:spPr>
          <a:xfrm>
            <a:off x="0" y="0"/>
            <a:ext cx="4607859" cy="3921470"/>
          </a:xfrm>
          <a:prstGeom prst="rect">
            <a:avLst/>
          </a:prstGeom>
          <a:noFill/>
          <a:ln>
            <a:noFill/>
          </a:ln>
        </p:spPr>
      </p:pic>
      <p:sp>
        <p:nvSpPr>
          <p:cNvPr id="45" name="Google Shape;45;p15"/>
          <p:cNvSpPr txBox="1"/>
          <p:nvPr>
            <p:ph type="ctrTitle"/>
          </p:nvPr>
        </p:nvSpPr>
        <p:spPr>
          <a:xfrm>
            <a:off x="793374" y="1601975"/>
            <a:ext cx="10614213" cy="3238966"/>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dk1"/>
              </a:buClr>
              <a:buSzPts val="7000"/>
              <a:buFont typeface="Inter Tight"/>
              <a:buNone/>
              <a:defRPr sz="7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grpSp>
        <p:nvGrpSpPr>
          <p:cNvPr id="49" name="Google Shape;49;p15"/>
          <p:cNvGrpSpPr/>
          <p:nvPr/>
        </p:nvGrpSpPr>
        <p:grpSpPr>
          <a:xfrm>
            <a:off x="10574336" y="6256804"/>
            <a:ext cx="1289051" cy="318800"/>
            <a:chOff x="2181226" y="2460626"/>
            <a:chExt cx="7831137" cy="1936750"/>
          </a:xfrm>
        </p:grpSpPr>
        <p:sp>
          <p:nvSpPr>
            <p:cNvPr id="50" name="Google Shape;50;p15"/>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1" name="Google Shape;51;p15"/>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2" name="Google Shape;52;p15"/>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3" name="Google Shape;53;p15"/>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4" name="Google Shape;54;p15"/>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5" name="Google Shape;55;p15"/>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6" name="Google Shape;56;p15"/>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7" name="Google Shape;57;p15"/>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8" name="Google Shape;58;p15"/>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59" name="Google Shape;59;p15"/>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0" name="Google Shape;60;p15"/>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1" name="Google Shape;61;p15"/>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2" name="Google Shape;62;p15"/>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3" name="Google Shape;63;p15"/>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4" name="Google Shape;64;p15"/>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5" name="Google Shape;65;p15"/>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6" name="Google Shape;66;p15"/>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7" name="Google Shape;67;p15"/>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68" name="Google Shape;68;p15"/>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69" name="Google Shape;69;p15"/>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70" name="Google Shape;70;p15"/>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p:cSld name="Vertailu">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b="0" l="0" r="0" t="0"/>
          <a:stretch/>
        </p:blipFill>
        <p:spPr>
          <a:xfrm>
            <a:off x="3504477" y="5236798"/>
            <a:ext cx="5361618" cy="1621201"/>
          </a:xfrm>
          <a:prstGeom prst="rect">
            <a:avLst/>
          </a:prstGeom>
          <a:noFill/>
          <a:ln>
            <a:noFill/>
          </a:ln>
        </p:spPr>
      </p:pic>
      <p:pic>
        <p:nvPicPr>
          <p:cNvPr id="73" name="Google Shape;73;p16"/>
          <p:cNvPicPr preferRelativeResize="0"/>
          <p:nvPr/>
        </p:nvPicPr>
        <p:blipFill rotWithShape="1">
          <a:blip r:embed="rId3">
            <a:alphaModFix/>
          </a:blip>
          <a:srcRect b="0" l="0" r="0" t="0"/>
          <a:stretch/>
        </p:blipFill>
        <p:spPr>
          <a:xfrm>
            <a:off x="4876799" y="6342111"/>
            <a:ext cx="2718865" cy="515874"/>
          </a:xfrm>
          <a:prstGeom prst="rect">
            <a:avLst/>
          </a:prstGeom>
          <a:noFill/>
          <a:ln>
            <a:noFill/>
          </a:ln>
        </p:spPr>
      </p:pic>
      <p:sp>
        <p:nvSpPr>
          <p:cNvPr id="74" name="Google Shape;74;p16"/>
          <p:cNvSpPr txBox="1"/>
          <p:nvPr>
            <p:ph idx="1" type="body"/>
          </p:nvPr>
        </p:nvSpPr>
        <p:spPr>
          <a:xfrm>
            <a:off x="672353"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6"/>
          <p:cNvSpPr txBox="1"/>
          <p:nvPr>
            <p:ph idx="2" type="body"/>
          </p:nvPr>
        </p:nvSpPr>
        <p:spPr>
          <a:xfrm>
            <a:off x="6826624"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6"/>
          <p:cNvSpPr txBox="1"/>
          <p:nvPr>
            <p:ph idx="3" type="body"/>
          </p:nvPr>
        </p:nvSpPr>
        <p:spPr>
          <a:xfrm>
            <a:off x="673200" y="554400"/>
            <a:ext cx="4738022" cy="889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5000"/>
              <a:buNone/>
              <a:defRPr b="0" sz="5000">
                <a:latin typeface="Inter Tight"/>
                <a:ea typeface="Inter Tight"/>
                <a:cs typeface="Inter Tight"/>
                <a:sym typeface="Inter Tight"/>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16"/>
          <p:cNvSpPr txBox="1"/>
          <p:nvPr>
            <p:ph idx="4" type="body"/>
          </p:nvPr>
        </p:nvSpPr>
        <p:spPr>
          <a:xfrm>
            <a:off x="6826623" y="554400"/>
            <a:ext cx="4706469" cy="889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5000"/>
              <a:buNone/>
              <a:defRPr b="0" sz="5000">
                <a:latin typeface="Inter Tight"/>
                <a:ea typeface="Inter Tight"/>
                <a:cs typeface="Inter Tight"/>
                <a:sym typeface="Inter Tight"/>
              </a:defRPr>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81" name="Google Shape;81;p16"/>
          <p:cNvCxnSpPr/>
          <p:nvPr/>
        </p:nvCxnSpPr>
        <p:spPr>
          <a:xfrm>
            <a:off x="6091518" y="0"/>
            <a:ext cx="0" cy="5988424"/>
          </a:xfrm>
          <a:prstGeom prst="straightConnector1">
            <a:avLst/>
          </a:prstGeom>
          <a:noFill/>
          <a:ln cap="flat" cmpd="sng" w="12700">
            <a:solidFill>
              <a:schemeClr val="dk1"/>
            </a:solidFill>
            <a:prstDash val="solid"/>
            <a:miter lim="800000"/>
            <a:headEnd len="sm" w="sm" type="none"/>
            <a:tailEnd len="sm" w="sm" type="none"/>
          </a:ln>
        </p:spPr>
      </p:cxnSp>
      <p:grpSp>
        <p:nvGrpSpPr>
          <p:cNvPr id="82" name="Google Shape;82;p16"/>
          <p:cNvGrpSpPr/>
          <p:nvPr/>
        </p:nvGrpSpPr>
        <p:grpSpPr>
          <a:xfrm>
            <a:off x="10574336" y="6256804"/>
            <a:ext cx="1289051" cy="318800"/>
            <a:chOff x="2181226" y="2460626"/>
            <a:chExt cx="7831137" cy="1936750"/>
          </a:xfrm>
        </p:grpSpPr>
        <p:sp>
          <p:nvSpPr>
            <p:cNvPr id="83" name="Google Shape;83;p16"/>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4" name="Google Shape;84;p16"/>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5" name="Google Shape;85;p16"/>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6" name="Google Shape;86;p16"/>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7" name="Google Shape;87;p16"/>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8" name="Google Shape;88;p16"/>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89" name="Google Shape;89;p16"/>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0" name="Google Shape;90;p16"/>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1" name="Google Shape;91;p16"/>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2" name="Google Shape;92;p16"/>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3" name="Google Shape;93;p16"/>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4" name="Google Shape;94;p16"/>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5" name="Google Shape;95;p16"/>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6" name="Google Shape;96;p16"/>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7" name="Google Shape;97;p16"/>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8" name="Google Shape;98;p16"/>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99" name="Google Shape;99;p16"/>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00" name="Google Shape;100;p16"/>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01" name="Google Shape;101;p16"/>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102" name="Google Shape;102;p16"/>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103" name="Google Shape;103;p16"/>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type="obj">
  <p:cSld name="OBJECT">
    <p:spTree>
      <p:nvGrpSpPr>
        <p:cNvPr id="104" name="Shape 104"/>
        <p:cNvGrpSpPr/>
        <p:nvPr/>
      </p:nvGrpSpPr>
      <p:grpSpPr>
        <a:xfrm>
          <a:off x="0" y="0"/>
          <a:ext cx="0" cy="0"/>
          <a:chOff x="0" y="0"/>
          <a:chExt cx="0" cy="0"/>
        </a:xfrm>
      </p:grpSpPr>
      <p:sp>
        <p:nvSpPr>
          <p:cNvPr id="105" name="Google Shape;105;p17"/>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 type="body"/>
          </p:nvPr>
        </p:nvSpPr>
        <p:spPr>
          <a:xfrm>
            <a:off x="672353"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7"/>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
        <p:nvSpPr>
          <p:cNvPr id="110" name="Google Shape;110;p17"/>
          <p:cNvSpPr txBox="1"/>
          <p:nvPr>
            <p:ph idx="2" type="body"/>
          </p:nvPr>
        </p:nvSpPr>
        <p:spPr>
          <a:xfrm>
            <a:off x="6826624" y="1546412"/>
            <a:ext cx="4706469"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1" name="Google Shape;111;p17"/>
          <p:cNvGrpSpPr/>
          <p:nvPr/>
        </p:nvGrpSpPr>
        <p:grpSpPr>
          <a:xfrm>
            <a:off x="10574336" y="6256804"/>
            <a:ext cx="1289051" cy="318800"/>
            <a:chOff x="2181226" y="2460626"/>
            <a:chExt cx="7831137" cy="1936750"/>
          </a:xfrm>
        </p:grpSpPr>
        <p:sp>
          <p:nvSpPr>
            <p:cNvPr id="112" name="Google Shape;112;p17"/>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3" name="Google Shape;113;p17"/>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4" name="Google Shape;114;p17"/>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5" name="Google Shape;115;p17"/>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6" name="Google Shape;116;p17"/>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7" name="Google Shape;117;p17"/>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8" name="Google Shape;118;p17"/>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19" name="Google Shape;119;p17"/>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0" name="Google Shape;120;p17"/>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1" name="Google Shape;121;p17"/>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2" name="Google Shape;122;p17"/>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3" name="Google Shape;123;p17"/>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4" name="Google Shape;124;p17"/>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5" name="Google Shape;125;p17"/>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6" name="Google Shape;126;p17"/>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7" name="Google Shape;127;p17"/>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8" name="Google Shape;128;p17"/>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29" name="Google Shape;129;p17"/>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30" name="Google Shape;130;p17"/>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131" name="Google Shape;131;p17"/>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132" name="Google Shape;132;p17"/>
          <p:cNvCxnSpPr/>
          <p:nvPr/>
        </p:nvCxnSpPr>
        <p:spPr>
          <a:xfrm>
            <a:off x="6203576" y="2003612"/>
            <a:ext cx="0" cy="2931459"/>
          </a:xfrm>
          <a:prstGeom prst="straightConnector1">
            <a:avLst/>
          </a:prstGeom>
          <a:noFill/>
          <a:ln cap="flat" cmpd="sng" w="12700">
            <a:solidFill>
              <a:schemeClr val="dk1"/>
            </a:solidFill>
            <a:prstDash val="solid"/>
            <a:miter lim="800000"/>
            <a:headEnd len="sm" w="sm" type="none"/>
            <a:tailEnd len="sm" w="sm" type="none"/>
          </a:ln>
        </p:spPr>
      </p:cxnSp>
      <p:cxnSp>
        <p:nvCxnSpPr>
          <p:cNvPr id="133" name="Google Shape;133;p17"/>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kuva">
  <p:cSld name="Kuvatekstillinen kuva">
    <p:spTree>
      <p:nvGrpSpPr>
        <p:cNvPr id="134" name="Shape 134"/>
        <p:cNvGrpSpPr/>
        <p:nvPr/>
      </p:nvGrpSpPr>
      <p:grpSpPr>
        <a:xfrm>
          <a:off x="0" y="0"/>
          <a:ext cx="0" cy="0"/>
          <a:chOff x="0" y="0"/>
          <a:chExt cx="0" cy="0"/>
        </a:xfrm>
      </p:grpSpPr>
      <p:pic>
        <p:nvPicPr>
          <p:cNvPr id="135" name="Google Shape;135;p18"/>
          <p:cNvPicPr preferRelativeResize="0"/>
          <p:nvPr/>
        </p:nvPicPr>
        <p:blipFill rotWithShape="1">
          <a:blip r:embed="rId2">
            <a:alphaModFix/>
          </a:blip>
          <a:srcRect b="0" l="0" r="0" t="0"/>
          <a:stretch/>
        </p:blipFill>
        <p:spPr>
          <a:xfrm>
            <a:off x="6864041" y="0"/>
            <a:ext cx="5335352" cy="5839188"/>
          </a:xfrm>
          <a:prstGeom prst="rect">
            <a:avLst/>
          </a:prstGeom>
          <a:noFill/>
          <a:ln>
            <a:noFill/>
          </a:ln>
        </p:spPr>
      </p:pic>
      <p:pic>
        <p:nvPicPr>
          <p:cNvPr id="136" name="Google Shape;136;p18"/>
          <p:cNvPicPr preferRelativeResize="0"/>
          <p:nvPr/>
        </p:nvPicPr>
        <p:blipFill rotWithShape="1">
          <a:blip r:embed="rId3">
            <a:alphaModFix/>
          </a:blip>
          <a:srcRect b="0" l="0" r="0" t="0"/>
          <a:stretch/>
        </p:blipFill>
        <p:spPr>
          <a:xfrm>
            <a:off x="7986848" y="0"/>
            <a:ext cx="4212544" cy="6858000"/>
          </a:xfrm>
          <a:prstGeom prst="rect">
            <a:avLst/>
          </a:prstGeom>
          <a:noFill/>
          <a:ln>
            <a:noFill/>
          </a:ln>
        </p:spPr>
      </p:pic>
      <p:sp>
        <p:nvSpPr>
          <p:cNvPr id="137" name="Google Shape;137;p18"/>
          <p:cNvSpPr txBox="1"/>
          <p:nvPr>
            <p:ph type="title"/>
          </p:nvPr>
        </p:nvSpPr>
        <p:spPr>
          <a:xfrm>
            <a:off x="672353" y="555812"/>
            <a:ext cx="4961966"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8"/>
          <p:cNvSpPr txBox="1"/>
          <p:nvPr>
            <p:ph idx="1" type="body"/>
          </p:nvPr>
        </p:nvSpPr>
        <p:spPr>
          <a:xfrm>
            <a:off x="672353" y="1546412"/>
            <a:ext cx="4961966"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8"/>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8"/>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
        <p:nvSpPr>
          <p:cNvPr id="141" name="Google Shape;141;p18"/>
          <p:cNvSpPr/>
          <p:nvPr>
            <p:ph idx="2" type="pic"/>
          </p:nvPr>
        </p:nvSpPr>
        <p:spPr>
          <a:xfrm>
            <a:off x="6095999" y="385259"/>
            <a:ext cx="5699363"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austa">
  <p:cSld name="Kuva ja tausta">
    <p:spTree>
      <p:nvGrpSpPr>
        <p:cNvPr id="142" name="Shape 142"/>
        <p:cNvGrpSpPr/>
        <p:nvPr/>
      </p:nvGrpSpPr>
      <p:grpSpPr>
        <a:xfrm>
          <a:off x="0" y="0"/>
          <a:ext cx="0" cy="0"/>
          <a:chOff x="0" y="0"/>
          <a:chExt cx="0" cy="0"/>
        </a:xfrm>
      </p:grpSpPr>
      <p:pic>
        <p:nvPicPr>
          <p:cNvPr id="143" name="Google Shape;143;p19"/>
          <p:cNvPicPr preferRelativeResize="0"/>
          <p:nvPr/>
        </p:nvPicPr>
        <p:blipFill rotWithShape="1">
          <a:blip r:embed="rId2">
            <a:alphaModFix/>
          </a:blip>
          <a:srcRect b="0" l="0" r="0" t="0"/>
          <a:stretch/>
        </p:blipFill>
        <p:spPr>
          <a:xfrm>
            <a:off x="9312183" y="4174414"/>
            <a:ext cx="2879817" cy="2683586"/>
          </a:xfrm>
          <a:prstGeom prst="rect">
            <a:avLst/>
          </a:prstGeom>
          <a:noFill/>
          <a:ln>
            <a:noFill/>
          </a:ln>
        </p:spPr>
      </p:pic>
      <p:pic>
        <p:nvPicPr>
          <p:cNvPr id="144" name="Google Shape;144;p19"/>
          <p:cNvPicPr preferRelativeResize="0"/>
          <p:nvPr/>
        </p:nvPicPr>
        <p:blipFill rotWithShape="1">
          <a:blip r:embed="rId3">
            <a:alphaModFix/>
          </a:blip>
          <a:srcRect b="0" l="0" r="0" t="0"/>
          <a:stretch/>
        </p:blipFill>
        <p:spPr>
          <a:xfrm>
            <a:off x="7811284" y="4336645"/>
            <a:ext cx="4380716" cy="2519177"/>
          </a:xfrm>
          <a:prstGeom prst="rect">
            <a:avLst/>
          </a:prstGeom>
          <a:noFill/>
          <a:ln>
            <a:noFill/>
          </a:ln>
        </p:spPr>
      </p:pic>
      <p:pic>
        <p:nvPicPr>
          <p:cNvPr id="145" name="Google Shape;145;p19"/>
          <p:cNvPicPr preferRelativeResize="0"/>
          <p:nvPr/>
        </p:nvPicPr>
        <p:blipFill rotWithShape="1">
          <a:blip r:embed="rId4">
            <a:alphaModFix/>
          </a:blip>
          <a:srcRect b="0" l="0" r="0" t="0"/>
          <a:stretch/>
        </p:blipFill>
        <p:spPr>
          <a:xfrm>
            <a:off x="0" y="0"/>
            <a:ext cx="6087736" cy="6858000"/>
          </a:xfrm>
          <a:prstGeom prst="rect">
            <a:avLst/>
          </a:prstGeom>
          <a:noFill/>
          <a:ln>
            <a:noFill/>
          </a:ln>
        </p:spPr>
      </p:pic>
      <p:pic>
        <p:nvPicPr>
          <p:cNvPr id="146" name="Google Shape;146;p19"/>
          <p:cNvPicPr preferRelativeResize="0"/>
          <p:nvPr/>
        </p:nvPicPr>
        <p:blipFill rotWithShape="1">
          <a:blip r:embed="rId5">
            <a:alphaModFix/>
          </a:blip>
          <a:srcRect b="0" l="0" r="0" t="0"/>
          <a:stretch/>
        </p:blipFill>
        <p:spPr>
          <a:xfrm>
            <a:off x="0" y="0"/>
            <a:ext cx="4233793" cy="6858000"/>
          </a:xfrm>
          <a:prstGeom prst="rect">
            <a:avLst/>
          </a:prstGeom>
          <a:noFill/>
          <a:ln>
            <a:noFill/>
          </a:ln>
        </p:spPr>
      </p:pic>
      <p:sp>
        <p:nvSpPr>
          <p:cNvPr id="147" name="Google Shape;147;p19"/>
          <p:cNvSpPr/>
          <p:nvPr>
            <p:ph idx="2" type="pic"/>
          </p:nvPr>
        </p:nvSpPr>
        <p:spPr>
          <a:xfrm>
            <a:off x="401363" y="385259"/>
            <a:ext cx="11394000"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p:cSld name="Kuva">
    <p:spTree>
      <p:nvGrpSpPr>
        <p:cNvPr id="148" name="Shape 148"/>
        <p:cNvGrpSpPr/>
        <p:nvPr/>
      </p:nvGrpSpPr>
      <p:grpSpPr>
        <a:xfrm>
          <a:off x="0" y="0"/>
          <a:ext cx="0" cy="0"/>
          <a:chOff x="0" y="0"/>
          <a:chExt cx="0" cy="0"/>
        </a:xfrm>
      </p:grpSpPr>
      <p:sp>
        <p:nvSpPr>
          <p:cNvPr id="149" name="Google Shape;149;p20"/>
          <p:cNvSpPr/>
          <p:nvPr>
            <p:ph idx="2" type="pic"/>
          </p:nvPr>
        </p:nvSpPr>
        <p:spPr>
          <a:xfrm>
            <a:off x="401363" y="385259"/>
            <a:ext cx="11394000" cy="6078293"/>
          </a:xfrm>
          <a:prstGeom prst="rect">
            <a:avLst/>
          </a:prstGeom>
          <a:solidFill>
            <a:schemeClr val="lt1"/>
          </a:solidFill>
          <a:ln cap="flat" cmpd="sng" w="25400">
            <a:solidFill>
              <a:schemeClr val="dk1"/>
            </a:solidFill>
            <a:prstDash val="solid"/>
            <a:miter lim="800000"/>
            <a:headEnd len="sm" w="sm" type="none"/>
            <a:tailEnd len="sm" w="sm"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kehys">
  <p:cSld name="Kuva ja kehys">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2">
            <a:alphaModFix/>
          </a:blip>
          <a:srcRect b="0" l="0" r="0" t="0"/>
          <a:stretch/>
        </p:blipFill>
        <p:spPr>
          <a:xfrm>
            <a:off x="5378824" y="381163"/>
            <a:ext cx="6810994" cy="6472560"/>
          </a:xfrm>
          <a:prstGeom prst="rect">
            <a:avLst/>
          </a:prstGeom>
          <a:noFill/>
          <a:ln>
            <a:noFill/>
          </a:ln>
        </p:spPr>
      </p:pic>
      <p:pic>
        <p:nvPicPr>
          <p:cNvPr id="152" name="Google Shape;152;p21"/>
          <p:cNvPicPr preferRelativeResize="0"/>
          <p:nvPr/>
        </p:nvPicPr>
        <p:blipFill rotWithShape="1">
          <a:blip r:embed="rId3">
            <a:alphaModFix/>
          </a:blip>
          <a:srcRect b="0" l="0" r="0" t="0"/>
          <a:stretch/>
        </p:blipFill>
        <p:spPr>
          <a:xfrm>
            <a:off x="4509613" y="1722466"/>
            <a:ext cx="7686310" cy="5136653"/>
          </a:xfrm>
          <a:prstGeom prst="rect">
            <a:avLst/>
          </a:prstGeom>
          <a:noFill/>
          <a:ln>
            <a:noFill/>
          </a:ln>
        </p:spPr>
      </p:pic>
      <p:pic>
        <p:nvPicPr>
          <p:cNvPr id="153" name="Google Shape;153;p21"/>
          <p:cNvPicPr preferRelativeResize="0"/>
          <p:nvPr/>
        </p:nvPicPr>
        <p:blipFill rotWithShape="1">
          <a:blip r:embed="rId4">
            <a:alphaModFix/>
          </a:blip>
          <a:srcRect b="0" l="0" r="0" t="0"/>
          <a:stretch/>
        </p:blipFill>
        <p:spPr>
          <a:xfrm>
            <a:off x="0" y="0"/>
            <a:ext cx="5067311" cy="4245873"/>
          </a:xfrm>
          <a:prstGeom prst="rect">
            <a:avLst/>
          </a:prstGeom>
          <a:noFill/>
          <a:ln>
            <a:noFill/>
          </a:ln>
        </p:spPr>
      </p:pic>
      <p:pic>
        <p:nvPicPr>
          <p:cNvPr id="154" name="Google Shape;154;p21"/>
          <p:cNvPicPr preferRelativeResize="0"/>
          <p:nvPr/>
        </p:nvPicPr>
        <p:blipFill rotWithShape="1">
          <a:blip r:embed="rId5">
            <a:alphaModFix/>
          </a:blip>
          <a:srcRect b="0" l="0" r="0" t="0"/>
          <a:stretch/>
        </p:blipFill>
        <p:spPr>
          <a:xfrm>
            <a:off x="0" y="0"/>
            <a:ext cx="3568453" cy="4832615"/>
          </a:xfrm>
          <a:prstGeom prst="rect">
            <a:avLst/>
          </a:prstGeom>
          <a:noFill/>
          <a:ln>
            <a:noFill/>
          </a:ln>
        </p:spPr>
      </p:pic>
      <p:sp>
        <p:nvSpPr>
          <p:cNvPr id="155" name="Google Shape;155;p21"/>
          <p:cNvSpPr/>
          <p:nvPr/>
        </p:nvSpPr>
        <p:spPr>
          <a:xfrm>
            <a:off x="389964" y="372035"/>
            <a:ext cx="11421035" cy="6113930"/>
          </a:xfrm>
          <a:prstGeom prst="rect">
            <a:avLst/>
          </a:prstGeom>
          <a:solidFill>
            <a:schemeClr val="l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Inter"/>
              <a:ea typeface="Inter"/>
              <a:cs typeface="Inter"/>
              <a:sym typeface="Inter"/>
            </a:endParaRPr>
          </a:p>
        </p:txBody>
      </p:sp>
      <p:sp>
        <p:nvSpPr>
          <p:cNvPr id="156" name="Google Shape;156;p21"/>
          <p:cNvSpPr txBox="1"/>
          <p:nvPr>
            <p:ph idx="1" type="body"/>
          </p:nvPr>
        </p:nvSpPr>
        <p:spPr>
          <a:xfrm>
            <a:off x="793376" y="5854327"/>
            <a:ext cx="8552330" cy="365125"/>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1000"/>
              </a:spcBef>
              <a:spcAft>
                <a:spcPts val="0"/>
              </a:spcAft>
              <a:buClr>
                <a:schemeClr val="dk1"/>
              </a:buClr>
              <a:buSzPts val="1600"/>
              <a:buNone/>
              <a:defRPr/>
            </a:lvl1pPr>
            <a:lvl2pPr indent="-228600" lvl="1" marL="914400" algn="l">
              <a:lnSpc>
                <a:spcPct val="110000"/>
              </a:lnSpc>
              <a:spcBef>
                <a:spcPts val="500"/>
              </a:spcBef>
              <a:spcAft>
                <a:spcPts val="0"/>
              </a:spcAft>
              <a:buClr>
                <a:schemeClr val="dk1"/>
              </a:buClr>
              <a:buSzPts val="1600"/>
              <a:buNone/>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7" name="Google Shape;157;p21"/>
          <p:cNvGrpSpPr/>
          <p:nvPr/>
        </p:nvGrpSpPr>
        <p:grpSpPr>
          <a:xfrm>
            <a:off x="10197819" y="5884768"/>
            <a:ext cx="1289051" cy="318800"/>
            <a:chOff x="2181226" y="2460626"/>
            <a:chExt cx="7831137" cy="1936750"/>
          </a:xfrm>
        </p:grpSpPr>
        <p:sp>
          <p:nvSpPr>
            <p:cNvPr id="158" name="Google Shape;158;p21"/>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59" name="Google Shape;159;p21"/>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0" name="Google Shape;160;p21"/>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1" name="Google Shape;161;p21"/>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2" name="Google Shape;162;p21"/>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3" name="Google Shape;163;p21"/>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4" name="Google Shape;164;p21"/>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5" name="Google Shape;165;p21"/>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6" name="Google Shape;166;p21"/>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7" name="Google Shape;167;p21"/>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8" name="Google Shape;168;p21"/>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69" name="Google Shape;169;p21"/>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0" name="Google Shape;170;p21"/>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1" name="Google Shape;171;p21"/>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2" name="Google Shape;172;p21"/>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3" name="Google Shape;173;p21"/>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4" name="Google Shape;174;p21"/>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5" name="Google Shape;175;p21"/>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76" name="Google Shape;176;p21"/>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177" name="Google Shape;177;p21"/>
          <p:cNvCxnSpPr/>
          <p:nvPr/>
        </p:nvCxnSpPr>
        <p:spPr>
          <a:xfrm>
            <a:off x="380999" y="5616388"/>
            <a:ext cx="11438965" cy="0"/>
          </a:xfrm>
          <a:prstGeom prst="straightConnector1">
            <a:avLst/>
          </a:prstGeom>
          <a:noFill/>
          <a:ln cap="flat" cmpd="sng" w="12700">
            <a:solidFill>
              <a:schemeClr val="dk1"/>
            </a:solidFill>
            <a:prstDash val="solid"/>
            <a:miter lim="800000"/>
            <a:headEnd len="sm" w="sm" type="none"/>
            <a:tailEnd len="sm" w="sm" type="none"/>
          </a:ln>
        </p:spPr>
      </p:cxnSp>
      <p:cxnSp>
        <p:nvCxnSpPr>
          <p:cNvPr id="178" name="Google Shape;178;p21"/>
          <p:cNvCxnSpPr/>
          <p:nvPr/>
        </p:nvCxnSpPr>
        <p:spPr>
          <a:xfrm>
            <a:off x="9865659" y="5616000"/>
            <a:ext cx="0" cy="861000"/>
          </a:xfrm>
          <a:prstGeom prst="straightConnector1">
            <a:avLst/>
          </a:prstGeom>
          <a:noFill/>
          <a:ln cap="flat" cmpd="sng" w="12700">
            <a:solidFill>
              <a:schemeClr val="dk1"/>
            </a:solidFill>
            <a:prstDash val="solid"/>
            <a:miter lim="800000"/>
            <a:headEnd len="sm" w="sm" type="none"/>
            <a:tailEnd len="sm" w="sm" type="none"/>
          </a:ln>
        </p:spPr>
      </p:cxnSp>
      <p:sp>
        <p:nvSpPr>
          <p:cNvPr id="179" name="Google Shape;179;p21"/>
          <p:cNvSpPr/>
          <p:nvPr>
            <p:ph idx="2" type="pic"/>
          </p:nvPr>
        </p:nvSpPr>
        <p:spPr>
          <a:xfrm>
            <a:off x="401363" y="385260"/>
            <a:ext cx="11394000" cy="52236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180" name="Shape 180"/>
        <p:cNvGrpSpPr/>
        <p:nvPr/>
      </p:nvGrpSpPr>
      <p:grpSpPr>
        <a:xfrm>
          <a:off x="0" y="0"/>
          <a:ext cx="0" cy="0"/>
          <a:chOff x="0" y="0"/>
          <a:chExt cx="0" cy="0"/>
        </a:xfrm>
      </p:grpSpPr>
      <p:sp>
        <p:nvSpPr>
          <p:cNvPr id="181" name="Google Shape;181;p22"/>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2"/>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22"/>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2"/>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2"/>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grpSp>
        <p:nvGrpSpPr>
          <p:cNvPr id="186" name="Google Shape;186;p22"/>
          <p:cNvGrpSpPr/>
          <p:nvPr/>
        </p:nvGrpSpPr>
        <p:grpSpPr>
          <a:xfrm>
            <a:off x="10574336" y="6256804"/>
            <a:ext cx="1289051" cy="318800"/>
            <a:chOff x="2181226" y="2460626"/>
            <a:chExt cx="7831137" cy="1936750"/>
          </a:xfrm>
        </p:grpSpPr>
        <p:sp>
          <p:nvSpPr>
            <p:cNvPr id="187" name="Google Shape;187;p22"/>
            <p:cNvSpPr/>
            <p:nvPr/>
          </p:nvSpPr>
          <p:spPr>
            <a:xfrm>
              <a:off x="2181226" y="2470151"/>
              <a:ext cx="763588" cy="842963"/>
            </a:xfrm>
            <a:custGeom>
              <a:rect b="b" l="l" r="r" t="t"/>
              <a:pathLst>
                <a:path extrusionOk="0" h="2336" w="2121">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88" name="Google Shape;188;p22"/>
            <p:cNvSpPr/>
            <p:nvPr/>
          </p:nvSpPr>
          <p:spPr>
            <a:xfrm>
              <a:off x="2954338" y="2470151"/>
              <a:ext cx="869950" cy="842963"/>
            </a:xfrm>
            <a:custGeom>
              <a:rect b="b" l="l" r="r" t="t"/>
              <a:pathLst>
                <a:path extrusionOk="0" h="2336" w="2416">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89" name="Google Shape;189;p22"/>
            <p:cNvSpPr/>
            <p:nvPr/>
          </p:nvSpPr>
          <p:spPr>
            <a:xfrm>
              <a:off x="3883026" y="2470151"/>
              <a:ext cx="725488" cy="842963"/>
            </a:xfrm>
            <a:custGeom>
              <a:rect b="b" l="l" r="r" t="t"/>
              <a:pathLst>
                <a:path extrusionOk="0" h="2336" w="2014">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0" name="Google Shape;190;p22"/>
            <p:cNvSpPr/>
            <p:nvPr/>
          </p:nvSpPr>
          <p:spPr>
            <a:xfrm>
              <a:off x="4668838" y="2460626"/>
              <a:ext cx="708025" cy="866775"/>
            </a:xfrm>
            <a:custGeom>
              <a:rect b="b" l="l" r="r" t="t"/>
              <a:pathLst>
                <a:path extrusionOk="0" h="2403" w="1964">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1" name="Google Shape;191;p22"/>
            <p:cNvSpPr/>
            <p:nvPr/>
          </p:nvSpPr>
          <p:spPr>
            <a:xfrm>
              <a:off x="5375276" y="2471738"/>
              <a:ext cx="871538" cy="846138"/>
            </a:xfrm>
            <a:custGeom>
              <a:rect b="b" l="l" r="r" t="t"/>
              <a:pathLst>
                <a:path extrusionOk="0" h="2343" w="2418">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2" name="Google Shape;192;p22"/>
            <p:cNvSpPr/>
            <p:nvPr/>
          </p:nvSpPr>
          <p:spPr>
            <a:xfrm>
              <a:off x="6299201" y="2471738"/>
              <a:ext cx="569913" cy="846138"/>
            </a:xfrm>
            <a:custGeom>
              <a:rect b="b" l="l" r="r" t="t"/>
              <a:pathLst>
                <a:path extrusionOk="0" h="2343" w="1583">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3" name="Google Shape;193;p22"/>
            <p:cNvSpPr/>
            <p:nvPr/>
          </p:nvSpPr>
          <p:spPr>
            <a:xfrm>
              <a:off x="6935788" y="2471738"/>
              <a:ext cx="569913" cy="846138"/>
            </a:xfrm>
            <a:custGeom>
              <a:rect b="b" l="l" r="r" t="t"/>
              <a:pathLst>
                <a:path extrusionOk="0" h="2343" w="1582">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4" name="Google Shape;194;p22"/>
            <p:cNvSpPr/>
            <p:nvPr/>
          </p:nvSpPr>
          <p:spPr>
            <a:xfrm>
              <a:off x="7570788" y="2471738"/>
              <a:ext cx="230188" cy="84613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5" name="Google Shape;195;p22"/>
            <p:cNvSpPr/>
            <p:nvPr/>
          </p:nvSpPr>
          <p:spPr>
            <a:xfrm>
              <a:off x="7861301" y="2460626"/>
              <a:ext cx="706438" cy="866775"/>
            </a:xfrm>
            <a:custGeom>
              <a:rect b="b" l="l" r="r" t="t"/>
              <a:pathLst>
                <a:path extrusionOk="0" h="2403" w="1964">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6" name="Google Shape;196;p22"/>
            <p:cNvSpPr/>
            <p:nvPr/>
          </p:nvSpPr>
          <p:spPr>
            <a:xfrm>
              <a:off x="8628063" y="2471738"/>
              <a:ext cx="609600" cy="846138"/>
            </a:xfrm>
            <a:custGeom>
              <a:rect b="b" l="l" r="r" t="t"/>
              <a:pathLst>
                <a:path extrusionOk="0" h="2343" w="169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7" name="Google Shape;197;p22"/>
            <p:cNvSpPr/>
            <p:nvPr/>
          </p:nvSpPr>
          <p:spPr>
            <a:xfrm>
              <a:off x="9301163" y="2471738"/>
              <a:ext cx="711200" cy="846138"/>
            </a:xfrm>
            <a:custGeom>
              <a:rect b="b" l="l" r="r" t="t"/>
              <a:pathLst>
                <a:path extrusionOk="0" h="2343" w="1975">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8" name="Google Shape;198;p22"/>
            <p:cNvSpPr/>
            <p:nvPr/>
          </p:nvSpPr>
          <p:spPr>
            <a:xfrm>
              <a:off x="2181226" y="3541713"/>
              <a:ext cx="744538" cy="844550"/>
            </a:xfrm>
            <a:custGeom>
              <a:rect b="b" l="l" r="r" t="t"/>
              <a:pathLst>
                <a:path extrusionOk="0" h="2344" w="2068">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199" name="Google Shape;199;p22"/>
            <p:cNvSpPr/>
            <p:nvPr/>
          </p:nvSpPr>
          <p:spPr>
            <a:xfrm>
              <a:off x="300355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0" name="Google Shape;200;p22"/>
            <p:cNvSpPr/>
            <p:nvPr/>
          </p:nvSpPr>
          <p:spPr>
            <a:xfrm>
              <a:off x="3286126" y="3541713"/>
              <a:ext cx="869950" cy="844550"/>
            </a:xfrm>
            <a:custGeom>
              <a:rect b="b" l="l" r="r" t="t"/>
              <a:pathLst>
                <a:path extrusionOk="0" h="2344" w="2417">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1" name="Google Shape;201;p22"/>
            <p:cNvSpPr/>
            <p:nvPr/>
          </p:nvSpPr>
          <p:spPr>
            <a:xfrm>
              <a:off x="4210051" y="3541713"/>
              <a:ext cx="569913" cy="844550"/>
            </a:xfrm>
            <a:custGeom>
              <a:rect b="b" l="l" r="r" t="t"/>
              <a:pathLst>
                <a:path extrusionOk="0" h="2344" w="1583">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2" name="Google Shape;202;p22"/>
            <p:cNvSpPr/>
            <p:nvPr/>
          </p:nvSpPr>
          <p:spPr>
            <a:xfrm>
              <a:off x="4810126" y="3529013"/>
              <a:ext cx="820738" cy="868363"/>
            </a:xfrm>
            <a:custGeom>
              <a:rect b="b" l="l" r="r" t="t"/>
              <a:pathLst>
                <a:path extrusionOk="0" h="2406" w="2279">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3" name="Google Shape;203;p22"/>
            <p:cNvSpPr/>
            <p:nvPr/>
          </p:nvSpPr>
          <p:spPr>
            <a:xfrm>
              <a:off x="5705476" y="3529013"/>
              <a:ext cx="793750" cy="868363"/>
            </a:xfrm>
            <a:custGeom>
              <a:rect b="b" l="l" r="r" t="t"/>
              <a:pathLst>
                <a:path extrusionOk="0" h="2406" w="2204">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4" name="Google Shape;204;p22"/>
            <p:cNvSpPr/>
            <p:nvPr/>
          </p:nvSpPr>
          <p:spPr>
            <a:xfrm>
              <a:off x="6578601" y="3541713"/>
              <a:ext cx="228600" cy="84455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sp>
          <p:nvSpPr>
            <p:cNvPr id="205" name="Google Shape;205;p22"/>
            <p:cNvSpPr/>
            <p:nvPr/>
          </p:nvSpPr>
          <p:spPr>
            <a:xfrm>
              <a:off x="6865938" y="3541713"/>
              <a:ext cx="733425" cy="844550"/>
            </a:xfrm>
            <a:custGeom>
              <a:rect b="b" l="l" r="r" t="t"/>
              <a:pathLst>
                <a:path extrusionOk="0" h="2344" w="2037">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Inter"/>
                <a:ea typeface="Inter"/>
                <a:cs typeface="Inter"/>
                <a:sym typeface="Inter"/>
              </a:endParaRPr>
            </a:p>
          </p:txBody>
        </p:sp>
      </p:grpSp>
      <p:cxnSp>
        <p:nvCxnSpPr>
          <p:cNvPr id="206" name="Google Shape;206;p22"/>
          <p:cNvCxnSpPr/>
          <p:nvPr/>
        </p:nvCxnSpPr>
        <p:spPr>
          <a:xfrm>
            <a:off x="-1" y="5992906"/>
            <a:ext cx="12193200" cy="0"/>
          </a:xfrm>
          <a:prstGeom prst="straightConnector1">
            <a:avLst/>
          </a:prstGeom>
          <a:noFill/>
          <a:ln cap="flat" cmpd="sng" w="12700">
            <a:solidFill>
              <a:schemeClr val="dk1"/>
            </a:solidFill>
            <a:prstDash val="solid"/>
            <a:miter lim="800000"/>
            <a:headEnd len="sm" w="sm" type="none"/>
            <a:tailEnd len="sm" w="sm" type="none"/>
          </a:ln>
        </p:spPr>
      </p:cxnSp>
      <p:cxnSp>
        <p:nvCxnSpPr>
          <p:cNvPr id="207" name="Google Shape;207;p22"/>
          <p:cNvCxnSpPr/>
          <p:nvPr/>
        </p:nvCxnSpPr>
        <p:spPr>
          <a:xfrm>
            <a:off x="10251142" y="5995988"/>
            <a:ext cx="0" cy="862012"/>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672352" y="555812"/>
            <a:ext cx="10860741" cy="88750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5000"/>
              <a:buFont typeface="Inter Tight"/>
              <a:buNone/>
              <a:defRPr b="0" i="0" sz="5000" u="none" cap="none" strike="noStrike">
                <a:solidFill>
                  <a:schemeClr val="dk1"/>
                </a:solidFill>
                <a:latin typeface="Inter Tight"/>
                <a:ea typeface="Inter Tight"/>
                <a:cs typeface="Inter Tight"/>
                <a:sym typeface="Inter T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672352" y="1546412"/>
            <a:ext cx="10860741" cy="4312023"/>
          </a:xfrm>
          <a:prstGeom prst="rect">
            <a:avLst/>
          </a:prstGeom>
          <a:noFill/>
          <a:ln>
            <a:noFill/>
          </a:ln>
        </p:spPr>
        <p:txBody>
          <a:bodyPr anchorCtr="0" anchor="t" bIns="0" lIns="0" spcFirstLastPara="1" rIns="0" wrap="square" tIns="0">
            <a:noAutofit/>
          </a:bodyPr>
          <a:lstStyle>
            <a:lvl1pPr indent="-330200" lvl="0" marL="457200" marR="0" rtl="0" algn="l">
              <a:lnSpc>
                <a:spcPct val="110000"/>
              </a:lnSpc>
              <a:spcBef>
                <a:spcPts val="10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1pPr>
            <a:lvl2pPr indent="-330200" lvl="1" marL="9144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2pPr>
            <a:lvl3pPr indent="-330200" lvl="2" marL="13716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3pPr>
            <a:lvl4pPr indent="-330200" lvl="3" marL="18288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4pPr>
            <a:lvl5pPr indent="-330200" lvl="4" marL="2286000" marR="0" rtl="0" algn="l">
              <a:lnSpc>
                <a:spcPct val="110000"/>
              </a:lnSpc>
              <a:spcBef>
                <a:spcPts val="500"/>
              </a:spcBef>
              <a:spcAft>
                <a:spcPts val="0"/>
              </a:spcAft>
              <a:buClr>
                <a:schemeClr val="dk1"/>
              </a:buClr>
              <a:buSzPts val="1600"/>
              <a:buFont typeface="Arial"/>
              <a:buChar char="•"/>
              <a:defRPr b="0" i="0" sz="1600" u="none" cap="none" strike="noStrike">
                <a:solidFill>
                  <a:schemeClr val="dk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a:ea typeface="Inter"/>
                <a:cs typeface="Inter"/>
                <a:sym typeface="Inter"/>
              </a:defRPr>
            </a:lvl9pPr>
          </a:lstStyle>
          <a:p/>
        </p:txBody>
      </p:sp>
      <p:sp>
        <p:nvSpPr>
          <p:cNvPr id="8" name="Google Shape;8;p13"/>
          <p:cNvSpPr txBox="1"/>
          <p:nvPr>
            <p:ph idx="10" type="dt"/>
          </p:nvPr>
        </p:nvSpPr>
        <p:spPr>
          <a:xfrm>
            <a:off x="1281952" y="6244292"/>
            <a:ext cx="1367119"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9pPr>
          </a:lstStyle>
          <a:p/>
        </p:txBody>
      </p:sp>
      <p:sp>
        <p:nvSpPr>
          <p:cNvPr id="9" name="Google Shape;9;p13"/>
          <p:cNvSpPr txBox="1"/>
          <p:nvPr>
            <p:ph idx="11" type="ftr"/>
          </p:nvPr>
        </p:nvSpPr>
        <p:spPr>
          <a:xfrm>
            <a:off x="4038600" y="6244292"/>
            <a:ext cx="4114800" cy="365125"/>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Inter"/>
                <a:ea typeface="Inter"/>
                <a:cs typeface="Inter"/>
                <a:sym typeface="Inte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Inter"/>
                <a:ea typeface="Inter"/>
                <a:cs typeface="Inter"/>
                <a:sym typeface="Inter"/>
              </a:defRPr>
            </a:lvl9pPr>
          </a:lstStyle>
          <a:p/>
        </p:txBody>
      </p:sp>
      <p:sp>
        <p:nvSpPr>
          <p:cNvPr id="10" name="Google Shape;10;p13"/>
          <p:cNvSpPr txBox="1"/>
          <p:nvPr>
            <p:ph idx="12" type="sldNum"/>
          </p:nvPr>
        </p:nvSpPr>
        <p:spPr>
          <a:xfrm>
            <a:off x="672352" y="6244292"/>
            <a:ext cx="537883" cy="365125"/>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ur03.safelinks.protection.outlook.com/?url=https%3A%2F%2Flink.webropolsurveys.com%2FS%2F41061BE511EF2EFD&amp;data=05%7C02%7Cmaikki.siuko%40sitra.fi%7Cf6e6011ca1b34a54879a08deaff53c42%7Cb01220f1ab94493686d7f3b40f38f4b7%7C0%7C0%7C639141665564237418%7CUnknown%7CTWFpbGZsb3d8eyJFbXB0eU1hcGkiOnRydWUsIlYiOiIwLjAuMDAwMCIsIlAiOiJXaW4zMiIsIkFOIjoiTWFpbCIsIldUIjoyfQ%3D%3D%7C0%7C%7C%7C&amp;sdata=Hs%2BifQ8i3xci0tbOpMvcZaJHlV1NG%2FU%2FZrzg0DJRx%2Fw%3D&amp;reserved=0" TargetMode="External"/><Relationship Id="rId4" Type="http://schemas.openxmlformats.org/officeDocument/2006/relationships/hyperlink" Target="https://eur03.safelinks.protection.outlook.com/?url=https%3A%2F%2Flink.webropolsurveys.com%2FS%2F41061BE511EF2EFD&amp;data=05%7C02%7Cmaikki.siuko%40sitra.fi%7Cf6e6011ca1b34a54879a08deaff53c42%7Cb01220f1ab94493686d7f3b40f38f4b7%7C0%7C0%7C639141665564237418%7CUnknown%7CTWFpbGZsb3d8eyJFbXB0eU1hcGkiOnRydWUsIlYiOiIwLjAuMDAwMCIsIlAiOiJXaW4zMiIsIkFOIjoiTWFpbCIsIldUIjoyfQ%3D%3D%7C0%7C%7C%7C&amp;sdata=Hs%2BifQ8i3xci0tbOpMvcZaJHlV1NG%2FU%2FZrzg0DJRx%2Fw%3D&amp;reserved=0" TargetMode="External"/><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kansallisetdialogit.fi/en/"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
          <p:cNvSpPr txBox="1"/>
          <p:nvPr>
            <p:ph type="ctrTitle"/>
          </p:nvPr>
        </p:nvSpPr>
        <p:spPr>
          <a:xfrm>
            <a:off x="788893" y="1363851"/>
            <a:ext cx="10571365" cy="3593485"/>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9000"/>
              <a:buNone/>
            </a:pPr>
            <a:r>
              <a:rPr b="1" lang="en-GB"/>
              <a:t>National dialogues</a:t>
            </a:r>
            <a:br>
              <a:rPr b="1" lang="en-GB" sz="9000"/>
            </a:br>
            <a:endParaRPr b="1" sz="9000"/>
          </a:p>
          <a:p>
            <a:pPr indent="0" lvl="0" marL="0" rtl="0" algn="l">
              <a:lnSpc>
                <a:spcPct val="80000"/>
              </a:lnSpc>
              <a:spcBef>
                <a:spcPts val="0"/>
              </a:spcBef>
              <a:spcAft>
                <a:spcPts val="0"/>
              </a:spcAft>
              <a:buClr>
                <a:schemeClr val="dk1"/>
              </a:buClr>
              <a:buSzPts val="9000"/>
              <a:buFont typeface="Inter Tight"/>
              <a:buNone/>
            </a:pPr>
            <a:r>
              <a:rPr b="1" lang="en-GB" sz="3400"/>
              <a:t>Tomorrow’s Working Life </a:t>
            </a:r>
            <a:br>
              <a:rPr b="1" lang="en-GB" sz="3400"/>
            </a:br>
            <a:r>
              <a:rPr b="1" lang="en-GB" sz="3400"/>
              <a:t>– how will Finland change as a result of work-based immigration  </a:t>
            </a:r>
            <a:br>
              <a:rPr b="1" lang="en-GB" sz="3600"/>
            </a:br>
            <a:r>
              <a:rPr b="1" lang="en-GB" sz="3600"/>
              <a:t>(or a more detailed title)</a:t>
            </a:r>
            <a:br>
              <a:rPr b="1" lang="en-GB" sz="3600"/>
            </a:br>
            <a:endParaRPr b="1" sz="3600"/>
          </a:p>
          <a:p>
            <a:pPr indent="0" lvl="0" marL="0" rtl="0" algn="l">
              <a:lnSpc>
                <a:spcPct val="80000"/>
              </a:lnSpc>
              <a:spcBef>
                <a:spcPts val="0"/>
              </a:spcBef>
              <a:spcAft>
                <a:spcPts val="0"/>
              </a:spcAft>
              <a:buSzPts val="9000"/>
              <a:buNone/>
            </a:pPr>
            <a:r>
              <a:rPr lang="en-GB" sz="2400"/>
              <a:t>Draft script for dialogue</a:t>
            </a:r>
            <a:br>
              <a:rPr lang="en-GB" sz="2400"/>
            </a:br>
            <a:r>
              <a:rPr lang="en-GB" sz="2400"/>
              <a:t>Duration 120 minutes</a:t>
            </a:r>
            <a:endParaRPr/>
          </a:p>
          <a:p>
            <a:pPr indent="0" lvl="0" marL="0" rtl="0" algn="l">
              <a:lnSpc>
                <a:spcPct val="80000"/>
              </a:lnSpc>
              <a:spcBef>
                <a:spcPts val="0"/>
              </a:spcBef>
              <a:spcAft>
                <a:spcPts val="0"/>
              </a:spcAft>
              <a:buClr>
                <a:schemeClr val="dk1"/>
              </a:buClr>
              <a:buSzPts val="9000"/>
              <a:buFont typeface="Inter Tight"/>
              <a:buNone/>
            </a:pPr>
            <a:r>
              <a:t/>
            </a:r>
            <a:endParaRPr/>
          </a:p>
        </p:txBody>
      </p:sp>
      <p:pic>
        <p:nvPicPr>
          <p:cNvPr id="275" name="Google Shape;275;p1" title="National Dialogues logo."/>
          <p:cNvPicPr preferRelativeResize="0"/>
          <p:nvPr/>
        </p:nvPicPr>
        <p:blipFill rotWithShape="1">
          <a:blip r:embed="rId3">
            <a:alphaModFix/>
          </a:blip>
          <a:srcRect b="0" l="0" r="0" t="0"/>
          <a:stretch/>
        </p:blipFill>
        <p:spPr>
          <a:xfrm>
            <a:off x="10147672" y="5767984"/>
            <a:ext cx="1394758" cy="504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0"/>
          <p:cNvSpPr txBox="1"/>
          <p:nvPr>
            <p:ph idx="1" type="body"/>
          </p:nvPr>
        </p:nvSpPr>
        <p:spPr>
          <a:xfrm>
            <a:off x="658950" y="924000"/>
            <a:ext cx="4824560"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5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 </a:t>
            </a:r>
            <a:endParaRPr/>
          </a:p>
          <a:p>
            <a:pPr indent="0" lvl="0" marL="0" rtl="0" algn="l">
              <a:lnSpc>
                <a:spcPct val="110000"/>
              </a:lnSpc>
              <a:spcBef>
                <a:spcPts val="0"/>
              </a:spcBef>
              <a:spcAft>
                <a:spcPts val="0"/>
              </a:spcAft>
              <a:buSzPts val="1600"/>
              <a:buNone/>
            </a:pPr>
            <a:r>
              <a:rPr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b="1"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a:p>
        </p:txBody>
      </p:sp>
      <p:sp>
        <p:nvSpPr>
          <p:cNvPr id="344" name="Google Shape;344;p10"/>
          <p:cNvSpPr txBox="1"/>
          <p:nvPr>
            <p:ph idx="2" type="body"/>
          </p:nvPr>
        </p:nvSpPr>
        <p:spPr>
          <a:xfrm>
            <a:off x="6526350" y="1073426"/>
            <a:ext cx="5006700" cy="491655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sz="1400"/>
              <a:t>Let's start with you. What has been important in this discussion?</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 </a:t>
            </a:r>
            <a:r>
              <a:rPr i="1" lang="en-GB" sz="1400"/>
              <a:t>Select a person who is likely to be ready to share his or her insight.</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SzPts val="1600"/>
              <a:buNone/>
            </a:pPr>
            <a:r>
              <a:rPr lang="en-GB" sz="1400"/>
              <a:t>Finally, I would like to hear from you what subjects should be discussed in the National dialogues in the future?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 </a:t>
            </a:r>
            <a:r>
              <a:rPr i="1" lang="en-GB" sz="1400"/>
              <a:t>Have a brief discussion with the participants on what topics they consider important in the future?</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SzPts val="1600"/>
              <a:buNone/>
            </a:pPr>
            <a:r>
              <a:rPr lang="en-GB" sz="1400"/>
              <a:t> </a:t>
            </a:r>
            <a:endParaRPr/>
          </a:p>
          <a:p>
            <a:pPr indent="0" lvl="0" marL="0" rtl="0" algn="l">
              <a:lnSpc>
                <a:spcPct val="110000"/>
              </a:lnSpc>
              <a:spcBef>
                <a:spcPts val="0"/>
              </a:spcBef>
              <a:spcAft>
                <a:spcPts val="0"/>
              </a:spcAft>
              <a:buSzPts val="1600"/>
              <a:buNone/>
            </a:pPr>
            <a:r>
              <a:rPr b="1" lang="en-GB" sz="1400"/>
              <a:t>				               10 min</a:t>
            </a:r>
            <a:endParaRPr/>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p:txBody>
      </p:sp>
      <p:sp>
        <p:nvSpPr>
          <p:cNvPr id="345" name="Google Shape;345;p10"/>
          <p:cNvSpPr txBox="1"/>
          <p:nvPr>
            <p:ph idx="4" type="body"/>
          </p:nvPr>
        </p:nvSpPr>
        <p:spPr>
          <a:xfrm>
            <a:off x="6526350" y="55440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Sharing insights</a:t>
            </a:r>
            <a:endParaRPr/>
          </a:p>
        </p:txBody>
      </p:sp>
      <p:pic>
        <p:nvPicPr>
          <p:cNvPr id="346" name="Google Shape;346;p10"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1"/>
          <p:cNvSpPr txBox="1"/>
          <p:nvPr>
            <p:ph idx="1" type="body"/>
          </p:nvPr>
        </p:nvSpPr>
        <p:spPr>
          <a:xfrm>
            <a:off x="658950" y="924000"/>
            <a:ext cx="4706400"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5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a:t>
            </a:r>
            <a:endParaRPr/>
          </a:p>
          <a:p>
            <a:pPr indent="0" lvl="0" marL="0" rtl="0" algn="l">
              <a:lnSpc>
                <a:spcPct val="110000"/>
              </a:lnSpc>
              <a:spcBef>
                <a:spcPts val="0"/>
              </a:spcBef>
              <a:spcAft>
                <a:spcPts val="0"/>
              </a:spcAft>
              <a:buSzPts val="1600"/>
              <a:buNone/>
            </a:pPr>
            <a:r>
              <a:rPr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insights </a:t>
            </a:r>
            <a:endParaRPr/>
          </a:p>
          <a:p>
            <a:pPr indent="0" lvl="0" marL="0" rtl="0" algn="l">
              <a:lnSpc>
                <a:spcPct val="110000"/>
              </a:lnSpc>
              <a:spcBef>
                <a:spcPts val="0"/>
              </a:spcBef>
              <a:spcAft>
                <a:spcPts val="0"/>
              </a:spcAft>
              <a:buSzPts val="1600"/>
              <a:buNone/>
            </a:pPr>
            <a:r>
              <a:rPr b="1"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a:p>
        </p:txBody>
      </p:sp>
      <p:sp>
        <p:nvSpPr>
          <p:cNvPr id="352" name="Google Shape;352;p11"/>
          <p:cNvSpPr txBox="1"/>
          <p:nvPr>
            <p:ph idx="2" type="body"/>
          </p:nvPr>
        </p:nvSpPr>
        <p:spPr>
          <a:xfrm>
            <a:off x="6526350" y="737789"/>
            <a:ext cx="5232600" cy="47571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sz="1100"/>
              <a:t>If you wish, you can tell about your participation in this discussion, for example on social media. You can use the hashtag #NationalDialogues.</a:t>
            </a:r>
            <a:endParaRPr sz="1500"/>
          </a:p>
          <a:p>
            <a:pPr indent="0" lvl="0" marL="0" rtl="0" algn="l">
              <a:lnSpc>
                <a:spcPct val="110000"/>
              </a:lnSpc>
              <a:spcBef>
                <a:spcPts val="0"/>
              </a:spcBef>
              <a:spcAft>
                <a:spcPts val="0"/>
              </a:spcAft>
              <a:buSzPts val="1600"/>
              <a:buNone/>
            </a:pPr>
            <a:r>
              <a:t/>
            </a:r>
            <a:endParaRPr sz="1100"/>
          </a:p>
          <a:p>
            <a:pPr indent="0" lvl="0" marL="0" rtl="0" algn="l">
              <a:lnSpc>
                <a:spcPct val="110000"/>
              </a:lnSpc>
              <a:spcBef>
                <a:spcPts val="0"/>
              </a:spcBef>
              <a:spcAft>
                <a:spcPts val="0"/>
              </a:spcAft>
              <a:buSzPts val="1600"/>
              <a:buNone/>
            </a:pPr>
            <a:r>
              <a:rPr lang="en-GB" sz="1100">
                <a:solidFill>
                  <a:schemeClr val="dk1"/>
                </a:solidFill>
              </a:rPr>
              <a:t>The notes of this dialogue will be used, together with the notes of other dialogues, as material for the summary report on the National Dialogues. The report will be submitted for discussion within the government to the steering group of the Minister of Local Government and Regional Development, to a meeting of the highest-ranking officials in the ministries (i.e., permanent secretaries), and to the Ministerial Group on Social Reform. The transcript will also be utilized in the “Work-Based Immigration” initiative led by Sitra and the Ministry of Economic Affairs and Employment. </a:t>
            </a:r>
            <a:endParaRPr sz="1500"/>
          </a:p>
          <a:p>
            <a:pPr indent="0" lvl="0" marL="0" rtl="0" algn="l">
              <a:lnSpc>
                <a:spcPct val="110000"/>
              </a:lnSpc>
              <a:spcBef>
                <a:spcPts val="0"/>
              </a:spcBef>
              <a:spcAft>
                <a:spcPts val="0"/>
              </a:spcAft>
              <a:buSzPts val="1600"/>
              <a:buNone/>
            </a:pPr>
            <a:r>
              <a:t/>
            </a:r>
            <a:endParaRPr sz="1100">
              <a:solidFill>
                <a:schemeClr val="dk1"/>
              </a:solidFill>
            </a:endParaRPr>
          </a:p>
          <a:p>
            <a:pPr indent="0" lvl="0" marL="0" rtl="0" algn="l">
              <a:lnSpc>
                <a:spcPct val="110000"/>
              </a:lnSpc>
              <a:spcBef>
                <a:spcPts val="0"/>
              </a:spcBef>
              <a:spcAft>
                <a:spcPts val="0"/>
              </a:spcAft>
              <a:buSzPts val="1600"/>
              <a:buNone/>
            </a:pPr>
            <a:r>
              <a:rPr lang="en-GB" sz="1100">
                <a:solidFill>
                  <a:schemeClr val="dk1"/>
                </a:solidFill>
              </a:rPr>
              <a:t>The dialogue was confidential, so don't tell what the other participants said without their permission. You can share your thoughts and feelings and, in general, the themes that came up in the discussion.</a:t>
            </a:r>
            <a:endParaRPr sz="1500"/>
          </a:p>
          <a:p>
            <a:pPr indent="0" lvl="0" marL="0" rtl="0" algn="l">
              <a:lnSpc>
                <a:spcPct val="110000"/>
              </a:lnSpc>
              <a:spcBef>
                <a:spcPts val="0"/>
              </a:spcBef>
              <a:spcAft>
                <a:spcPts val="0"/>
              </a:spcAft>
              <a:buSzPts val="1600"/>
              <a:buNone/>
            </a:pPr>
            <a:r>
              <a:t/>
            </a:r>
            <a:endParaRPr sz="1100">
              <a:solidFill>
                <a:schemeClr val="dk1"/>
              </a:solidFill>
            </a:endParaRPr>
          </a:p>
          <a:p>
            <a:pPr indent="0" lvl="0" marL="0" rtl="0" algn="l">
              <a:lnSpc>
                <a:spcPct val="110000"/>
              </a:lnSpc>
              <a:spcBef>
                <a:spcPts val="0"/>
              </a:spcBef>
              <a:spcAft>
                <a:spcPts val="0"/>
              </a:spcAft>
              <a:buSzPts val="1600"/>
              <a:buNone/>
            </a:pPr>
            <a:r>
              <a:rPr lang="en-GB" sz="1100">
                <a:solidFill>
                  <a:schemeClr val="dk1"/>
                </a:solidFill>
              </a:rPr>
              <a:t>Before you leave, I hope you’ll take a moment to fill out this short survey conducted by the University of Turku: </a:t>
            </a:r>
            <a:r>
              <a:rPr lang="en-GB" sz="1100" u="sng">
                <a:solidFill>
                  <a:schemeClr val="hlink"/>
                </a:solidFill>
                <a:highlight>
                  <a:srgbClr val="FFFFFF"/>
                </a:highlight>
                <a:hlinkClick r:id="rId3"/>
              </a:rPr>
              <a:t>l</a:t>
            </a:r>
            <a:r>
              <a:rPr lang="en-GB" sz="1100" u="sng">
                <a:solidFill>
                  <a:schemeClr val="hlink"/>
                </a:solidFill>
                <a:highlight>
                  <a:srgbClr val="FFFFFF"/>
                </a:highlight>
                <a:hlinkClick r:id="rId4"/>
              </a:rPr>
              <a:t>ink.webropolsurveys.com/S/41061BE511EF2EFD</a:t>
            </a:r>
            <a:endParaRPr/>
          </a:p>
          <a:p>
            <a:pPr indent="0" lvl="0" marL="0" rtl="0" algn="l">
              <a:lnSpc>
                <a:spcPct val="115000"/>
              </a:lnSpc>
              <a:spcBef>
                <a:spcPts val="1200"/>
              </a:spcBef>
              <a:spcAft>
                <a:spcPts val="0"/>
              </a:spcAft>
              <a:buSzPts val="1100"/>
              <a:buNone/>
            </a:pPr>
            <a:r>
              <a:rPr lang="en-GB" sz="1100"/>
              <a:t>The survey is conducted by a research group at the University of Turku, and it is possible to respond anonymously in Finnish, Swedish or English. Every response is extremely important. The responses provide valuable information about the impacts of citizen participation on decision-making and public debate concerning labour-related immigration, and help reforming Finnish democracy.</a:t>
            </a:r>
            <a:endParaRPr sz="1100"/>
          </a:p>
          <a:p>
            <a:pPr indent="0" lvl="0" marL="0" rtl="0" algn="l">
              <a:lnSpc>
                <a:spcPct val="115000"/>
              </a:lnSpc>
              <a:spcBef>
                <a:spcPts val="1200"/>
              </a:spcBef>
              <a:spcAft>
                <a:spcPts val="0"/>
              </a:spcAft>
              <a:buSzPts val="1100"/>
              <a:buNone/>
            </a:pPr>
            <a:r>
              <a:rPr lang="en-GB" sz="1100"/>
              <a:t>Thank you for the conversation!</a:t>
            </a:r>
            <a:endParaRPr sz="1500"/>
          </a:p>
          <a:p>
            <a:pPr indent="0" lvl="0" marL="0" rtl="0" algn="l">
              <a:lnSpc>
                <a:spcPct val="110000"/>
              </a:lnSpc>
              <a:spcBef>
                <a:spcPts val="1200"/>
              </a:spcBef>
              <a:spcAft>
                <a:spcPts val="0"/>
              </a:spcAft>
              <a:buClr>
                <a:schemeClr val="dk1"/>
              </a:buClr>
              <a:buSzPts val="1600"/>
              <a:buNone/>
            </a:pPr>
            <a:r>
              <a:rPr lang="en-GB" sz="1100"/>
              <a:t>				                 </a:t>
            </a:r>
            <a:r>
              <a:rPr b="1" lang="en-GB" sz="1100"/>
              <a:t>5 min</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l">
              <a:lnSpc>
                <a:spcPct val="110000"/>
              </a:lnSpc>
              <a:spcBef>
                <a:spcPts val="0"/>
              </a:spcBef>
              <a:spcAft>
                <a:spcPts val="0"/>
              </a:spcAft>
              <a:buClr>
                <a:schemeClr val="dk1"/>
              </a:buClr>
              <a:buSzPts val="1600"/>
              <a:buNone/>
            </a:pPr>
            <a:r>
              <a:t/>
            </a:r>
            <a:endParaRPr sz="1100"/>
          </a:p>
          <a:p>
            <a:pPr indent="0" lvl="0" marL="0" rtl="0" algn="r">
              <a:lnSpc>
                <a:spcPct val="110000"/>
              </a:lnSpc>
              <a:spcBef>
                <a:spcPts val="0"/>
              </a:spcBef>
              <a:spcAft>
                <a:spcPts val="0"/>
              </a:spcAft>
              <a:buClr>
                <a:schemeClr val="dk1"/>
              </a:buClr>
              <a:buSzPts val="1600"/>
              <a:buNone/>
            </a:pPr>
            <a:r>
              <a:t/>
            </a:r>
            <a:endParaRPr b="1"/>
          </a:p>
        </p:txBody>
      </p:sp>
      <p:sp>
        <p:nvSpPr>
          <p:cNvPr id="353" name="Google Shape;353;p11"/>
          <p:cNvSpPr txBox="1"/>
          <p:nvPr>
            <p:ph idx="4" type="body"/>
          </p:nvPr>
        </p:nvSpPr>
        <p:spPr>
          <a:xfrm>
            <a:off x="6526350" y="35030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5000"/>
              <a:buNone/>
            </a:pPr>
            <a:r>
              <a:rPr b="1" lang="en-GB" sz="1800"/>
              <a:t>Thanks and closure</a:t>
            </a:r>
            <a:endParaRPr/>
          </a:p>
        </p:txBody>
      </p:sp>
      <p:pic>
        <p:nvPicPr>
          <p:cNvPr id="354" name="Google Shape;354;p11" title="National Dialogues logo."/>
          <p:cNvPicPr preferRelativeResize="0"/>
          <p:nvPr/>
        </p:nvPicPr>
        <p:blipFill rotWithShape="1">
          <a:blip r:embed="rId5">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2"/>
          <p:cNvSpPr txBox="1"/>
          <p:nvPr>
            <p:ph idx="1" type="body"/>
          </p:nvPr>
        </p:nvSpPr>
        <p:spPr>
          <a:xfrm>
            <a:off x="672350" y="1208149"/>
            <a:ext cx="4706400" cy="4650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GB" sz="1400"/>
              <a:t>The operative core group of the National dialogues receives the notes from the dialogue.</a:t>
            </a:r>
            <a:endParaRPr/>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GB" sz="1400"/>
              <a:t>Submitting the entries for the joint resume report will increase the impact of the dialogues They will be part of the national summary and all those actors who have been involved can use the summary to support their own work.</a:t>
            </a:r>
            <a:endParaRPr/>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GB" sz="1400"/>
              <a:t>The team operating in connection with the core operational group reads all entries carefully and draws up a national summary based on them, which will be published on the </a:t>
            </a:r>
            <a:r>
              <a:rPr lang="en-GB" sz="1400" u="sng">
                <a:solidFill>
                  <a:schemeClr val="hlink"/>
                </a:solidFill>
                <a:hlinkClick r:id="rId3"/>
              </a:rPr>
              <a:t>National dialogues' website</a:t>
            </a:r>
            <a:r>
              <a:rPr lang="en-GB" sz="1400"/>
              <a:t>.</a:t>
            </a:r>
            <a:endParaRPr/>
          </a:p>
        </p:txBody>
      </p:sp>
      <p:sp>
        <p:nvSpPr>
          <p:cNvPr id="360" name="Google Shape;360;p12"/>
          <p:cNvSpPr txBox="1"/>
          <p:nvPr>
            <p:ph idx="2" type="body"/>
          </p:nvPr>
        </p:nvSpPr>
        <p:spPr>
          <a:xfrm>
            <a:off x="6526350" y="1383550"/>
            <a:ext cx="5006700" cy="4650326"/>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100"/>
              <a:buNone/>
            </a:pPr>
            <a:r>
              <a:rPr lang="en-GB" sz="1400"/>
              <a:t>Thank you for participating in the National dialogues. We hope the dialogue was a good experience for you and the participants. One of the objectives of the National dialogues is to develop the dialogue competence of different actors and citizens in the society.</a:t>
            </a:r>
            <a:endParaRPr/>
          </a:p>
          <a:p>
            <a:pPr indent="0" lvl="0" marL="0" rtl="0" algn="l">
              <a:lnSpc>
                <a:spcPct val="115000"/>
              </a:lnSpc>
              <a:spcBef>
                <a:spcPts val="0"/>
              </a:spcBef>
              <a:spcAft>
                <a:spcPts val="0"/>
              </a:spcAft>
              <a:buSzPts val="1100"/>
              <a:buNone/>
            </a:pPr>
            <a:r>
              <a:t/>
            </a:r>
            <a:endParaRPr sz="1400"/>
          </a:p>
          <a:p>
            <a:pPr indent="0" lvl="0" marL="0" rtl="0" algn="l">
              <a:lnSpc>
                <a:spcPct val="115000"/>
              </a:lnSpc>
              <a:spcBef>
                <a:spcPts val="0"/>
              </a:spcBef>
              <a:spcAft>
                <a:spcPts val="0"/>
              </a:spcAft>
              <a:buSzPts val="1100"/>
              <a:buNone/>
            </a:pPr>
            <a:r>
              <a:rPr lang="en-GB" sz="1400"/>
              <a:t>Dialogue is an opportunity to deepen understanding, learn the skills of constructive discussion, stop and listen to the experiences of others and get to share their own, even unprepared, thoughts with others.</a:t>
            </a:r>
            <a:endParaRPr/>
          </a:p>
          <a:p>
            <a:pPr indent="0" lvl="0" marL="0" rtl="0" algn="l">
              <a:lnSpc>
                <a:spcPct val="115000"/>
              </a:lnSpc>
              <a:spcBef>
                <a:spcPts val="0"/>
              </a:spcBef>
              <a:spcAft>
                <a:spcPts val="0"/>
              </a:spcAft>
              <a:buSzPts val="1100"/>
              <a:buNone/>
            </a:pPr>
            <a:r>
              <a:t/>
            </a:r>
            <a:endParaRPr sz="1400"/>
          </a:p>
          <a:p>
            <a:pPr indent="0" lvl="0" marL="0" rtl="0" algn="l">
              <a:lnSpc>
                <a:spcPct val="110000"/>
              </a:lnSpc>
              <a:spcBef>
                <a:spcPts val="0"/>
              </a:spcBef>
              <a:spcAft>
                <a:spcPts val="0"/>
              </a:spcAft>
              <a:buClr>
                <a:schemeClr val="dk1"/>
              </a:buClr>
              <a:buSzPts val="1600"/>
              <a:buNone/>
            </a:pPr>
            <a:r>
              <a:t/>
            </a:r>
            <a:endParaRPr sz="1300"/>
          </a:p>
          <a:p>
            <a:pPr indent="0" lvl="0" marL="0" rtl="0" algn="l">
              <a:lnSpc>
                <a:spcPct val="100000"/>
              </a:lnSpc>
              <a:spcBef>
                <a:spcPts val="0"/>
              </a:spcBef>
              <a:spcAft>
                <a:spcPts val="0"/>
              </a:spcAft>
              <a:buClr>
                <a:schemeClr val="dk1"/>
              </a:buClr>
              <a:buSzPts val="1100"/>
              <a:buNone/>
            </a:pPr>
            <a:r>
              <a:t/>
            </a:r>
            <a:endParaRPr sz="13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sz="1200"/>
          </a:p>
          <a:p>
            <a:pPr indent="0" lvl="0" marL="0" rtl="0" algn="r">
              <a:lnSpc>
                <a:spcPct val="110000"/>
              </a:lnSpc>
              <a:spcBef>
                <a:spcPts val="0"/>
              </a:spcBef>
              <a:spcAft>
                <a:spcPts val="0"/>
              </a:spcAft>
              <a:buClr>
                <a:schemeClr val="dk1"/>
              </a:buClr>
              <a:buSzPts val="1600"/>
              <a:buNone/>
            </a:pPr>
            <a:r>
              <a:t/>
            </a:r>
            <a:endParaRPr b="1" sz="1700"/>
          </a:p>
        </p:txBody>
      </p:sp>
      <p:sp>
        <p:nvSpPr>
          <p:cNvPr id="361" name="Google Shape;361;p12"/>
          <p:cNvSpPr txBox="1"/>
          <p:nvPr>
            <p:ph idx="3" type="body"/>
          </p:nvPr>
        </p:nvSpPr>
        <p:spPr>
          <a:xfrm>
            <a:off x="673200" y="554400"/>
            <a:ext cx="4737900" cy="44515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1600"/>
              <a:buNone/>
            </a:pPr>
            <a:r>
              <a:rPr b="1" lang="en-GB" sz="2300">
                <a:latin typeface="Inter"/>
                <a:ea typeface="Inter"/>
                <a:cs typeface="Inter"/>
                <a:sym typeface="Inter"/>
              </a:rPr>
              <a:t>How to go forward?</a:t>
            </a:r>
            <a:endParaRPr b="1" sz="5700"/>
          </a:p>
        </p:txBody>
      </p:sp>
      <p:sp>
        <p:nvSpPr>
          <p:cNvPr id="362" name="Google Shape;362;p12"/>
          <p:cNvSpPr txBox="1"/>
          <p:nvPr>
            <p:ph idx="4" type="body"/>
          </p:nvPr>
        </p:nvSpPr>
        <p:spPr>
          <a:xfrm>
            <a:off x="6526350" y="554400"/>
            <a:ext cx="4706400" cy="8492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For the organiser:</a:t>
            </a:r>
            <a:endParaRPr/>
          </a:p>
          <a:p>
            <a:pPr indent="0" lvl="0" marL="0" rtl="0" algn="l">
              <a:lnSpc>
                <a:spcPct val="90000"/>
              </a:lnSpc>
              <a:spcBef>
                <a:spcPts val="0"/>
              </a:spcBef>
              <a:spcAft>
                <a:spcPts val="0"/>
              </a:spcAft>
              <a:buSzPts val="5000"/>
              <a:buNone/>
            </a:pPr>
            <a:r>
              <a:t/>
            </a:r>
            <a:endParaRPr b="1" sz="1800"/>
          </a:p>
          <a:p>
            <a:pPr indent="0" lvl="0" marL="0" rtl="0" algn="l">
              <a:lnSpc>
                <a:spcPct val="90000"/>
              </a:lnSpc>
              <a:spcBef>
                <a:spcPts val="0"/>
              </a:spcBef>
              <a:spcAft>
                <a:spcPts val="0"/>
              </a:spcAft>
              <a:buSzPts val="5000"/>
              <a:buNone/>
            </a:pPr>
            <a:r>
              <a:rPr b="1" lang="en-GB" sz="1600"/>
              <a:t>Thank you for organising the dialogue!</a:t>
            </a:r>
            <a:endParaRPr/>
          </a:p>
        </p:txBody>
      </p:sp>
      <p:pic>
        <p:nvPicPr>
          <p:cNvPr id="363" name="Google Shape;363;p12" title="National Dialogues logo."/>
          <p:cNvPicPr preferRelativeResize="0"/>
          <p:nvPr/>
        </p:nvPicPr>
        <p:blipFill rotWithShape="1">
          <a:blip r:embed="rId4">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
          <p:cNvSpPr txBox="1"/>
          <p:nvPr>
            <p:ph type="ctrTitle"/>
          </p:nvPr>
        </p:nvSpPr>
        <p:spPr>
          <a:xfrm>
            <a:off x="793374" y="1600200"/>
            <a:ext cx="10614213" cy="3246119"/>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7000"/>
              <a:buNone/>
            </a:pPr>
            <a:r>
              <a:rPr b="1" lang="en-GB" sz="2400"/>
              <a:t>Instructions for using script</a:t>
            </a:r>
            <a:br>
              <a:rPr b="1" lang="en-GB" sz="2400"/>
            </a:br>
            <a:endParaRPr sz="2400"/>
          </a:p>
          <a:p>
            <a:pPr indent="-330200" lvl="0" marL="457200" rtl="0" algn="l">
              <a:lnSpc>
                <a:spcPct val="100000"/>
              </a:lnSpc>
              <a:spcBef>
                <a:spcPts val="0"/>
              </a:spcBef>
              <a:spcAft>
                <a:spcPts val="0"/>
              </a:spcAft>
              <a:buSzPts val="1600"/>
              <a:buChar char="●"/>
            </a:pPr>
            <a:r>
              <a:rPr lang="en-GB" sz="1600"/>
              <a:t>Plan the dialogue in advance using the script. </a:t>
            </a:r>
            <a:endParaRPr/>
          </a:p>
          <a:p>
            <a:pPr indent="-330200" lvl="0" marL="457200" rtl="0" algn="l">
              <a:lnSpc>
                <a:spcPct val="100000"/>
              </a:lnSpc>
              <a:spcBef>
                <a:spcPts val="1000"/>
              </a:spcBef>
              <a:spcAft>
                <a:spcPts val="0"/>
              </a:spcAft>
              <a:buSzPts val="1600"/>
              <a:buChar char="●"/>
            </a:pPr>
            <a:r>
              <a:rPr lang="en-GB" sz="1600"/>
              <a:t>The script supports facilitating the dialogue, do not distribute it to the participants. But do print a copy of the script for yourself after you have modified it to suit yourself and your dialogue. </a:t>
            </a:r>
            <a:endParaRPr/>
          </a:p>
          <a:p>
            <a:pPr indent="-330200" lvl="0" marL="457200" rtl="0" algn="l">
              <a:lnSpc>
                <a:spcPct val="100000"/>
              </a:lnSpc>
              <a:spcBef>
                <a:spcPts val="1000"/>
              </a:spcBef>
              <a:spcAft>
                <a:spcPts val="0"/>
              </a:spcAft>
              <a:buSzPts val="1600"/>
              <a:buChar char="●"/>
            </a:pPr>
            <a:r>
              <a:rPr lang="en-GB" sz="1600"/>
              <a:t>The wordings of the script are examples. Edit them to better suit the topic of the dialogue, your target group and for yourself.</a:t>
            </a:r>
            <a:endParaRPr/>
          </a:p>
          <a:p>
            <a:pPr indent="-330200" lvl="0" marL="457200" rtl="0" algn="l">
              <a:lnSpc>
                <a:spcPct val="100000"/>
              </a:lnSpc>
              <a:spcBef>
                <a:spcPts val="1000"/>
              </a:spcBef>
              <a:spcAft>
                <a:spcPts val="0"/>
              </a:spcAft>
              <a:buSzPts val="1600"/>
              <a:buChar char="●"/>
            </a:pPr>
            <a:r>
              <a:rPr lang="en-GB" sz="1600"/>
              <a:t>The times are indicative. They are intended to give an idea of how much time to spend on each stage. With the exception of the start and the end, you do not have to follow exact timings.  </a:t>
            </a:r>
            <a:endParaRPr/>
          </a:p>
          <a:p>
            <a:pPr indent="-330200" lvl="0" marL="457200" rtl="0" algn="l">
              <a:lnSpc>
                <a:spcPct val="100000"/>
              </a:lnSpc>
              <a:spcBef>
                <a:spcPts val="1000"/>
              </a:spcBef>
              <a:spcAft>
                <a:spcPts val="0"/>
              </a:spcAft>
              <a:buSzPts val="1600"/>
              <a:buChar char="●"/>
            </a:pPr>
            <a:r>
              <a:rPr lang="en-GB" sz="1600"/>
              <a:t>You can use your own facilitator competence and, if necessary, use tried and tested methods to support the dialogue and the participants.</a:t>
            </a:r>
            <a:endParaRPr/>
          </a:p>
          <a:p>
            <a:pPr indent="-330200" lvl="0" marL="457200" rtl="0" algn="l">
              <a:lnSpc>
                <a:spcPct val="100000"/>
              </a:lnSpc>
              <a:spcBef>
                <a:spcPts val="1000"/>
              </a:spcBef>
              <a:spcAft>
                <a:spcPts val="1000"/>
              </a:spcAft>
              <a:buSzPts val="1600"/>
              <a:buChar char="●"/>
            </a:pPr>
            <a:r>
              <a:rPr lang="en-GB" sz="1600"/>
              <a:t>Decide before the dialogue who will be the notetaker.  It is important to take notes of the whole dialogue. The notetaker does not need to edit the notes afterwards. The idea is to record as precisely as possible what was said during the discussion. The script can help the notetaker to prepare for the dialogue.</a:t>
            </a:r>
            <a:endParaRPr/>
          </a:p>
        </p:txBody>
      </p:sp>
      <p:sp>
        <p:nvSpPr>
          <p:cNvPr id="281" name="Google Shape;281;p2"/>
          <p:cNvSpPr/>
          <p:nvPr/>
        </p:nvSpPr>
        <p:spPr>
          <a:xfrm>
            <a:off x="10394731" y="6174659"/>
            <a:ext cx="1651819" cy="599768"/>
          </a:xfrm>
          <a:prstGeom prst="rect">
            <a:avLst/>
          </a:prstGeom>
          <a:solidFill>
            <a:srgbClr val="FDB3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GB" sz="1600" u="none" cap="none" strike="noStrike">
                <a:solidFill>
                  <a:schemeClr val="dk1"/>
                </a:solidFill>
                <a:latin typeface="Arial Black"/>
                <a:ea typeface="Arial Black"/>
                <a:cs typeface="Arial Black"/>
                <a:sym typeface="Arial Black"/>
              </a:rPr>
              <a:t>NATIONAL</a:t>
            </a:r>
            <a:endParaRPr/>
          </a:p>
          <a:p>
            <a:pPr indent="0" lvl="0" marL="0" marR="0" rtl="0" algn="l">
              <a:lnSpc>
                <a:spcPct val="100000"/>
              </a:lnSpc>
              <a:spcBef>
                <a:spcPts val="0"/>
              </a:spcBef>
              <a:spcAft>
                <a:spcPts val="0"/>
              </a:spcAft>
              <a:buNone/>
            </a:pPr>
            <a:r>
              <a:rPr b="1" i="0" lang="en-GB" sz="1600" u="none" cap="none" strike="noStrike">
                <a:solidFill>
                  <a:schemeClr val="dk1"/>
                </a:solidFill>
                <a:latin typeface="Arial Black"/>
                <a:ea typeface="Arial Black"/>
                <a:cs typeface="Arial Black"/>
                <a:sym typeface="Arial Black"/>
              </a:rPr>
              <a:t>DIALOGUES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
          <p:cNvSpPr txBox="1"/>
          <p:nvPr>
            <p:ph idx="1" type="body"/>
          </p:nvPr>
        </p:nvSpPr>
        <p:spPr>
          <a:xfrm>
            <a:off x="694120" y="324990"/>
            <a:ext cx="4971531"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500"/>
          </a:p>
          <a:p>
            <a:pPr indent="0" lvl="0" marL="0" rtl="0" algn="l">
              <a:lnSpc>
                <a:spcPct val="110000"/>
              </a:lnSpc>
              <a:spcBef>
                <a:spcPts val="0"/>
              </a:spcBef>
              <a:spcAft>
                <a:spcPts val="0"/>
              </a:spcAft>
              <a:buSzPts val="1600"/>
              <a:buNone/>
            </a:pPr>
            <a:r>
              <a:rPr lang="en-GB" sz="1500"/>
              <a:t>READING INSTRUCTIONS: </a:t>
            </a:r>
            <a:endParaRPr/>
          </a:p>
          <a:p>
            <a:pPr indent="0" lvl="0" marL="0" rtl="0" algn="l">
              <a:lnSpc>
                <a:spcPct val="110000"/>
              </a:lnSpc>
              <a:spcBef>
                <a:spcPts val="0"/>
              </a:spcBef>
              <a:spcAft>
                <a:spcPts val="0"/>
              </a:spcAft>
              <a:buSzPts val="1600"/>
              <a:buNone/>
            </a:pPr>
            <a:r>
              <a:rPr lang="en-GB" sz="1500"/>
              <a:t>On the right, tips for the facilitator:</a:t>
            </a:r>
            <a:endParaRPr/>
          </a:p>
          <a:p>
            <a:pPr indent="0" lvl="0" marL="0" rtl="0" algn="l">
              <a:lnSpc>
                <a:spcPct val="110000"/>
              </a:lnSpc>
              <a:spcBef>
                <a:spcPts val="0"/>
              </a:spcBef>
              <a:spcAft>
                <a:spcPts val="0"/>
              </a:spcAft>
              <a:buSzPts val="1600"/>
              <a:buNone/>
            </a:pPr>
            <a:r>
              <a:rPr lang="en-GB" sz="1500"/>
              <a:t>Basic font – say for example this</a:t>
            </a:r>
            <a:br>
              <a:rPr lang="en-GB" sz="1500"/>
            </a:br>
            <a:r>
              <a:rPr i="1" lang="en-GB" sz="1500"/>
              <a:t>The Latin font – directions for modifying the script</a:t>
            </a:r>
            <a:br>
              <a:rPr i="1" lang="en-GB" sz="1500"/>
            </a:br>
            <a:r>
              <a:rPr b="1" lang="en-GB" sz="1500"/>
              <a:t>Bold: change as needed</a:t>
            </a:r>
            <a:endParaRPr/>
          </a:p>
          <a:p>
            <a:pPr indent="0" lvl="0" marL="0" rtl="0" algn="l">
              <a:lnSpc>
                <a:spcPct val="110000"/>
              </a:lnSpc>
              <a:spcBef>
                <a:spcPts val="0"/>
              </a:spcBef>
              <a:spcAft>
                <a:spcPts val="0"/>
              </a:spcAft>
              <a:buSzPts val="1600"/>
              <a:buNone/>
            </a:pPr>
            <a:r>
              <a:t/>
            </a:r>
            <a:endParaRPr/>
          </a:p>
          <a:p>
            <a:pPr indent="0" lvl="0" marL="0" rtl="0" algn="l">
              <a:lnSpc>
                <a:spcPct val="110000"/>
              </a:lnSpc>
              <a:spcBef>
                <a:spcPts val="0"/>
              </a:spcBef>
              <a:spcAft>
                <a:spcPts val="0"/>
              </a:spcAft>
              <a:buClr>
                <a:schemeClr val="dk1"/>
              </a:buClr>
              <a:buSzPts val="1600"/>
              <a:buNone/>
            </a:pPr>
            <a:r>
              <a:rPr lang="en-GB" sz="1500"/>
              <a:t>Minutes	Section			</a:t>
            </a:r>
            <a:endParaRPr/>
          </a:p>
          <a:p>
            <a:pPr indent="0" lvl="0" marL="0" rtl="0" algn="l">
              <a:lnSpc>
                <a:spcPct val="110000"/>
              </a:lnSpc>
              <a:spcBef>
                <a:spcPts val="0"/>
              </a:spcBef>
              <a:spcAft>
                <a:spcPts val="0"/>
              </a:spcAft>
              <a:buClr>
                <a:schemeClr val="dk1"/>
              </a:buClr>
              <a:buSzPts val="1600"/>
              <a:buNone/>
            </a:pPr>
            <a:r>
              <a:t/>
            </a:r>
            <a:endParaRPr sz="1500"/>
          </a:p>
          <a:p>
            <a:pPr indent="0" lvl="0" marL="0" rtl="0" algn="l">
              <a:lnSpc>
                <a:spcPct val="110000"/>
              </a:lnSpc>
              <a:spcBef>
                <a:spcPts val="0"/>
              </a:spcBef>
              <a:spcAft>
                <a:spcPts val="0"/>
              </a:spcAft>
              <a:buSzPts val="1600"/>
              <a:buNone/>
            </a:pPr>
            <a:r>
              <a:rPr b="1" lang="en-GB" sz="1400"/>
              <a:t>15 	Start, ground rules, attuning</a:t>
            </a:r>
            <a:endParaRPr/>
          </a:p>
          <a:p>
            <a:pPr indent="0" lvl="0" marL="0" rtl="0" algn="l">
              <a:lnSpc>
                <a:spcPct val="110000"/>
              </a:lnSpc>
              <a:spcBef>
                <a:spcPts val="0"/>
              </a:spcBef>
              <a:spcAft>
                <a:spcPts val="0"/>
              </a:spcAft>
              <a:buSzPts val="1600"/>
              <a:buNone/>
            </a:pPr>
            <a:r>
              <a:rPr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Clr>
                <a:schemeClr val="dk1"/>
              </a:buClr>
              <a:buSzPts val="1600"/>
              <a:buNone/>
            </a:pPr>
            <a:r>
              <a:t/>
            </a:r>
            <a:endParaRPr sz="1500"/>
          </a:p>
          <a:p>
            <a:pPr indent="0" lvl="0" marL="0" rtl="0" algn="l">
              <a:lnSpc>
                <a:spcPct val="110000"/>
              </a:lnSpc>
              <a:spcBef>
                <a:spcPts val="0"/>
              </a:spcBef>
              <a:spcAft>
                <a:spcPts val="0"/>
              </a:spcAft>
              <a:buSzPts val="1600"/>
              <a:buNone/>
            </a:pPr>
            <a:r>
              <a:rPr lang="en-GB" sz="1400"/>
              <a:t>total 120 minutes</a:t>
            </a:r>
            <a:endParaRPr/>
          </a:p>
        </p:txBody>
      </p:sp>
      <p:sp>
        <p:nvSpPr>
          <p:cNvPr id="287" name="Google Shape;287;p3"/>
          <p:cNvSpPr txBox="1"/>
          <p:nvPr>
            <p:ph idx="2" type="body"/>
          </p:nvPr>
        </p:nvSpPr>
        <p:spPr>
          <a:xfrm>
            <a:off x="6526350" y="707349"/>
            <a:ext cx="5246550" cy="5217356"/>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sz="1100"/>
              <a:t>Welcome to the National Dialogue. Today, our theme is </a:t>
            </a:r>
            <a:r>
              <a:rPr b="1" lang="en-GB" sz="1100"/>
              <a:t>“Tomorrow’s Working Life – how will Finland change as a result of work-based immigration?”</a:t>
            </a:r>
            <a:r>
              <a:rPr lang="en-GB" sz="1100"/>
              <a:t>. </a:t>
            </a:r>
            <a:r>
              <a:rPr i="1" lang="en-GB" sz="1100"/>
              <a:t>Edit this to match the title of your conversation. </a:t>
            </a:r>
            <a:r>
              <a:rPr lang="en-GB" sz="1100"/>
              <a:t>The ‘Tomorrow of Working Life’ dialogues are part of this spring’s National Dialogues on Young Peoples’ Tomorrow. The dialogues will explore the impact of work-based immigration in Finland and on Finnish society. The aim is to gather a wide range of experiences from both those who have moved to Finland for work and those who have lived here all their lives. </a:t>
            </a:r>
            <a:endParaRPr/>
          </a:p>
          <a:p>
            <a:pPr indent="0" lvl="0" marL="0" rtl="0" algn="l">
              <a:lnSpc>
                <a:spcPct val="110000"/>
              </a:lnSpc>
              <a:spcBef>
                <a:spcPts val="0"/>
              </a:spcBef>
              <a:spcAft>
                <a:spcPts val="0"/>
              </a:spcAft>
              <a:buSzPts val="1600"/>
              <a:buNone/>
            </a:pPr>
            <a:r>
              <a:t/>
            </a:r>
            <a:endParaRPr sz="900"/>
          </a:p>
          <a:p>
            <a:pPr indent="0" lvl="0" marL="0" rtl="0" algn="l">
              <a:lnSpc>
                <a:spcPct val="110000"/>
              </a:lnSpc>
              <a:spcBef>
                <a:spcPts val="0"/>
              </a:spcBef>
              <a:spcAft>
                <a:spcPts val="0"/>
              </a:spcAft>
              <a:buSzPts val="1600"/>
              <a:buNone/>
            </a:pPr>
            <a:r>
              <a:rPr lang="en-GB" sz="1100"/>
              <a:t>I'm XX, and I'm the facilitator of the dialogue today</a:t>
            </a:r>
            <a:r>
              <a:rPr i="1" lang="en-GB" sz="1100"/>
              <a:t>. </a:t>
            </a:r>
            <a:r>
              <a:rPr i="1" lang="en-GB" sz="1100">
                <a:solidFill>
                  <a:schemeClr val="dk1"/>
                </a:solidFill>
              </a:rPr>
              <a:t>Tell  the participants how the turns to speak will be distributed.</a:t>
            </a:r>
            <a:r>
              <a:rPr lang="en-GB" sz="1100"/>
              <a:t> The purpose is to talk about our own experiences and listen to others' experiences of the topic.</a:t>
            </a:r>
            <a:endParaRPr/>
          </a:p>
          <a:p>
            <a:pPr indent="0" lvl="0" marL="0" rtl="0" algn="l">
              <a:lnSpc>
                <a:spcPct val="110000"/>
              </a:lnSpc>
              <a:spcBef>
                <a:spcPts val="0"/>
              </a:spcBef>
              <a:spcAft>
                <a:spcPts val="0"/>
              </a:spcAft>
              <a:buSzPts val="1600"/>
              <a:buNone/>
            </a:pPr>
            <a:r>
              <a:t/>
            </a:r>
            <a:endParaRPr sz="900">
              <a:solidFill>
                <a:schemeClr val="dk1"/>
              </a:solidFill>
            </a:endParaRPr>
          </a:p>
          <a:p>
            <a:pPr indent="0" lvl="0" marL="0" rtl="0" algn="l">
              <a:lnSpc>
                <a:spcPct val="110000"/>
              </a:lnSpc>
              <a:spcBef>
                <a:spcPts val="0"/>
              </a:spcBef>
              <a:spcAft>
                <a:spcPts val="0"/>
              </a:spcAft>
              <a:buSzPts val="1600"/>
              <a:buNone/>
            </a:pPr>
            <a:r>
              <a:rPr lang="en-GB" sz="1100"/>
              <a:t>During the dialogue, there may be different views on the theme. That is all right, because the goal is not unanimity. At the end of our conversation, we will discuss what we have learned or understood during the dialogue.</a:t>
            </a:r>
            <a:endParaRPr/>
          </a:p>
          <a:p>
            <a:pPr indent="0" lvl="0" marL="0" rtl="0" algn="l">
              <a:lnSpc>
                <a:spcPct val="110000"/>
              </a:lnSpc>
              <a:spcBef>
                <a:spcPts val="0"/>
              </a:spcBef>
              <a:spcAft>
                <a:spcPts val="0"/>
              </a:spcAft>
              <a:buSzPts val="1600"/>
              <a:buNone/>
            </a:pPr>
            <a:r>
              <a:t/>
            </a:r>
            <a:endParaRPr sz="900"/>
          </a:p>
          <a:p>
            <a:pPr indent="0" lvl="0" marL="0" rtl="0" algn="l">
              <a:lnSpc>
                <a:spcPct val="110000"/>
              </a:lnSpc>
              <a:spcBef>
                <a:spcPts val="0"/>
              </a:spcBef>
              <a:spcAft>
                <a:spcPts val="0"/>
              </a:spcAft>
              <a:buSzPts val="1600"/>
              <a:buNone/>
            </a:pPr>
            <a:r>
              <a:rPr lang="en-GB" sz="1100">
                <a:solidFill>
                  <a:schemeClr val="dk1"/>
                </a:solidFill>
              </a:rPr>
              <a:t>There is no need to make decisions or seek solutions in the dialogue, but such  may emerge during the conversation. </a:t>
            </a:r>
            <a:r>
              <a:rPr lang="en-GB" sz="1100"/>
              <a:t>The dialogue is confidential.</a:t>
            </a:r>
            <a:endParaRPr/>
          </a:p>
          <a:p>
            <a:pPr indent="0" lvl="0" marL="0" rtl="0" algn="l">
              <a:lnSpc>
                <a:spcPct val="110000"/>
              </a:lnSpc>
              <a:spcBef>
                <a:spcPts val="0"/>
              </a:spcBef>
              <a:spcAft>
                <a:spcPts val="0"/>
              </a:spcAft>
              <a:buSzPts val="1600"/>
              <a:buNone/>
            </a:pPr>
            <a:r>
              <a:t/>
            </a:r>
            <a:endParaRPr sz="900"/>
          </a:p>
          <a:p>
            <a:pPr indent="0" lvl="0" marL="0" rtl="0" algn="l">
              <a:lnSpc>
                <a:spcPct val="110000"/>
              </a:lnSpc>
              <a:spcBef>
                <a:spcPts val="0"/>
              </a:spcBef>
              <a:spcAft>
                <a:spcPts val="0"/>
              </a:spcAft>
              <a:buSzPts val="1600"/>
              <a:buNone/>
            </a:pPr>
            <a:r>
              <a:rPr lang="en-GB" sz="1100"/>
              <a:t>XX is the notetaker of the dialogue. The notetaker does not write down who said what. The notes are anonymous. All notes from different dialogues will be compiled into a summary report that will be published later. Individual participants cannot be identified from the summary.</a:t>
            </a:r>
            <a:endParaRPr/>
          </a:p>
          <a:p>
            <a:pPr indent="0" lvl="0" marL="0" rtl="0" algn="l">
              <a:lnSpc>
                <a:spcPct val="110000"/>
              </a:lnSpc>
              <a:spcBef>
                <a:spcPts val="0"/>
              </a:spcBef>
              <a:spcAft>
                <a:spcPts val="0"/>
              </a:spcAft>
              <a:buSzPts val="1600"/>
              <a:buNone/>
            </a:pPr>
            <a:r>
              <a:t/>
            </a:r>
            <a:endParaRPr sz="900"/>
          </a:p>
          <a:p>
            <a:pPr indent="0" lvl="0" marL="0" rtl="0" algn="l">
              <a:lnSpc>
                <a:spcPct val="110000"/>
              </a:lnSpc>
              <a:spcBef>
                <a:spcPts val="0"/>
              </a:spcBef>
              <a:spcAft>
                <a:spcPts val="0"/>
              </a:spcAft>
              <a:buSzPts val="1600"/>
              <a:buNone/>
            </a:pPr>
            <a:r>
              <a:rPr lang="en-GB" sz="1100"/>
              <a:t>Let's start with a brief introductions. You can present yourself with your first name and by telling what brought you to this dialogue today.</a:t>
            </a:r>
            <a:endParaRPr/>
          </a:p>
          <a:p>
            <a:pPr indent="0" lvl="0" marL="0" rtl="0" algn="r">
              <a:lnSpc>
                <a:spcPct val="110000"/>
              </a:lnSpc>
              <a:spcBef>
                <a:spcPts val="0"/>
              </a:spcBef>
              <a:spcAft>
                <a:spcPts val="0"/>
              </a:spcAft>
              <a:buClr>
                <a:schemeClr val="dk1"/>
              </a:buClr>
              <a:buSzPts val="1600"/>
              <a:buNone/>
            </a:pPr>
            <a:r>
              <a:rPr b="1" lang="en-GB" sz="1200"/>
              <a:t>5 min</a:t>
            </a:r>
            <a:endParaRPr/>
          </a:p>
          <a:p>
            <a:pPr indent="0" lvl="0" marL="0" rtl="0" algn="l">
              <a:lnSpc>
                <a:spcPct val="110000"/>
              </a:lnSpc>
              <a:spcBef>
                <a:spcPts val="0"/>
              </a:spcBef>
              <a:spcAft>
                <a:spcPts val="0"/>
              </a:spcAft>
              <a:buClr>
                <a:schemeClr val="dk1"/>
              </a:buClr>
              <a:buSzPts val="1600"/>
              <a:buNone/>
            </a:pPr>
            <a:r>
              <a:t/>
            </a:r>
            <a:endParaRPr/>
          </a:p>
        </p:txBody>
      </p:sp>
      <p:sp>
        <p:nvSpPr>
          <p:cNvPr id="288" name="Google Shape;288;p3"/>
          <p:cNvSpPr txBox="1"/>
          <p:nvPr>
            <p:ph idx="4" type="body"/>
          </p:nvPr>
        </p:nvSpPr>
        <p:spPr>
          <a:xfrm>
            <a:off x="6526350" y="32499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5000"/>
              <a:buNone/>
            </a:pPr>
            <a:r>
              <a:rPr b="1" lang="en-GB" sz="1800"/>
              <a:t>Start</a:t>
            </a:r>
            <a:endParaRPr/>
          </a:p>
        </p:txBody>
      </p:sp>
      <p:pic>
        <p:nvPicPr>
          <p:cNvPr id="289" name="Google Shape;289;p3"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
          <p:cNvSpPr txBox="1"/>
          <p:nvPr>
            <p:ph idx="1" type="body"/>
          </p:nvPr>
        </p:nvSpPr>
        <p:spPr>
          <a:xfrm>
            <a:off x="672350" y="1148924"/>
            <a:ext cx="4706400" cy="47094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a:t>1. </a:t>
            </a:r>
            <a:r>
              <a:rPr b="1" lang="en-GB"/>
              <a:t>Listen</a:t>
            </a:r>
            <a:r>
              <a:rPr lang="en-GB"/>
              <a:t> to others, do not interrupt or start additional discussions.</a:t>
            </a:r>
            <a:br>
              <a:rPr lang="en-GB"/>
            </a:br>
            <a:endParaRPr/>
          </a:p>
          <a:p>
            <a:pPr indent="0" lvl="0" marL="0" rtl="0" algn="l">
              <a:lnSpc>
                <a:spcPct val="110000"/>
              </a:lnSpc>
              <a:spcBef>
                <a:spcPts val="0"/>
              </a:spcBef>
              <a:spcAft>
                <a:spcPts val="0"/>
              </a:spcAft>
              <a:buSzPts val="1600"/>
              <a:buNone/>
            </a:pPr>
            <a:r>
              <a:rPr lang="en-GB"/>
              <a:t>2. </a:t>
            </a:r>
            <a:r>
              <a:rPr b="1" lang="en-GB"/>
              <a:t>Relate</a:t>
            </a:r>
            <a:r>
              <a:rPr lang="en-GB"/>
              <a:t> what you say to what the others have said and use everyday language.</a:t>
            </a:r>
            <a:br>
              <a:rPr lang="en-GB"/>
            </a:br>
            <a:endParaRPr/>
          </a:p>
          <a:p>
            <a:pPr indent="0" lvl="0" marL="0" rtl="0" algn="l">
              <a:lnSpc>
                <a:spcPct val="110000"/>
              </a:lnSpc>
              <a:spcBef>
                <a:spcPts val="0"/>
              </a:spcBef>
              <a:spcAft>
                <a:spcPts val="0"/>
              </a:spcAft>
              <a:buSzPts val="1600"/>
              <a:buNone/>
            </a:pPr>
            <a:r>
              <a:rPr lang="en-GB"/>
              <a:t>3.</a:t>
            </a:r>
            <a:r>
              <a:rPr b="1" lang="en-GB"/>
              <a:t> Talk</a:t>
            </a:r>
            <a:r>
              <a:rPr lang="en-GB"/>
              <a:t> about your own experience.</a:t>
            </a:r>
            <a:br>
              <a:rPr lang="en-GB"/>
            </a:br>
            <a:endParaRPr/>
          </a:p>
          <a:p>
            <a:pPr indent="0" lvl="0" marL="0" rtl="0" algn="l">
              <a:lnSpc>
                <a:spcPct val="110000"/>
              </a:lnSpc>
              <a:spcBef>
                <a:spcPts val="0"/>
              </a:spcBef>
              <a:spcAft>
                <a:spcPts val="0"/>
              </a:spcAft>
              <a:buSzPts val="1600"/>
              <a:buNone/>
            </a:pPr>
            <a:r>
              <a:rPr lang="en-GB"/>
              <a:t>4. </a:t>
            </a:r>
            <a:r>
              <a:rPr b="1" lang="en-GB"/>
              <a:t>Speak</a:t>
            </a:r>
            <a:r>
              <a:rPr lang="en-GB"/>
              <a:t> to others directly and ask about their views.</a:t>
            </a:r>
            <a:endParaRPr/>
          </a:p>
          <a:p>
            <a:pPr indent="0" lvl="0" marL="0" rtl="0" algn="l">
              <a:lnSpc>
                <a:spcPct val="110000"/>
              </a:lnSpc>
              <a:spcBef>
                <a:spcPts val="0"/>
              </a:spcBef>
              <a:spcAft>
                <a:spcPts val="0"/>
              </a:spcAft>
              <a:buClr>
                <a:schemeClr val="dk1"/>
              </a:buClr>
              <a:buSzPts val="1600"/>
              <a:buNone/>
            </a:pPr>
            <a:r>
              <a:t/>
            </a:r>
            <a:endParaRPr/>
          </a:p>
          <a:p>
            <a:pPr indent="0" lvl="0" marL="0" rtl="0" algn="l">
              <a:lnSpc>
                <a:spcPct val="110000"/>
              </a:lnSpc>
              <a:spcBef>
                <a:spcPts val="0"/>
              </a:spcBef>
              <a:spcAft>
                <a:spcPts val="0"/>
              </a:spcAft>
              <a:buSzPts val="1600"/>
              <a:buNone/>
            </a:pPr>
            <a:r>
              <a:rPr lang="en-GB"/>
              <a:t>5. </a:t>
            </a:r>
            <a:r>
              <a:rPr b="1" lang="en-GB"/>
              <a:t>Be present and respect </a:t>
            </a:r>
            <a:r>
              <a:rPr lang="en-GB"/>
              <a:t>others and the atmosphere of trust.</a:t>
            </a:r>
            <a:br>
              <a:rPr lang="en-GB"/>
            </a:br>
            <a:endParaRPr/>
          </a:p>
          <a:p>
            <a:pPr indent="0" lvl="0" marL="0" rtl="0" algn="l">
              <a:lnSpc>
                <a:spcPct val="110000"/>
              </a:lnSpc>
              <a:spcBef>
                <a:spcPts val="0"/>
              </a:spcBef>
              <a:spcAft>
                <a:spcPts val="0"/>
              </a:spcAft>
              <a:buSzPts val="1600"/>
              <a:buNone/>
            </a:pPr>
            <a:r>
              <a:rPr lang="en-GB"/>
              <a:t>6. </a:t>
            </a:r>
            <a:r>
              <a:rPr b="1" lang="en-GB"/>
              <a:t>Search</a:t>
            </a:r>
            <a:r>
              <a:rPr lang="en-GB"/>
              <a:t> </a:t>
            </a:r>
            <a:r>
              <a:rPr b="1" lang="en-GB"/>
              <a:t>and bring things together.</a:t>
            </a:r>
            <a:r>
              <a:rPr lang="en-GB"/>
              <a:t> Boldly deal with emerging conflicts and look for issues that have gone unnoticed.</a:t>
            </a:r>
            <a:endParaRPr/>
          </a:p>
        </p:txBody>
      </p:sp>
      <p:sp>
        <p:nvSpPr>
          <p:cNvPr id="295" name="Google Shape;295;p4"/>
          <p:cNvSpPr txBox="1"/>
          <p:nvPr>
            <p:ph idx="2" type="body"/>
          </p:nvPr>
        </p:nvSpPr>
        <p:spPr>
          <a:xfrm>
            <a:off x="6341806" y="199104"/>
            <a:ext cx="5702710" cy="582005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1000"/>
              </a:spcBef>
              <a:spcAft>
                <a:spcPts val="0"/>
              </a:spcAft>
              <a:buSzPts val="1800"/>
              <a:buNone/>
            </a:pPr>
            <a:r>
              <a:rPr lang="en-GB" sz="1200"/>
              <a:t>Rules for constructive discussion will be used in todays’ dialogue. Let's go over them briefly.</a:t>
            </a:r>
            <a:br>
              <a:rPr lang="en-GB" sz="1200"/>
            </a:br>
            <a:br>
              <a:rPr lang="en-GB" sz="1200"/>
            </a:br>
            <a:r>
              <a:rPr i="1" lang="en-GB" sz="1200"/>
              <a:t>The facilitator goes through  the six rules that can be found on the left side.</a:t>
            </a:r>
            <a:endParaRPr sz="1200"/>
          </a:p>
          <a:p>
            <a:pPr indent="0" lvl="0" marL="0" rtl="0" algn="l">
              <a:lnSpc>
                <a:spcPct val="110000"/>
              </a:lnSpc>
              <a:spcBef>
                <a:spcPts val="1000"/>
              </a:spcBef>
              <a:spcAft>
                <a:spcPts val="0"/>
              </a:spcAft>
              <a:buSzPts val="1800"/>
              <a:buNone/>
            </a:pPr>
            <a:r>
              <a:rPr lang="en-GB" sz="1100"/>
              <a:t>1. Everyone must be given the opportunity to explain their views in peace. It is important that we do not interrupt each other or whisper with the person next to us.</a:t>
            </a:r>
            <a:endParaRPr/>
          </a:p>
          <a:p>
            <a:pPr indent="0" lvl="0" marL="0" rtl="0" algn="l">
              <a:lnSpc>
                <a:spcPct val="110000"/>
              </a:lnSpc>
              <a:spcBef>
                <a:spcPts val="1000"/>
              </a:spcBef>
              <a:spcAft>
                <a:spcPts val="0"/>
              </a:spcAft>
              <a:buSzPts val="1800"/>
              <a:buNone/>
            </a:pPr>
            <a:r>
              <a:rPr lang="en-GB" sz="1100"/>
              <a:t>2. The objective of a dialogue is to connect what we say to what the others have brought up in the discussion. Let’s try to use everyday language and avoid difficult terms.</a:t>
            </a:r>
            <a:endParaRPr/>
          </a:p>
          <a:p>
            <a:pPr indent="0" lvl="0" marL="0" rtl="0" algn="l">
              <a:lnSpc>
                <a:spcPct val="110000"/>
              </a:lnSpc>
              <a:spcBef>
                <a:spcPts val="1000"/>
              </a:spcBef>
              <a:spcAft>
                <a:spcPts val="0"/>
              </a:spcAft>
              <a:buSzPts val="1800"/>
              <a:buNone/>
            </a:pPr>
            <a:r>
              <a:rPr lang="en-GB" sz="1100"/>
              <a:t>3. To be able to better understand the topic discussed and each other, we should talk about our own experiences. This means that we tell the others what issues, events and situations have contributed to our views. </a:t>
            </a:r>
            <a:endParaRPr/>
          </a:p>
          <a:p>
            <a:pPr indent="0" lvl="0" marL="0" rtl="0" algn="l">
              <a:lnSpc>
                <a:spcPct val="110000"/>
              </a:lnSpc>
              <a:spcBef>
                <a:spcPts val="1000"/>
              </a:spcBef>
              <a:spcAft>
                <a:spcPts val="0"/>
              </a:spcAft>
              <a:buSzPts val="1800"/>
              <a:buNone/>
            </a:pPr>
            <a:r>
              <a:rPr lang="en-GB" sz="1100"/>
              <a:t>4. You can speak to others directly and ask questions. </a:t>
            </a:r>
            <a:endParaRPr/>
          </a:p>
          <a:p>
            <a:pPr indent="0" lvl="0" marL="0" rtl="0" algn="l">
              <a:lnSpc>
                <a:spcPct val="110000"/>
              </a:lnSpc>
              <a:spcBef>
                <a:spcPts val="1000"/>
              </a:spcBef>
              <a:spcAft>
                <a:spcPts val="0"/>
              </a:spcAft>
              <a:buSzPts val="1800"/>
              <a:buNone/>
            </a:pPr>
            <a:r>
              <a:rPr lang="en-GB" sz="1100"/>
              <a:t>5. Let's focus on this moment. No phone or laptop during the dialogue. We are also discussing confidentially today. You can tell others that you have participated in this dialogue, but you cannot say who said what if you have not asked that person’s permission. And let’s speak respectfully of other people, even if we disagree with them. </a:t>
            </a:r>
            <a:endParaRPr/>
          </a:p>
          <a:p>
            <a:pPr indent="0" lvl="0" marL="0" rtl="0" algn="l">
              <a:lnSpc>
                <a:spcPct val="110000"/>
              </a:lnSpc>
              <a:spcBef>
                <a:spcPts val="1000"/>
              </a:spcBef>
              <a:spcAft>
                <a:spcPts val="0"/>
              </a:spcAft>
              <a:buSzPts val="1800"/>
              <a:buNone/>
            </a:pPr>
            <a:r>
              <a:rPr lang="en-GB" sz="1100"/>
              <a:t>6. The purpose of the dialogue is to be a situation in which conflicts that emerge can also be examined. You don't have to agree on things. Different perspectives enrich the discussion and help us understand the topic of dialogue better. </a:t>
            </a:r>
            <a:endParaRPr/>
          </a:p>
          <a:p>
            <a:pPr indent="0" lvl="0" marL="0" rtl="0" algn="l">
              <a:lnSpc>
                <a:spcPct val="110000"/>
              </a:lnSpc>
              <a:spcBef>
                <a:spcPts val="1000"/>
              </a:spcBef>
              <a:spcAft>
                <a:spcPts val="0"/>
              </a:spcAft>
              <a:buSzPts val="1800"/>
              <a:buNone/>
            </a:pPr>
            <a:r>
              <a:rPr lang="en-GB" sz="1100"/>
              <a:t>Can we commit to these rules together?</a:t>
            </a:r>
            <a:endParaRPr/>
          </a:p>
          <a:p>
            <a:pPr indent="0" lvl="0" marL="0" rtl="0" algn="l">
              <a:lnSpc>
                <a:spcPct val="110000"/>
              </a:lnSpc>
              <a:spcBef>
                <a:spcPts val="1000"/>
              </a:spcBef>
              <a:spcAft>
                <a:spcPts val="0"/>
              </a:spcAft>
              <a:buSzPts val="1800"/>
              <a:buNone/>
            </a:pPr>
            <a:r>
              <a:rPr lang="en-GB" sz="1100"/>
              <a:t>All right, let's go on!				           </a:t>
            </a:r>
            <a:r>
              <a:rPr b="1" lang="en-GB" sz="1100"/>
              <a:t>5 min</a:t>
            </a:r>
            <a:endParaRPr/>
          </a:p>
        </p:txBody>
      </p:sp>
      <p:sp>
        <p:nvSpPr>
          <p:cNvPr id="296" name="Google Shape;296;p4"/>
          <p:cNvSpPr txBox="1"/>
          <p:nvPr>
            <p:ph idx="3" type="body"/>
          </p:nvPr>
        </p:nvSpPr>
        <p:spPr>
          <a:xfrm>
            <a:off x="673200" y="554400"/>
            <a:ext cx="4737900" cy="405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2000"/>
              <a:t>Rules for constructive discussion</a:t>
            </a:r>
            <a:endParaRPr/>
          </a:p>
        </p:txBody>
      </p:sp>
      <p:sp>
        <p:nvSpPr>
          <p:cNvPr id="297" name="Google Shape;297;p4"/>
          <p:cNvSpPr txBox="1"/>
          <p:nvPr>
            <p:ph idx="4" type="body"/>
          </p:nvPr>
        </p:nvSpPr>
        <p:spPr>
          <a:xfrm>
            <a:off x="6506825" y="-334800"/>
            <a:ext cx="4706400" cy="168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5000"/>
              <a:buNone/>
            </a:pPr>
            <a:r>
              <a:rPr lang="en-GB" sz="600"/>
              <a:t>.</a:t>
            </a:r>
            <a:endParaRPr/>
          </a:p>
        </p:txBody>
      </p:sp>
      <p:pic>
        <p:nvPicPr>
          <p:cNvPr id="298" name="Google Shape;298;p4"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
          <p:cNvSpPr txBox="1"/>
          <p:nvPr>
            <p:ph idx="1" type="body"/>
          </p:nvPr>
        </p:nvSpPr>
        <p:spPr>
          <a:xfrm>
            <a:off x="672350" y="531570"/>
            <a:ext cx="4877112" cy="497660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5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b="1" lang="en-GB" sz="1400"/>
              <a:t>15 	Start, ground rules, attuning</a:t>
            </a:r>
            <a:endParaRPr/>
          </a:p>
          <a:p>
            <a:pPr indent="0" lvl="0" marL="0" rtl="0" algn="l">
              <a:lnSpc>
                <a:spcPct val="110000"/>
              </a:lnSpc>
              <a:spcBef>
                <a:spcPts val="0"/>
              </a:spcBef>
              <a:spcAft>
                <a:spcPts val="0"/>
              </a:spcAft>
              <a:buSzPts val="1600"/>
              <a:buNone/>
            </a:pPr>
            <a:r>
              <a:rPr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i="1" sz="1200"/>
          </a:p>
          <a:p>
            <a:pPr indent="0" lvl="0" marL="0" rtl="0" algn="l">
              <a:lnSpc>
                <a:spcPct val="110000"/>
              </a:lnSpc>
              <a:spcBef>
                <a:spcPts val="0"/>
              </a:spcBef>
              <a:spcAft>
                <a:spcPts val="0"/>
              </a:spcAft>
              <a:buClr>
                <a:schemeClr val="dk1"/>
              </a:buClr>
              <a:buSzPts val="1600"/>
              <a:buNone/>
            </a:pPr>
            <a:r>
              <a:t/>
            </a:r>
            <a:endParaRPr sz="1400"/>
          </a:p>
        </p:txBody>
      </p:sp>
      <p:sp>
        <p:nvSpPr>
          <p:cNvPr id="304" name="Google Shape;304;p5"/>
          <p:cNvSpPr txBox="1"/>
          <p:nvPr>
            <p:ph idx="2" type="body"/>
          </p:nvPr>
        </p:nvSpPr>
        <p:spPr>
          <a:xfrm>
            <a:off x="6526350" y="645574"/>
            <a:ext cx="5284650" cy="529802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b="1" lang="en-GB" sz="1200"/>
              <a:t>Starting with the following text (or video, music, pictures etc.)</a:t>
            </a:r>
            <a:endParaRPr/>
          </a:p>
          <a:p>
            <a:pPr indent="0" lvl="0" marL="0" rtl="0" algn="l">
              <a:lnSpc>
                <a:spcPct val="110000"/>
              </a:lnSpc>
              <a:spcBef>
                <a:spcPts val="0"/>
              </a:spcBef>
              <a:spcAft>
                <a:spcPts val="0"/>
              </a:spcAft>
              <a:buSzPts val="1600"/>
              <a:buNone/>
            </a:pPr>
            <a:r>
              <a:t/>
            </a:r>
            <a:endParaRPr b="1" sz="1200"/>
          </a:p>
          <a:p>
            <a:pPr indent="0" lvl="0" marL="0" rtl="0" algn="l">
              <a:lnSpc>
                <a:spcPct val="110000"/>
              </a:lnSpc>
              <a:spcBef>
                <a:spcPts val="0"/>
              </a:spcBef>
              <a:spcAft>
                <a:spcPts val="0"/>
              </a:spcAft>
              <a:buSzPts val="1600"/>
              <a:buNone/>
            </a:pPr>
            <a:r>
              <a:rPr i="1" lang="en-GB" sz="1200"/>
              <a:t>You can use this text to get ready for the topic, for example:</a:t>
            </a:r>
            <a:endParaRPr/>
          </a:p>
          <a:p>
            <a:pPr indent="0" lvl="0" marL="0" rtl="0" algn="l">
              <a:lnSpc>
                <a:spcPct val="110000"/>
              </a:lnSpc>
              <a:spcBef>
                <a:spcPts val="0"/>
              </a:spcBef>
              <a:spcAft>
                <a:spcPts val="0"/>
              </a:spcAft>
              <a:buSzPts val="1600"/>
              <a:buNone/>
            </a:pPr>
            <a:r>
              <a:rPr b="1" lang="en-GB" sz="1200"/>
              <a:t>Today’s young people are set to enter a new kind of working life as more and more people from around the world move to Finland for work. What kind of country is Finland for immigrants coming here to work? How do those born and raised here experience the effects of immigration on working life? What is needed so that people from different backgrounds can build a shared working life and society in Finland?</a:t>
            </a:r>
            <a:endParaRPr/>
          </a:p>
          <a:p>
            <a:pPr indent="0" lvl="0" marL="0" rtl="0" algn="l">
              <a:lnSpc>
                <a:spcPct val="110000"/>
              </a:lnSpc>
              <a:spcBef>
                <a:spcPts val="0"/>
              </a:spcBef>
              <a:spcAft>
                <a:spcPts val="0"/>
              </a:spcAft>
              <a:buSzPts val="1600"/>
              <a:buNone/>
            </a:pPr>
            <a:r>
              <a:t/>
            </a:r>
            <a:endParaRPr b="1" sz="1200"/>
          </a:p>
          <a:p>
            <a:pPr indent="0" lvl="0" marL="0" rtl="0" algn="l">
              <a:lnSpc>
                <a:spcPct val="110000"/>
              </a:lnSpc>
              <a:spcBef>
                <a:spcPts val="0"/>
              </a:spcBef>
              <a:spcAft>
                <a:spcPts val="0"/>
              </a:spcAft>
              <a:buSzPts val="1600"/>
              <a:buNone/>
            </a:pPr>
            <a:r>
              <a:rPr b="1" lang="en-GB" sz="1200"/>
              <a:t>The changes brought about by work-based immigration will shape the nature of working life, services and local communities in the years to come. Work-based immigration is also intrinsically linked to experiences of belonging to society, fairness and the direction our country is taking. People moving to Finland bring with them new perspectives and resources. At the same time, changes in society and working life can give rise to various tensions and intensify social divisions. We need a broad understanding of how to build an equal, sustainable and thriving working life in the Finland of tomorrow.</a:t>
            </a:r>
            <a:endParaRPr/>
          </a:p>
          <a:p>
            <a:pPr indent="0" lvl="0" marL="0" rtl="0" algn="l">
              <a:lnSpc>
                <a:spcPct val="110000"/>
              </a:lnSpc>
              <a:spcBef>
                <a:spcPts val="0"/>
              </a:spcBef>
              <a:spcAft>
                <a:spcPts val="0"/>
              </a:spcAft>
              <a:buSzPts val="1600"/>
              <a:buNone/>
            </a:pPr>
            <a:r>
              <a:t/>
            </a:r>
            <a:endParaRPr b="1" sz="1200"/>
          </a:p>
          <a:p>
            <a:pPr indent="0" lvl="0" marL="0" rtl="0" algn="l">
              <a:lnSpc>
                <a:spcPct val="110000"/>
              </a:lnSpc>
              <a:spcBef>
                <a:spcPts val="0"/>
              </a:spcBef>
              <a:spcAft>
                <a:spcPts val="0"/>
              </a:spcAft>
              <a:buSzPts val="1600"/>
              <a:buNone/>
            </a:pPr>
            <a:r>
              <a:rPr i="1" lang="en-GB" sz="1200"/>
              <a:t>You can use a topical article, news, research, song, or other material that fits your group of participants and uses it to stimulate conversation. Or you can edit the text to suit the group of participants.</a:t>
            </a:r>
            <a:r>
              <a:rPr lang="en-GB" sz="1200"/>
              <a:t>	</a:t>
            </a:r>
            <a:r>
              <a:rPr lang="en-GB" sz="1100"/>
              <a:t>	</a:t>
            </a:r>
            <a:endParaRPr/>
          </a:p>
          <a:p>
            <a:pPr indent="0" lvl="0" marL="0" rtl="0" algn="l">
              <a:lnSpc>
                <a:spcPct val="110000"/>
              </a:lnSpc>
              <a:spcBef>
                <a:spcPts val="0"/>
              </a:spcBef>
              <a:spcAft>
                <a:spcPts val="0"/>
              </a:spcAft>
              <a:buClr>
                <a:schemeClr val="dk1"/>
              </a:buClr>
              <a:buSzPts val="1600"/>
              <a:buNone/>
            </a:pPr>
            <a:r>
              <a:rPr lang="en-GB" sz="1100"/>
              <a:t>					</a:t>
            </a:r>
            <a:r>
              <a:rPr b="1" lang="en-GB" sz="1400"/>
              <a:t>2 min</a:t>
            </a:r>
            <a:endParaRPr/>
          </a:p>
          <a:p>
            <a:pPr indent="0" lvl="0" marL="0" rtl="0" algn="l">
              <a:lnSpc>
                <a:spcPct val="110000"/>
              </a:lnSpc>
              <a:spcBef>
                <a:spcPts val="0"/>
              </a:spcBef>
              <a:spcAft>
                <a:spcPts val="0"/>
              </a:spcAft>
              <a:buClr>
                <a:schemeClr val="dk1"/>
              </a:buClr>
              <a:buSzPts val="1600"/>
              <a:buNone/>
            </a:pPr>
            <a:r>
              <a:t/>
            </a:r>
            <a:endParaRPr sz="1100"/>
          </a:p>
          <a:p>
            <a:pPr indent="0" lvl="0" marL="0" rtl="0" algn="r">
              <a:lnSpc>
                <a:spcPct val="110000"/>
              </a:lnSpc>
              <a:spcBef>
                <a:spcPts val="0"/>
              </a:spcBef>
              <a:spcAft>
                <a:spcPts val="0"/>
              </a:spcAft>
              <a:buClr>
                <a:schemeClr val="dk1"/>
              </a:buClr>
              <a:buSzPts val="1600"/>
              <a:buNone/>
            </a:pPr>
            <a:r>
              <a:t/>
            </a:r>
            <a:endParaRPr b="1" sz="1100"/>
          </a:p>
          <a:p>
            <a:pPr indent="0" lvl="0" marL="0" rtl="0" algn="l">
              <a:lnSpc>
                <a:spcPct val="110000"/>
              </a:lnSpc>
              <a:spcBef>
                <a:spcPts val="0"/>
              </a:spcBef>
              <a:spcAft>
                <a:spcPts val="0"/>
              </a:spcAft>
              <a:buClr>
                <a:schemeClr val="dk1"/>
              </a:buClr>
              <a:buSzPts val="1600"/>
              <a:buNone/>
            </a:pPr>
            <a:r>
              <a:t/>
            </a:r>
            <a:endParaRPr sz="1100"/>
          </a:p>
        </p:txBody>
      </p:sp>
      <p:sp>
        <p:nvSpPr>
          <p:cNvPr id="305" name="Google Shape;305;p5"/>
          <p:cNvSpPr txBox="1"/>
          <p:nvPr>
            <p:ph idx="4" type="body"/>
          </p:nvPr>
        </p:nvSpPr>
        <p:spPr>
          <a:xfrm>
            <a:off x="6526350" y="241477"/>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Attuning</a:t>
            </a:r>
            <a:endParaRPr/>
          </a:p>
        </p:txBody>
      </p:sp>
      <p:pic>
        <p:nvPicPr>
          <p:cNvPr id="306" name="Google Shape;306;p5"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
          <p:cNvSpPr txBox="1"/>
          <p:nvPr>
            <p:ph idx="1" type="body"/>
          </p:nvPr>
        </p:nvSpPr>
        <p:spPr>
          <a:xfrm>
            <a:off x="672350" y="924000"/>
            <a:ext cx="4706400"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a:t>
            </a:r>
            <a:endParaRPr/>
          </a:p>
          <a:p>
            <a:pPr indent="0" lvl="0" marL="0" rtl="0" algn="l">
              <a:lnSpc>
                <a:spcPct val="110000"/>
              </a:lnSpc>
              <a:spcBef>
                <a:spcPts val="0"/>
              </a:spcBef>
              <a:spcAft>
                <a:spcPts val="0"/>
              </a:spcAft>
              <a:buSzPts val="1600"/>
              <a:buNone/>
            </a:pPr>
            <a:r>
              <a:rPr b="1"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and follow-up of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i="1" lang="en-GB" sz="1400"/>
              <a:t>You can edit the questions in the dialogue so that they are better suited for the group of participants.</a:t>
            </a:r>
            <a:endParaRPr/>
          </a:p>
          <a:p>
            <a:pPr indent="0" lvl="0" marL="0" rtl="0" algn="l">
              <a:lnSpc>
                <a:spcPct val="110000"/>
              </a:lnSpc>
              <a:spcBef>
                <a:spcPts val="0"/>
              </a:spcBef>
              <a:spcAft>
                <a:spcPts val="0"/>
              </a:spcAft>
              <a:buClr>
                <a:schemeClr val="dk1"/>
              </a:buClr>
              <a:buSzPts val="1600"/>
              <a:buNone/>
            </a:pPr>
            <a:r>
              <a:t/>
            </a:r>
            <a:endParaRPr/>
          </a:p>
        </p:txBody>
      </p:sp>
      <p:sp>
        <p:nvSpPr>
          <p:cNvPr id="312" name="Google Shape;312;p6"/>
          <p:cNvSpPr txBox="1"/>
          <p:nvPr>
            <p:ph idx="2" type="body"/>
          </p:nvPr>
        </p:nvSpPr>
        <p:spPr>
          <a:xfrm>
            <a:off x="6526350" y="924000"/>
            <a:ext cx="5401404" cy="493442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SzPts val="1600"/>
              <a:buNone/>
            </a:pPr>
            <a:r>
              <a:rPr i="1" lang="en-GB" sz="1400"/>
              <a:t>Divide the group into couples, clearly tell who's with whom. If there are only three people in the group, you can discuss the first thoughts among the whole group.</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SzPts val="1600"/>
              <a:buNone/>
            </a:pPr>
            <a:r>
              <a:rPr lang="en-GB" sz="1400"/>
              <a:t>Discuss your experiences. Make sure that both of you have time to express your thoughts.</a:t>
            </a:r>
            <a:br>
              <a:rPr lang="en-GB" sz="1400"/>
            </a:br>
            <a:endParaRPr sz="1400"/>
          </a:p>
          <a:p>
            <a:pPr indent="0" lvl="0" marL="0" rtl="0" algn="l">
              <a:lnSpc>
                <a:spcPct val="110000"/>
              </a:lnSpc>
              <a:spcBef>
                <a:spcPts val="0"/>
              </a:spcBef>
              <a:spcAft>
                <a:spcPts val="0"/>
              </a:spcAft>
              <a:buSzPts val="1600"/>
              <a:buNone/>
            </a:pPr>
            <a:r>
              <a:rPr b="1" lang="en-GB" sz="1400">
                <a:highlight>
                  <a:srgbClr val="FFFFFF"/>
                </a:highlight>
              </a:rPr>
              <a:t>What kind of thoughts, feelings and images does the material that has just been presented arouse in you with regard to work-based immigration?</a:t>
            </a:r>
            <a:endParaRPr/>
          </a:p>
          <a:p>
            <a:pPr indent="0" lvl="0" marL="0" rtl="0" algn="l">
              <a:lnSpc>
                <a:spcPct val="110000"/>
              </a:lnSpc>
              <a:spcBef>
                <a:spcPts val="0"/>
              </a:spcBef>
              <a:spcAft>
                <a:spcPts val="0"/>
              </a:spcAft>
              <a:buSzPts val="1600"/>
              <a:buNone/>
            </a:pPr>
            <a:r>
              <a:t/>
            </a:r>
            <a:endParaRPr b="1" sz="1400">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GB" sz="1400">
                <a:highlight>
                  <a:srgbClr val="FFFFFF"/>
                </a:highlight>
              </a:rPr>
              <a:t>Or alternatively:</a:t>
            </a:r>
            <a:endParaRPr/>
          </a:p>
          <a:p>
            <a:pPr indent="0" lvl="0" marL="0" rtl="0" algn="l">
              <a:lnSpc>
                <a:spcPct val="115000"/>
              </a:lnSpc>
              <a:spcBef>
                <a:spcPts val="0"/>
              </a:spcBef>
              <a:spcAft>
                <a:spcPts val="0"/>
              </a:spcAft>
              <a:buClr>
                <a:schemeClr val="dk1"/>
              </a:buClr>
              <a:buSzPts val="1100"/>
              <a:buFont typeface="Arial"/>
              <a:buNone/>
            </a:pPr>
            <a:r>
              <a:t/>
            </a:r>
            <a:endParaRPr b="1" sz="1400">
              <a:highlight>
                <a:srgbClr val="FFFFFF"/>
              </a:highlight>
            </a:endParaRPr>
          </a:p>
          <a:p>
            <a:pPr indent="0" lvl="0" marL="0" rtl="0" algn="l">
              <a:lnSpc>
                <a:spcPct val="115000"/>
              </a:lnSpc>
              <a:spcBef>
                <a:spcPts val="0"/>
              </a:spcBef>
              <a:spcAft>
                <a:spcPts val="0"/>
              </a:spcAft>
              <a:buSzPts val="1100"/>
              <a:buNone/>
            </a:pPr>
            <a:r>
              <a:rPr b="1" lang="en-GB" sz="1400">
                <a:highlight>
                  <a:srgbClr val="FFFFFF"/>
                </a:highlight>
              </a:rPr>
              <a:t>Discuss some recent personal experience or situation that is related to work-based immigration?</a:t>
            </a:r>
            <a:endParaRPr/>
          </a:p>
          <a:p>
            <a:pPr indent="0" lvl="0" marL="0" rtl="0" algn="l">
              <a:lnSpc>
                <a:spcPct val="115000"/>
              </a:lnSpc>
              <a:spcBef>
                <a:spcPts val="0"/>
              </a:spcBef>
              <a:spcAft>
                <a:spcPts val="0"/>
              </a:spcAft>
              <a:buSzPts val="1100"/>
              <a:buNone/>
            </a:pPr>
            <a:r>
              <a:t/>
            </a:r>
            <a:endParaRPr sz="1400"/>
          </a:p>
          <a:p>
            <a:pPr indent="0" lvl="0" marL="0" rtl="0" algn="l">
              <a:lnSpc>
                <a:spcPct val="110000"/>
              </a:lnSpc>
              <a:spcBef>
                <a:spcPts val="0"/>
              </a:spcBef>
              <a:spcAft>
                <a:spcPts val="0"/>
              </a:spcAft>
              <a:buSzPts val="1600"/>
              <a:buNone/>
            </a:pPr>
            <a:r>
              <a:rPr lang="en-GB" sz="1400"/>
              <a:t>This will take three minutes. You can start...</a:t>
            </a:r>
            <a:endParaRPr/>
          </a:p>
          <a:p>
            <a:pPr indent="0" lvl="0" marL="0" rtl="0" algn="l">
              <a:lnSpc>
                <a:spcPct val="110000"/>
              </a:lnSpc>
              <a:spcBef>
                <a:spcPts val="0"/>
              </a:spcBef>
              <a:spcAft>
                <a:spcPts val="0"/>
              </a:spcAft>
              <a:buSzPts val="1600"/>
              <a:buNone/>
            </a:pPr>
            <a:r>
              <a:rPr lang="en-GB" sz="1400"/>
              <a:t>... it's time to stop.</a:t>
            </a:r>
            <a:endParaRPr/>
          </a:p>
          <a:p>
            <a:pPr indent="0" lvl="0" marL="0" rtl="0" algn="l">
              <a:lnSpc>
                <a:spcPct val="110000"/>
              </a:lnSpc>
              <a:spcBef>
                <a:spcPts val="0"/>
              </a:spcBef>
              <a:spcAft>
                <a:spcPts val="0"/>
              </a:spcAft>
              <a:buClr>
                <a:schemeClr val="dk1"/>
              </a:buClr>
              <a:buSzPts val="1600"/>
              <a:buNone/>
            </a:pPr>
            <a:r>
              <a:rPr b="1" lang="en-GB" sz="1400"/>
              <a:t>				    	    3 min</a:t>
            </a:r>
            <a:endParaRPr sz="1400"/>
          </a:p>
          <a:p>
            <a:pPr indent="0" lvl="0" marL="0" rtl="0" algn="l">
              <a:lnSpc>
                <a:spcPct val="110000"/>
              </a:lnSpc>
              <a:spcBef>
                <a:spcPts val="0"/>
              </a:spcBef>
              <a:spcAft>
                <a:spcPts val="0"/>
              </a:spcAft>
              <a:buClr>
                <a:schemeClr val="dk1"/>
              </a:buClr>
              <a:buSzPts val="1600"/>
              <a:buNone/>
            </a:pPr>
            <a:r>
              <a:rPr lang="en-GB" sz="1400"/>
              <a:t>	</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r">
              <a:lnSpc>
                <a:spcPct val="110000"/>
              </a:lnSpc>
              <a:spcBef>
                <a:spcPts val="0"/>
              </a:spcBef>
              <a:spcAft>
                <a:spcPts val="0"/>
              </a:spcAft>
              <a:buClr>
                <a:schemeClr val="dk1"/>
              </a:buClr>
              <a:buSzPts val="1600"/>
              <a:buNone/>
            </a:pPr>
            <a:r>
              <a:t/>
            </a:r>
            <a:endParaRPr b="1" sz="1400"/>
          </a:p>
          <a:p>
            <a:pPr indent="0" lvl="0" marL="0" rtl="0" algn="r">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a:p>
        </p:txBody>
      </p:sp>
      <p:sp>
        <p:nvSpPr>
          <p:cNvPr id="313" name="Google Shape;313;p6"/>
          <p:cNvSpPr txBox="1"/>
          <p:nvPr>
            <p:ph idx="4" type="body"/>
          </p:nvPr>
        </p:nvSpPr>
        <p:spPr>
          <a:xfrm>
            <a:off x="6526350" y="55440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Joint discussion: in two-person groups</a:t>
            </a:r>
            <a:endParaRPr/>
          </a:p>
        </p:txBody>
      </p:sp>
      <p:pic>
        <p:nvPicPr>
          <p:cNvPr id="314" name="Google Shape;314;p6"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7"/>
          <p:cNvSpPr txBox="1"/>
          <p:nvPr>
            <p:ph idx="1" type="body"/>
          </p:nvPr>
        </p:nvSpPr>
        <p:spPr>
          <a:xfrm>
            <a:off x="726779" y="924000"/>
            <a:ext cx="4706400"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a:t>
            </a:r>
            <a:endParaRPr/>
          </a:p>
          <a:p>
            <a:pPr indent="0" lvl="0" marL="0" rtl="0" algn="l">
              <a:lnSpc>
                <a:spcPct val="110000"/>
              </a:lnSpc>
              <a:spcBef>
                <a:spcPts val="0"/>
              </a:spcBef>
              <a:spcAft>
                <a:spcPts val="0"/>
              </a:spcAft>
              <a:buSzPts val="1600"/>
              <a:buNone/>
            </a:pPr>
            <a:r>
              <a:rPr b="1"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i="1" sz="1300"/>
          </a:p>
          <a:p>
            <a:pPr indent="0" lvl="0" marL="0" rtl="0" algn="l">
              <a:lnSpc>
                <a:spcPct val="110000"/>
              </a:lnSpc>
              <a:spcBef>
                <a:spcPts val="0"/>
              </a:spcBef>
              <a:spcAft>
                <a:spcPts val="0"/>
              </a:spcAft>
              <a:buClr>
                <a:schemeClr val="dk1"/>
              </a:buClr>
              <a:buSzPts val="1600"/>
              <a:buNone/>
            </a:pPr>
            <a:r>
              <a:t/>
            </a:r>
            <a:endParaRPr/>
          </a:p>
        </p:txBody>
      </p:sp>
      <p:sp>
        <p:nvSpPr>
          <p:cNvPr id="320" name="Google Shape;320;p7"/>
          <p:cNvSpPr txBox="1"/>
          <p:nvPr>
            <p:ph idx="2" type="body"/>
          </p:nvPr>
        </p:nvSpPr>
        <p:spPr>
          <a:xfrm>
            <a:off x="6526350" y="1208125"/>
            <a:ext cx="5215076"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sz="1400"/>
              <a:t>Briefly describe what you both were talking about and what thoughts arose.</a:t>
            </a:r>
            <a:br>
              <a:rPr lang="en-GB" sz="1400"/>
            </a:br>
            <a:endParaRPr b="1" sz="1400">
              <a:highlight>
                <a:srgbClr val="FFFFFF"/>
              </a:highlight>
            </a:endParaRPr>
          </a:p>
          <a:p>
            <a:pPr indent="0" lvl="0" marL="0" rtl="0" algn="l">
              <a:lnSpc>
                <a:spcPct val="110000"/>
              </a:lnSpc>
              <a:spcBef>
                <a:spcPts val="0"/>
              </a:spcBef>
              <a:spcAft>
                <a:spcPts val="0"/>
              </a:spcAft>
              <a:buSzPts val="1600"/>
              <a:buNone/>
            </a:pPr>
            <a:r>
              <a:rPr lang="en-GB" sz="1400"/>
              <a:t>Who will start and tell what you were talking about?</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b="1" i="1" lang="en-GB" sz="1400"/>
              <a:t>What other experiences emerged?</a:t>
            </a:r>
            <a:endParaRPr/>
          </a:p>
          <a:p>
            <a:pPr indent="0" lvl="0" marL="0" rtl="0" algn="l">
              <a:lnSpc>
                <a:spcPct val="110000"/>
              </a:lnSpc>
              <a:spcBef>
                <a:spcPts val="0"/>
              </a:spcBef>
              <a:spcAft>
                <a:spcPts val="0"/>
              </a:spcAft>
              <a:buSzPts val="1600"/>
              <a:buNone/>
            </a:pPr>
            <a:r>
              <a:t/>
            </a:r>
            <a:endParaRPr i="1" sz="1400"/>
          </a:p>
          <a:p>
            <a:pPr indent="0" lvl="0" marL="0" rtl="0" algn="l">
              <a:lnSpc>
                <a:spcPct val="110000"/>
              </a:lnSpc>
              <a:spcBef>
                <a:spcPts val="0"/>
              </a:spcBef>
              <a:spcAft>
                <a:spcPts val="0"/>
              </a:spcAft>
              <a:buSzPts val="1600"/>
              <a:buNone/>
            </a:pPr>
            <a:r>
              <a:rPr lang="en-GB" sz="1400"/>
              <a:t>Thank you everyone. You highlighted at least the following: </a:t>
            </a:r>
            <a:r>
              <a:rPr i="1" lang="en-GB" sz="1400"/>
              <a:t>compile some of the themes that have emerged</a:t>
            </a:r>
            <a:endParaRPr/>
          </a:p>
          <a:p>
            <a:pPr indent="0" lvl="0" marL="0" rtl="0" algn="l">
              <a:lnSpc>
                <a:spcPct val="110000"/>
              </a:lnSpc>
              <a:spcBef>
                <a:spcPts val="0"/>
              </a:spcBef>
              <a:spcAft>
                <a:spcPts val="0"/>
              </a:spcAft>
              <a:buSzPts val="1600"/>
              <a:buNone/>
            </a:pPr>
            <a:r>
              <a:t/>
            </a:r>
            <a:endParaRPr i="1" sz="1400"/>
          </a:p>
          <a:p>
            <a:pPr indent="0" lvl="0" marL="0" rtl="0" algn="l">
              <a:lnSpc>
                <a:spcPct val="110000"/>
              </a:lnSpc>
              <a:spcBef>
                <a:spcPts val="0"/>
              </a:spcBef>
              <a:spcAft>
                <a:spcPts val="0"/>
              </a:spcAft>
              <a:buSzPts val="1600"/>
              <a:buNone/>
            </a:pPr>
            <a:r>
              <a:rPr i="1" lang="en-GB" sz="1400"/>
              <a:t>-&gt; at this stage, it is worth asking each participant something and thus sending a message that everyone's participation in the dialogue is important. Discussion may be freer in future</a:t>
            </a:r>
            <a:endParaRPr/>
          </a:p>
          <a:p>
            <a:pPr indent="0" lvl="0" marL="0" rtl="0" algn="l">
              <a:lnSpc>
                <a:spcPct val="110000"/>
              </a:lnSpc>
              <a:spcBef>
                <a:spcPts val="0"/>
              </a:spcBef>
              <a:spcAft>
                <a:spcPts val="0"/>
              </a:spcAft>
              <a:buSzPts val="1600"/>
              <a:buNone/>
            </a:pPr>
            <a:r>
              <a:t/>
            </a:r>
            <a:endParaRPr sz="1300"/>
          </a:p>
          <a:p>
            <a:pPr indent="0" lvl="0" marL="0" rtl="0" algn="r">
              <a:lnSpc>
                <a:spcPct val="110000"/>
              </a:lnSpc>
              <a:spcBef>
                <a:spcPts val="0"/>
              </a:spcBef>
              <a:spcAft>
                <a:spcPts val="0"/>
              </a:spcAft>
              <a:buClr>
                <a:schemeClr val="dk1"/>
              </a:buClr>
              <a:buSzPts val="1600"/>
              <a:buNone/>
            </a:pPr>
            <a:r>
              <a:rPr b="1" lang="en-GB" sz="1300"/>
              <a:t>15 min</a:t>
            </a:r>
            <a:endParaRPr/>
          </a:p>
          <a:p>
            <a:pPr indent="0" lvl="0" marL="0" rtl="0" algn="r">
              <a:lnSpc>
                <a:spcPct val="110000"/>
              </a:lnSpc>
              <a:spcBef>
                <a:spcPts val="0"/>
              </a:spcBef>
              <a:spcAft>
                <a:spcPts val="0"/>
              </a:spcAft>
              <a:buClr>
                <a:schemeClr val="dk1"/>
              </a:buClr>
              <a:buSzPts val="1600"/>
              <a:buNone/>
            </a:pPr>
            <a:r>
              <a:t/>
            </a:r>
            <a:endParaRPr sz="1200"/>
          </a:p>
          <a:p>
            <a:pPr indent="0" lvl="0" marL="0" rtl="0" algn="l">
              <a:lnSpc>
                <a:spcPct val="110000"/>
              </a:lnSpc>
              <a:spcBef>
                <a:spcPts val="0"/>
              </a:spcBef>
              <a:spcAft>
                <a:spcPts val="0"/>
              </a:spcAft>
              <a:buClr>
                <a:schemeClr val="dk1"/>
              </a:buClr>
              <a:buSzPts val="1600"/>
              <a:buNone/>
            </a:pPr>
            <a:r>
              <a:t/>
            </a:r>
            <a:endParaRPr/>
          </a:p>
        </p:txBody>
      </p:sp>
      <p:sp>
        <p:nvSpPr>
          <p:cNvPr id="321" name="Google Shape;321;p7"/>
          <p:cNvSpPr txBox="1"/>
          <p:nvPr>
            <p:ph idx="4" type="body"/>
          </p:nvPr>
        </p:nvSpPr>
        <p:spPr>
          <a:xfrm>
            <a:off x="6526350" y="55440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Joint discussion</a:t>
            </a:r>
            <a:endParaRPr/>
          </a:p>
        </p:txBody>
      </p:sp>
      <p:pic>
        <p:nvPicPr>
          <p:cNvPr id="322" name="Google Shape;322;p7"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
          <p:cNvSpPr txBox="1"/>
          <p:nvPr>
            <p:ph idx="1" type="body"/>
          </p:nvPr>
        </p:nvSpPr>
        <p:spPr>
          <a:xfrm>
            <a:off x="575536" y="677524"/>
            <a:ext cx="4737900" cy="4684895"/>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 </a:t>
            </a:r>
            <a:endParaRPr/>
          </a:p>
          <a:p>
            <a:pPr indent="0" lvl="0" marL="0" rtl="0" algn="l">
              <a:lnSpc>
                <a:spcPct val="110000"/>
              </a:lnSpc>
              <a:spcBef>
                <a:spcPts val="0"/>
              </a:spcBef>
              <a:spcAft>
                <a:spcPts val="0"/>
              </a:spcAft>
              <a:buSzPts val="1600"/>
              <a:buNone/>
            </a:pPr>
            <a:r>
              <a:rPr b="1" lang="en-GB" sz="1400"/>
              <a:t>85 	Joint discussion (incl. break)</a:t>
            </a:r>
            <a:endParaRPr/>
          </a:p>
          <a:p>
            <a:pPr indent="0" lvl="0" marL="0" rtl="0" algn="l">
              <a:lnSpc>
                <a:spcPct val="110000"/>
              </a:lnSpc>
              <a:spcBef>
                <a:spcPts val="0"/>
              </a:spcBef>
              <a:spcAft>
                <a:spcPts val="0"/>
              </a:spcAft>
              <a:buSzPts val="1600"/>
              <a:buNone/>
            </a:pPr>
            <a:r>
              <a:rPr lang="en-GB" sz="1400"/>
              <a:t>5 	Writing insights</a:t>
            </a:r>
            <a:endParaRPr/>
          </a:p>
          <a:p>
            <a:pPr indent="0" lvl="0" marL="0" rtl="0" algn="l">
              <a:lnSpc>
                <a:spcPct val="110000"/>
              </a:lnSpc>
              <a:spcBef>
                <a:spcPts val="0"/>
              </a:spcBef>
              <a:spcAft>
                <a:spcPts val="0"/>
              </a:spcAft>
              <a:buSzPts val="1600"/>
              <a:buNone/>
            </a:pPr>
            <a:r>
              <a:rPr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SzPts val="1600"/>
              <a:buNone/>
            </a:pPr>
            <a:r>
              <a:rPr i="1" lang="en-GB" sz="1400">
                <a:highlight>
                  <a:srgbClr val="FFFFFF"/>
                </a:highlight>
              </a:rPr>
              <a:t>You can edit the questions to suit your group, region or organisation. After the question, make use of the possibility of self-reflection or discussing in pairs, if necessary.</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5000"/>
              </a:lnSpc>
              <a:spcBef>
                <a:spcPts val="0"/>
              </a:spcBef>
              <a:spcAft>
                <a:spcPts val="0"/>
              </a:spcAft>
              <a:buClr>
                <a:schemeClr val="dk1"/>
              </a:buClr>
              <a:buSzPts val="1100"/>
              <a:buFont typeface="Arial"/>
              <a:buNone/>
            </a:pPr>
            <a:r>
              <a:t/>
            </a:r>
            <a:endParaRPr i="1" sz="11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i="1" sz="1100">
              <a:highlight>
                <a:srgbClr val="FFFFFF"/>
              </a:highlight>
              <a:latin typeface="Arial"/>
              <a:ea typeface="Arial"/>
              <a:cs typeface="Arial"/>
              <a:sym typeface="Arial"/>
            </a:endParaRPr>
          </a:p>
        </p:txBody>
      </p:sp>
      <p:sp>
        <p:nvSpPr>
          <p:cNvPr id="328" name="Google Shape;328;p8"/>
          <p:cNvSpPr txBox="1"/>
          <p:nvPr>
            <p:ph idx="2" type="body"/>
          </p:nvPr>
        </p:nvSpPr>
        <p:spPr>
          <a:xfrm>
            <a:off x="6368695" y="862324"/>
            <a:ext cx="5718202" cy="513506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r>
              <a:rPr i="1" lang="en-GB" sz="1400"/>
              <a:t>Try to collect the issues that come up in the discussion. Formulate additional questions based on them. It is good to let the discussion flow at its own weight and avoid turning it into an interview.</a:t>
            </a:r>
            <a:endParaRPr sz="1400">
              <a:highlight>
                <a:srgbClr val="FFFFFF"/>
              </a:highlight>
            </a:endParaRPr>
          </a:p>
          <a:p>
            <a:pPr indent="0" lvl="0" marL="0" rtl="0" algn="l">
              <a:lnSpc>
                <a:spcPct val="100000"/>
              </a:lnSpc>
              <a:spcBef>
                <a:spcPts val="0"/>
              </a:spcBef>
              <a:spcAft>
                <a:spcPts val="0"/>
              </a:spcAft>
              <a:buSzPts val="1600"/>
              <a:buNone/>
            </a:pPr>
            <a:r>
              <a:t/>
            </a:r>
            <a:endParaRPr i="1" sz="1400"/>
          </a:p>
          <a:p>
            <a:pPr indent="0" lvl="0" marL="0" rtl="0" algn="l">
              <a:lnSpc>
                <a:spcPct val="100000"/>
              </a:lnSpc>
              <a:spcBef>
                <a:spcPts val="0"/>
              </a:spcBef>
              <a:spcAft>
                <a:spcPts val="0"/>
              </a:spcAft>
              <a:buSzPts val="1600"/>
              <a:buNone/>
            </a:pPr>
            <a:r>
              <a:rPr i="1" lang="en-GB" sz="1400">
                <a:highlight>
                  <a:srgbClr val="FFFFFF"/>
                </a:highlight>
              </a:rPr>
              <a:t>Possible additional questions:</a:t>
            </a:r>
            <a:endParaRPr/>
          </a:p>
          <a:p>
            <a:pPr indent="0" lvl="0" marL="0" rtl="0" algn="l">
              <a:lnSpc>
                <a:spcPct val="100000"/>
              </a:lnSpc>
              <a:spcBef>
                <a:spcPts val="0"/>
              </a:spcBef>
              <a:spcAft>
                <a:spcPts val="0"/>
              </a:spcAft>
              <a:buSzPts val="1600"/>
              <a:buNone/>
            </a:pPr>
            <a:r>
              <a:t/>
            </a:r>
            <a:endParaRPr i="1" sz="1400">
              <a:highlight>
                <a:srgbClr val="FFFFFF"/>
              </a:highlight>
            </a:endParaRPr>
          </a:p>
          <a:p>
            <a:pPr indent="-285750" lvl="0" marL="285750" rtl="0" algn="l">
              <a:lnSpc>
                <a:spcPct val="100000"/>
              </a:lnSpc>
              <a:spcBef>
                <a:spcPts val="0"/>
              </a:spcBef>
              <a:spcAft>
                <a:spcPts val="0"/>
              </a:spcAft>
              <a:buSzPts val="1600"/>
              <a:buChar char="•"/>
            </a:pPr>
            <a:r>
              <a:rPr b="1" lang="en-GB" sz="1400">
                <a:highlight>
                  <a:srgbClr val="FFFFFF"/>
                </a:highlight>
              </a:rPr>
              <a:t>What concerns do you have regarding work-based immigration?</a:t>
            </a:r>
            <a:endParaRPr/>
          </a:p>
          <a:p>
            <a:pPr indent="-285750" lvl="0" marL="285750" rtl="0" algn="l">
              <a:lnSpc>
                <a:spcPct val="100000"/>
              </a:lnSpc>
              <a:spcBef>
                <a:spcPts val="0"/>
              </a:spcBef>
              <a:spcAft>
                <a:spcPts val="0"/>
              </a:spcAft>
              <a:buSzPts val="1600"/>
              <a:buChar char="•"/>
            </a:pPr>
            <a:r>
              <a:rPr b="1" lang="en-GB" sz="1400"/>
              <a:t>What gives you hope and inspires you? </a:t>
            </a:r>
            <a:endParaRPr/>
          </a:p>
          <a:p>
            <a:pPr indent="-285750" lvl="0" marL="285750" rtl="0" algn="l">
              <a:lnSpc>
                <a:spcPct val="100000"/>
              </a:lnSpc>
              <a:spcBef>
                <a:spcPts val="0"/>
              </a:spcBef>
              <a:spcAft>
                <a:spcPts val="0"/>
              </a:spcAft>
              <a:buSzPts val="1600"/>
              <a:buChar char="•"/>
            </a:pPr>
            <a:r>
              <a:rPr b="1" lang="en-GB" sz="1400"/>
              <a:t>What is needed so that people from different backgrounds can build a shared working life and society in Finland?</a:t>
            </a:r>
            <a:endParaRPr/>
          </a:p>
          <a:p>
            <a:pPr indent="-285750" lvl="0" marL="285750" rtl="0" algn="l">
              <a:lnSpc>
                <a:spcPct val="100000"/>
              </a:lnSpc>
              <a:spcBef>
                <a:spcPts val="0"/>
              </a:spcBef>
              <a:spcAft>
                <a:spcPts val="0"/>
              </a:spcAft>
              <a:buSzPts val="1600"/>
              <a:buChar char="•"/>
            </a:pPr>
            <a:r>
              <a:rPr b="1" lang="en-GB" sz="1400"/>
              <a:t>What changes are needed as soon as possible?			</a:t>
            </a:r>
            <a:endParaRPr/>
          </a:p>
          <a:p>
            <a:pPr indent="0" lvl="0" marL="0" rtl="0" algn="l">
              <a:lnSpc>
                <a:spcPct val="100000"/>
              </a:lnSpc>
              <a:spcBef>
                <a:spcPts val="0"/>
              </a:spcBef>
              <a:spcAft>
                <a:spcPts val="0"/>
              </a:spcAft>
              <a:buSzPts val="1600"/>
              <a:buNone/>
            </a:pPr>
            <a:r>
              <a:rPr b="1" lang="en-GB" sz="1400"/>
              <a:t>			     </a:t>
            </a:r>
            <a:endParaRPr/>
          </a:p>
          <a:p>
            <a:pPr indent="0" lvl="0" marL="0" rtl="0" algn="l">
              <a:lnSpc>
                <a:spcPct val="100000"/>
              </a:lnSpc>
              <a:spcBef>
                <a:spcPts val="0"/>
              </a:spcBef>
              <a:spcAft>
                <a:spcPts val="0"/>
              </a:spcAft>
              <a:buSzPts val="1600"/>
              <a:buNone/>
            </a:pPr>
            <a:r>
              <a:t/>
            </a:r>
            <a:endParaRPr b="1" sz="1400"/>
          </a:p>
          <a:p>
            <a:pPr indent="0" lvl="0" marL="0" rtl="0" algn="l">
              <a:lnSpc>
                <a:spcPct val="100000"/>
              </a:lnSpc>
              <a:spcBef>
                <a:spcPts val="0"/>
              </a:spcBef>
              <a:spcAft>
                <a:spcPts val="0"/>
              </a:spcAft>
              <a:buSzPts val="1600"/>
              <a:buNone/>
            </a:pPr>
            <a:r>
              <a:t/>
            </a:r>
            <a:endParaRPr b="1" sz="1400"/>
          </a:p>
          <a:p>
            <a:pPr indent="0" lvl="0" marL="0" rtl="0" algn="l">
              <a:lnSpc>
                <a:spcPct val="100000"/>
              </a:lnSpc>
              <a:spcBef>
                <a:spcPts val="0"/>
              </a:spcBef>
              <a:spcAft>
                <a:spcPts val="0"/>
              </a:spcAft>
              <a:buSzPts val="1600"/>
              <a:buNone/>
            </a:pPr>
            <a:r>
              <a:t/>
            </a:r>
            <a:endParaRPr b="1" sz="1400"/>
          </a:p>
          <a:p>
            <a:pPr indent="0" lvl="0" marL="0" rtl="0" algn="l">
              <a:lnSpc>
                <a:spcPct val="100000"/>
              </a:lnSpc>
              <a:spcBef>
                <a:spcPts val="0"/>
              </a:spcBef>
              <a:spcAft>
                <a:spcPts val="0"/>
              </a:spcAft>
              <a:buSzPts val="1600"/>
              <a:buNone/>
            </a:pPr>
            <a:r>
              <a:t/>
            </a:r>
            <a:endParaRPr b="1" sz="1400"/>
          </a:p>
          <a:p>
            <a:pPr indent="0" lvl="0" marL="0" rtl="0" algn="l">
              <a:lnSpc>
                <a:spcPct val="100000"/>
              </a:lnSpc>
              <a:spcBef>
                <a:spcPts val="0"/>
              </a:spcBef>
              <a:spcAft>
                <a:spcPts val="0"/>
              </a:spcAft>
              <a:buSzPts val="1600"/>
              <a:buNone/>
            </a:pPr>
            <a:r>
              <a:rPr b="1" lang="en-GB" sz="1400"/>
              <a:t>			</a:t>
            </a:r>
            <a:endParaRPr/>
          </a:p>
          <a:p>
            <a:pPr indent="0" lvl="0" marL="0" rtl="0" algn="l">
              <a:lnSpc>
                <a:spcPct val="100000"/>
              </a:lnSpc>
              <a:spcBef>
                <a:spcPts val="0"/>
              </a:spcBef>
              <a:spcAft>
                <a:spcPts val="0"/>
              </a:spcAft>
              <a:buSzPts val="1600"/>
              <a:buNone/>
            </a:pPr>
            <a:r>
              <a:rPr b="1" lang="en-GB" sz="1400"/>
              <a:t>			   65 min, incl. possible break</a:t>
            </a:r>
            <a:endParaRPr/>
          </a:p>
          <a:p>
            <a:pPr indent="0" lvl="0" marL="0" rtl="0" algn="r">
              <a:lnSpc>
                <a:spcPct val="100000"/>
              </a:lnSpc>
              <a:spcBef>
                <a:spcPts val="0"/>
              </a:spcBef>
              <a:spcAft>
                <a:spcPts val="0"/>
              </a:spcAft>
              <a:buClr>
                <a:schemeClr val="dk1"/>
              </a:buClr>
              <a:buSzPts val="1600"/>
              <a:buNone/>
            </a:pPr>
            <a:r>
              <a:t/>
            </a:r>
            <a:endParaRPr b="1" sz="1400"/>
          </a:p>
          <a:p>
            <a:pPr indent="0" lvl="0" marL="0" rtl="0" algn="r">
              <a:lnSpc>
                <a:spcPct val="100000"/>
              </a:lnSpc>
              <a:spcBef>
                <a:spcPts val="0"/>
              </a:spcBef>
              <a:spcAft>
                <a:spcPts val="0"/>
              </a:spcAft>
              <a:buClr>
                <a:schemeClr val="dk1"/>
              </a:buClr>
              <a:buSzPts val="1600"/>
              <a:buNone/>
            </a:pPr>
            <a:r>
              <a:t/>
            </a:r>
            <a:endParaRPr sz="1200"/>
          </a:p>
          <a:p>
            <a:pPr indent="0" lvl="0" marL="0" rtl="0" algn="l">
              <a:lnSpc>
                <a:spcPct val="100000"/>
              </a:lnSpc>
              <a:spcBef>
                <a:spcPts val="0"/>
              </a:spcBef>
              <a:spcAft>
                <a:spcPts val="0"/>
              </a:spcAft>
              <a:buClr>
                <a:schemeClr val="dk1"/>
              </a:buClr>
              <a:buSzPts val="1600"/>
              <a:buNone/>
            </a:pPr>
            <a:r>
              <a:t/>
            </a:r>
            <a:endParaRPr/>
          </a:p>
        </p:txBody>
      </p:sp>
      <p:sp>
        <p:nvSpPr>
          <p:cNvPr id="329" name="Google Shape;329;p8"/>
          <p:cNvSpPr txBox="1"/>
          <p:nvPr>
            <p:ph idx="4" type="body"/>
          </p:nvPr>
        </p:nvSpPr>
        <p:spPr>
          <a:xfrm>
            <a:off x="6368695" y="492724"/>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Joint discussion continues</a:t>
            </a:r>
            <a:endParaRPr/>
          </a:p>
        </p:txBody>
      </p:sp>
      <p:pic>
        <p:nvPicPr>
          <p:cNvPr id="330" name="Google Shape;330;p8"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9"/>
          <p:cNvSpPr txBox="1"/>
          <p:nvPr>
            <p:ph idx="1" type="body"/>
          </p:nvPr>
        </p:nvSpPr>
        <p:spPr>
          <a:xfrm>
            <a:off x="658950" y="924000"/>
            <a:ext cx="4706400" cy="4650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Minutes	Section			</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15 	 Start, ground rules, attuning</a:t>
            </a:r>
            <a:endParaRPr/>
          </a:p>
          <a:p>
            <a:pPr indent="0" lvl="0" marL="0" rtl="0" algn="l">
              <a:lnSpc>
                <a:spcPct val="110000"/>
              </a:lnSpc>
              <a:spcBef>
                <a:spcPts val="0"/>
              </a:spcBef>
              <a:spcAft>
                <a:spcPts val="0"/>
              </a:spcAft>
              <a:buSzPts val="1600"/>
              <a:buNone/>
            </a:pPr>
            <a:r>
              <a:rPr lang="en-GB" sz="1400"/>
              <a:t>85 	Joint discussion (incl. break)</a:t>
            </a:r>
            <a:endParaRPr/>
          </a:p>
          <a:p>
            <a:pPr indent="0" lvl="0" marL="0" rtl="0" algn="l">
              <a:lnSpc>
                <a:spcPct val="110000"/>
              </a:lnSpc>
              <a:spcBef>
                <a:spcPts val="0"/>
              </a:spcBef>
              <a:spcAft>
                <a:spcPts val="0"/>
              </a:spcAft>
              <a:buSzPts val="1600"/>
              <a:buNone/>
            </a:pPr>
            <a:r>
              <a:rPr b="1" lang="en-GB" sz="1400"/>
              <a:t>5 	Writing insights</a:t>
            </a:r>
            <a:endParaRPr/>
          </a:p>
          <a:p>
            <a:pPr indent="0" lvl="0" marL="0" rtl="0" algn="l">
              <a:lnSpc>
                <a:spcPct val="110000"/>
              </a:lnSpc>
              <a:spcBef>
                <a:spcPts val="0"/>
              </a:spcBef>
              <a:spcAft>
                <a:spcPts val="0"/>
              </a:spcAft>
              <a:buSzPts val="1600"/>
              <a:buNone/>
            </a:pPr>
            <a:r>
              <a:rPr lang="en-GB" sz="1400"/>
              <a:t>10	Sharing insights</a:t>
            </a:r>
            <a:endParaRPr/>
          </a:p>
          <a:p>
            <a:pPr indent="0" lvl="0" marL="0" rtl="0" algn="l">
              <a:lnSpc>
                <a:spcPct val="110000"/>
              </a:lnSpc>
              <a:spcBef>
                <a:spcPts val="0"/>
              </a:spcBef>
              <a:spcAft>
                <a:spcPts val="0"/>
              </a:spcAft>
              <a:buSzPts val="1600"/>
              <a:buNone/>
            </a:pPr>
            <a:r>
              <a:rPr lang="en-GB" sz="1400"/>
              <a:t>5	 Thanks and closure</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total 120 minutes</a:t>
            </a:r>
            <a:endParaRPr/>
          </a:p>
          <a:p>
            <a:pPr indent="0" lvl="0" marL="0" rtl="0" algn="l">
              <a:lnSpc>
                <a:spcPct val="110000"/>
              </a:lnSpc>
              <a:spcBef>
                <a:spcPts val="0"/>
              </a:spcBef>
              <a:spcAft>
                <a:spcPts val="0"/>
              </a:spcAft>
              <a:buClr>
                <a:schemeClr val="dk1"/>
              </a:buClr>
              <a:buSzPts val="1600"/>
              <a:buNone/>
            </a:pPr>
            <a:r>
              <a:t/>
            </a:r>
            <a:endParaRPr/>
          </a:p>
        </p:txBody>
      </p:sp>
      <p:sp>
        <p:nvSpPr>
          <p:cNvPr id="336" name="Google Shape;336;p9"/>
          <p:cNvSpPr txBox="1"/>
          <p:nvPr>
            <p:ph idx="2" type="body"/>
          </p:nvPr>
        </p:nvSpPr>
        <p:spPr>
          <a:xfrm>
            <a:off x="6526350" y="1102659"/>
            <a:ext cx="5006700" cy="4755766"/>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600"/>
              <a:buNone/>
            </a:pPr>
            <a:r>
              <a:rPr lang="en-GB" sz="1400"/>
              <a:t>Our dialogue is now coming to an end. I want to hear what insights, feelings or thoughts our joint discussion has generated in you.</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Write on your own piece of paper a few insights, feelings or ideas that have been important to you in this dialogue. We collect these insights to support the notes from our dialogue. As said before individual persons cannot be identified from the notes.</a:t>
            </a:r>
            <a:endParaRPr/>
          </a:p>
          <a:p>
            <a:pPr indent="0" lvl="0" marL="0" rtl="0" algn="l">
              <a:lnSpc>
                <a:spcPct val="110000"/>
              </a:lnSpc>
              <a:spcBef>
                <a:spcPts val="0"/>
              </a:spcBef>
              <a:spcAft>
                <a:spcPts val="0"/>
              </a:spcAft>
              <a:buSzPts val="1600"/>
              <a:buNone/>
            </a:pPr>
            <a:r>
              <a:t/>
            </a:r>
            <a:endParaRPr sz="1400"/>
          </a:p>
          <a:p>
            <a:pPr indent="0" lvl="0" marL="0" rtl="0" algn="l">
              <a:lnSpc>
                <a:spcPct val="110000"/>
              </a:lnSpc>
              <a:spcBef>
                <a:spcPts val="0"/>
              </a:spcBef>
              <a:spcAft>
                <a:spcPts val="0"/>
              </a:spcAft>
              <a:buSzPts val="1600"/>
              <a:buNone/>
            </a:pPr>
            <a:r>
              <a:rPr lang="en-GB" sz="1400"/>
              <a:t>Take a few minutes to write. Then select one of your insights, thoughts, or feelings that you want to share with us here.</a:t>
            </a:r>
            <a:endParaRPr/>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l">
              <a:lnSpc>
                <a:spcPct val="110000"/>
              </a:lnSpc>
              <a:spcBef>
                <a:spcPts val="0"/>
              </a:spcBef>
              <a:spcAft>
                <a:spcPts val="0"/>
              </a:spcAft>
              <a:buClr>
                <a:schemeClr val="dk1"/>
              </a:buClr>
              <a:buSzPts val="1600"/>
              <a:buNone/>
            </a:pPr>
            <a:r>
              <a:t/>
            </a:r>
            <a:endParaRPr sz="1400"/>
          </a:p>
          <a:p>
            <a:pPr indent="0" lvl="0" marL="0" rtl="0" algn="r">
              <a:lnSpc>
                <a:spcPct val="110000"/>
              </a:lnSpc>
              <a:spcBef>
                <a:spcPts val="0"/>
              </a:spcBef>
              <a:spcAft>
                <a:spcPts val="0"/>
              </a:spcAft>
              <a:buClr>
                <a:schemeClr val="dk1"/>
              </a:buClr>
              <a:buSzPts val="1600"/>
              <a:buNone/>
            </a:pPr>
            <a:r>
              <a:rPr b="1" lang="en-GB" sz="1400"/>
              <a:t>5 min</a:t>
            </a:r>
            <a:endParaRPr/>
          </a:p>
        </p:txBody>
      </p:sp>
      <p:sp>
        <p:nvSpPr>
          <p:cNvPr id="337" name="Google Shape;337;p9"/>
          <p:cNvSpPr txBox="1"/>
          <p:nvPr>
            <p:ph idx="4" type="body"/>
          </p:nvPr>
        </p:nvSpPr>
        <p:spPr>
          <a:xfrm>
            <a:off x="6526350" y="554400"/>
            <a:ext cx="4706400" cy="36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000"/>
              <a:buNone/>
            </a:pPr>
            <a:r>
              <a:rPr b="1" lang="en-GB" sz="1800"/>
              <a:t>Writing insights</a:t>
            </a:r>
            <a:endParaRPr/>
          </a:p>
        </p:txBody>
      </p:sp>
      <p:pic>
        <p:nvPicPr>
          <p:cNvPr id="338" name="Google Shape;338;p9" title="National Dialogues logo."/>
          <p:cNvPicPr preferRelativeResize="0"/>
          <p:nvPr/>
        </p:nvPicPr>
        <p:blipFill rotWithShape="1">
          <a:blip r:embed="rId3">
            <a:alphaModFix/>
          </a:blip>
          <a:srcRect b="0" l="0" r="0" t="0"/>
          <a:stretch/>
        </p:blipFill>
        <p:spPr>
          <a:xfrm>
            <a:off x="10537746" y="6209277"/>
            <a:ext cx="1390008" cy="5060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Laaksolahti Hannele</dc:creator>
</cp:coreProperties>
</file>