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926638"/>
  <p:embeddedFontLst>
    <p:embeddedFont>
      <p:font typeface="Arial Black" panose="020B0A04020102020204" pitchFamily="34" charset="0"/>
      <p:regular r:id="rId15"/>
      <p:bold r:id="rId16"/>
    </p:embeddedFont>
    <p:embeddedFont>
      <p:font typeface="Inter" panose="020B0604020202020204" charset="0"/>
      <p:regular r:id="rId17"/>
      <p:bold r:id="rId18"/>
      <p:italic r:id="rId19"/>
      <p:boldItalic r:id="rId20"/>
    </p:embeddedFont>
    <p:embeddedFont>
      <p:font typeface="Inter Tight" panose="020B060402020202020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iocarXvkMvytDnHNWBAjSemassM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800358-2D4A-F81F-551D-BD9EAE9CDEDA}" v="115" dt="2026-08-20T12:27:28.0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2" name="Google Shape;272;p1: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0: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1" name="Google Shape;341;p10: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1: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9" name="Google Shape;349;p11: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2: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7" name="Google Shape;357;p12: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8" name="Google Shape;278;p2: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3: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4" name="Google Shape;284;p3: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4: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2" name="Google Shape;292;p4: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5: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1" name="Google Shape;301;p5: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6: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9" name="Google Shape;309;p6: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7: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7" name="Google Shape;317;p7: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8: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5" name="Google Shape;325;p8: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9: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3" name="Google Shape;333;p9: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Kansisivu">
  <p:cSld name="Kansisivu">
    <p:spTree>
      <p:nvGrpSpPr>
        <p:cNvPr id="1" name="Shape 11"/>
        <p:cNvGrpSpPr/>
        <p:nvPr/>
      </p:nvGrpSpPr>
      <p:grpSpPr>
        <a:xfrm>
          <a:off x="0" y="0"/>
          <a:ext cx="0" cy="0"/>
          <a:chOff x="0" y="0"/>
          <a:chExt cx="0" cy="0"/>
        </a:xfrm>
      </p:grpSpPr>
      <p:pic>
        <p:nvPicPr>
          <p:cNvPr id="12" name="Google Shape;12;p14" descr="Kuva, joka sisältää kohteen lintu, siluetti&#10;&#10;Kuvaus luotu automaattisesti"/>
          <p:cNvPicPr preferRelativeResize="0"/>
          <p:nvPr/>
        </p:nvPicPr>
        <p:blipFill rotWithShape="1">
          <a:blip r:embed="rId2">
            <a:alphaModFix/>
          </a:blip>
          <a:srcRect/>
          <a:stretch/>
        </p:blipFill>
        <p:spPr>
          <a:xfrm>
            <a:off x="5516387" y="-1"/>
            <a:ext cx="6693324" cy="6858000"/>
          </a:xfrm>
          <a:prstGeom prst="rect">
            <a:avLst/>
          </a:prstGeom>
          <a:noFill/>
          <a:ln>
            <a:noFill/>
          </a:ln>
        </p:spPr>
      </p:pic>
      <p:pic>
        <p:nvPicPr>
          <p:cNvPr id="13" name="Google Shape;13;p14"/>
          <p:cNvPicPr preferRelativeResize="0"/>
          <p:nvPr/>
        </p:nvPicPr>
        <p:blipFill rotWithShape="1">
          <a:blip r:embed="rId3">
            <a:alphaModFix/>
          </a:blip>
          <a:srcRect/>
          <a:stretch/>
        </p:blipFill>
        <p:spPr>
          <a:xfrm>
            <a:off x="8961" y="3023234"/>
            <a:ext cx="7126945" cy="3844104"/>
          </a:xfrm>
          <a:prstGeom prst="rect">
            <a:avLst/>
          </a:prstGeom>
          <a:noFill/>
          <a:ln>
            <a:noFill/>
          </a:ln>
        </p:spPr>
      </p:pic>
      <p:pic>
        <p:nvPicPr>
          <p:cNvPr id="14" name="Google Shape;14;p14"/>
          <p:cNvPicPr preferRelativeResize="0"/>
          <p:nvPr/>
        </p:nvPicPr>
        <p:blipFill rotWithShape="1">
          <a:blip r:embed="rId4">
            <a:alphaModFix/>
          </a:blip>
          <a:srcRect/>
          <a:stretch/>
        </p:blipFill>
        <p:spPr>
          <a:xfrm>
            <a:off x="0" y="1827958"/>
            <a:ext cx="6046694" cy="5030041"/>
          </a:xfrm>
          <a:prstGeom prst="rect">
            <a:avLst/>
          </a:prstGeom>
          <a:noFill/>
          <a:ln>
            <a:noFill/>
          </a:ln>
        </p:spPr>
      </p:pic>
      <p:sp>
        <p:nvSpPr>
          <p:cNvPr id="15" name="Google Shape;15;p14"/>
          <p:cNvSpPr/>
          <p:nvPr/>
        </p:nvSpPr>
        <p:spPr>
          <a:xfrm>
            <a:off x="389964" y="372035"/>
            <a:ext cx="11421035" cy="6113930"/>
          </a:xfrm>
          <a:prstGeom prst="rect">
            <a:avLst/>
          </a:prstGeom>
          <a:solidFill>
            <a:schemeClr val="lt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Inter"/>
              <a:ea typeface="Inter"/>
              <a:cs typeface="Inter"/>
              <a:sym typeface="Inter"/>
            </a:endParaRPr>
          </a:p>
        </p:txBody>
      </p:sp>
      <p:sp>
        <p:nvSpPr>
          <p:cNvPr id="16" name="Google Shape;16;p14"/>
          <p:cNvSpPr txBox="1">
            <a:spLocks noGrp="1"/>
          </p:cNvSpPr>
          <p:nvPr>
            <p:ph type="ctrTitle"/>
          </p:nvPr>
        </p:nvSpPr>
        <p:spPr>
          <a:xfrm>
            <a:off x="793374" y="804116"/>
            <a:ext cx="10614213" cy="3238966"/>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1"/>
              </a:buClr>
              <a:buSzPts val="9000"/>
              <a:buFont typeface="Inter Tight"/>
              <a:buNone/>
              <a:defRPr sz="9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4"/>
          <p:cNvSpPr txBox="1">
            <a:spLocks noGrp="1"/>
          </p:cNvSpPr>
          <p:nvPr>
            <p:ph type="subTitle" idx="1"/>
          </p:nvPr>
        </p:nvSpPr>
        <p:spPr>
          <a:xfrm>
            <a:off x="793374" y="4545105"/>
            <a:ext cx="10614213" cy="667871"/>
          </a:xfrm>
          <a:prstGeom prst="rect">
            <a:avLst/>
          </a:prstGeom>
          <a:noFill/>
          <a:ln>
            <a:noFill/>
          </a:ln>
        </p:spPr>
        <p:txBody>
          <a:bodyPr spcFirstLastPara="1" wrap="square" lIns="0" tIns="0" rIns="0" bIns="0" anchor="t" anchorCtr="0">
            <a:noAutofit/>
          </a:bodyPr>
          <a:lstStyle>
            <a:lvl1pPr lvl="0" algn="l">
              <a:lnSpc>
                <a:spcPct val="110000"/>
              </a:lnSpc>
              <a:spcBef>
                <a:spcPts val="1000"/>
              </a:spcBef>
              <a:spcAft>
                <a:spcPts val="0"/>
              </a:spcAft>
              <a:buClr>
                <a:schemeClr val="dk1"/>
              </a:buClr>
              <a:buSzPts val="2400"/>
              <a:buNone/>
              <a:defRPr sz="2400"/>
            </a:lvl1pPr>
            <a:lvl2pPr lvl="1" algn="ctr">
              <a:lnSpc>
                <a:spcPct val="110000"/>
              </a:lnSpc>
              <a:spcBef>
                <a:spcPts val="500"/>
              </a:spcBef>
              <a:spcAft>
                <a:spcPts val="0"/>
              </a:spcAft>
              <a:buClr>
                <a:schemeClr val="dk1"/>
              </a:buClr>
              <a:buSzPts val="2000"/>
              <a:buNone/>
              <a:defRPr sz="2000"/>
            </a:lvl2pPr>
            <a:lvl3pPr lvl="2" algn="ctr">
              <a:lnSpc>
                <a:spcPct val="110000"/>
              </a:lnSpc>
              <a:spcBef>
                <a:spcPts val="500"/>
              </a:spcBef>
              <a:spcAft>
                <a:spcPts val="0"/>
              </a:spcAft>
              <a:buClr>
                <a:schemeClr val="dk1"/>
              </a:buClr>
              <a:buSzPts val="1800"/>
              <a:buNone/>
              <a:defRPr sz="1800"/>
            </a:lvl3pPr>
            <a:lvl4pPr lvl="3" algn="ctr">
              <a:lnSpc>
                <a:spcPct val="110000"/>
              </a:lnSpc>
              <a:spcBef>
                <a:spcPts val="500"/>
              </a:spcBef>
              <a:spcAft>
                <a:spcPts val="0"/>
              </a:spcAft>
              <a:buClr>
                <a:schemeClr val="dk1"/>
              </a:buClr>
              <a:buSzPts val="1600"/>
              <a:buNone/>
              <a:defRPr sz="1600"/>
            </a:lvl4pPr>
            <a:lvl5pPr lvl="4" algn="ctr">
              <a:lnSpc>
                <a:spcPct val="11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4"/>
          <p:cNvSpPr txBox="1">
            <a:spLocks noGrp="1"/>
          </p:cNvSpPr>
          <p:nvPr>
            <p:ph type="body" idx="2"/>
          </p:nvPr>
        </p:nvSpPr>
        <p:spPr>
          <a:xfrm>
            <a:off x="793376" y="5854327"/>
            <a:ext cx="8552330" cy="365125"/>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10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9" name="Google Shape;19;p14"/>
          <p:cNvGrpSpPr/>
          <p:nvPr/>
        </p:nvGrpSpPr>
        <p:grpSpPr>
          <a:xfrm>
            <a:off x="10197819" y="5884768"/>
            <a:ext cx="1289051" cy="318800"/>
            <a:chOff x="2181226" y="2460626"/>
            <a:chExt cx="7831137" cy="1936750"/>
          </a:xfrm>
        </p:grpSpPr>
        <p:sp>
          <p:nvSpPr>
            <p:cNvPr id="20" name="Google Shape;20;p14"/>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1" name="Google Shape;21;p14"/>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 name="Google Shape;22;p14"/>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 name="Google Shape;23;p14"/>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4" name="Google Shape;24;p14"/>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 name="Google Shape;25;p14"/>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 name="Google Shape;26;p14"/>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7" name="Google Shape;27;p14"/>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8" name="Google Shape;28;p14"/>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9" name="Google Shape;29;p14"/>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0" name="Google Shape;30;p14"/>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1" name="Google Shape;31;p14"/>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2" name="Google Shape;32;p14"/>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3" name="Google Shape;33;p14"/>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4" name="Google Shape;34;p14"/>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5" name="Google Shape;35;p14"/>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6" name="Google Shape;36;p14"/>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7" name="Google Shape;37;p14"/>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8" name="Google Shape;38;p14"/>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39" name="Google Shape;39;p14"/>
          <p:cNvCxnSpPr/>
          <p:nvPr/>
        </p:nvCxnSpPr>
        <p:spPr>
          <a:xfrm>
            <a:off x="380999" y="5616388"/>
            <a:ext cx="11438965" cy="0"/>
          </a:xfrm>
          <a:prstGeom prst="straightConnector1">
            <a:avLst/>
          </a:prstGeom>
          <a:noFill/>
          <a:ln w="12700" cap="flat" cmpd="sng">
            <a:solidFill>
              <a:schemeClr val="dk1"/>
            </a:solidFill>
            <a:prstDash val="solid"/>
            <a:miter lim="800000"/>
            <a:headEnd type="none" w="sm" len="sm"/>
            <a:tailEnd type="none" w="sm" len="sm"/>
          </a:ln>
        </p:spPr>
      </p:cxnSp>
      <p:cxnSp>
        <p:nvCxnSpPr>
          <p:cNvPr id="40" name="Google Shape;40;p14"/>
          <p:cNvCxnSpPr/>
          <p:nvPr/>
        </p:nvCxnSpPr>
        <p:spPr>
          <a:xfrm>
            <a:off x="9865659" y="5616000"/>
            <a:ext cx="0" cy="861000"/>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Otsikko ja sisältö">
  <p:cSld name="1_Otsikko ja sisältö">
    <p:spTree>
      <p:nvGrpSpPr>
        <p:cNvPr id="1" name="Shape 208"/>
        <p:cNvGrpSpPr/>
        <p:nvPr/>
      </p:nvGrpSpPr>
      <p:grpSpPr>
        <a:xfrm>
          <a:off x="0" y="0"/>
          <a:ext cx="0" cy="0"/>
          <a:chOff x="0" y="0"/>
          <a:chExt cx="0" cy="0"/>
        </a:xfrm>
      </p:grpSpPr>
      <p:sp>
        <p:nvSpPr>
          <p:cNvPr id="209" name="Google Shape;209;p23"/>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23"/>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23"/>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23"/>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23"/>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pic>
        <p:nvPicPr>
          <p:cNvPr id="214" name="Google Shape;214;p23"/>
          <p:cNvPicPr preferRelativeResize="0"/>
          <p:nvPr/>
        </p:nvPicPr>
        <p:blipFill rotWithShape="1">
          <a:blip r:embed="rId2">
            <a:alphaModFix/>
          </a:blip>
          <a:srcRect/>
          <a:stretch/>
        </p:blipFill>
        <p:spPr>
          <a:xfrm>
            <a:off x="3504477" y="5236798"/>
            <a:ext cx="5361618" cy="1621201"/>
          </a:xfrm>
          <a:prstGeom prst="rect">
            <a:avLst/>
          </a:prstGeom>
          <a:noFill/>
          <a:ln>
            <a:noFill/>
          </a:ln>
        </p:spPr>
      </p:pic>
      <p:pic>
        <p:nvPicPr>
          <p:cNvPr id="215" name="Google Shape;215;p23"/>
          <p:cNvPicPr preferRelativeResize="0"/>
          <p:nvPr/>
        </p:nvPicPr>
        <p:blipFill rotWithShape="1">
          <a:blip r:embed="rId3">
            <a:alphaModFix/>
          </a:blip>
          <a:srcRect/>
          <a:stretch/>
        </p:blipFill>
        <p:spPr>
          <a:xfrm>
            <a:off x="4876799" y="6342111"/>
            <a:ext cx="2718865" cy="515874"/>
          </a:xfrm>
          <a:prstGeom prst="rect">
            <a:avLst/>
          </a:prstGeom>
          <a:noFill/>
          <a:ln>
            <a:noFill/>
          </a:ln>
        </p:spPr>
      </p:pic>
      <p:grpSp>
        <p:nvGrpSpPr>
          <p:cNvPr id="216" name="Google Shape;216;p23"/>
          <p:cNvGrpSpPr/>
          <p:nvPr/>
        </p:nvGrpSpPr>
        <p:grpSpPr>
          <a:xfrm>
            <a:off x="10574336" y="6256804"/>
            <a:ext cx="1289051" cy="318800"/>
            <a:chOff x="2181226" y="2460626"/>
            <a:chExt cx="7831137" cy="1936750"/>
          </a:xfrm>
        </p:grpSpPr>
        <p:sp>
          <p:nvSpPr>
            <p:cNvPr id="217" name="Google Shape;217;p23"/>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18" name="Google Shape;218;p23"/>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19" name="Google Shape;219;p23"/>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0" name="Google Shape;220;p23"/>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1" name="Google Shape;221;p23"/>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2" name="Google Shape;222;p23"/>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3" name="Google Shape;223;p23"/>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4" name="Google Shape;224;p23"/>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5" name="Google Shape;225;p23"/>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6" name="Google Shape;226;p23"/>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7" name="Google Shape;227;p23"/>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8" name="Google Shape;228;p23"/>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9" name="Google Shape;229;p23"/>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0" name="Google Shape;230;p23"/>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1" name="Google Shape;231;p23"/>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2" name="Google Shape;232;p23"/>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3" name="Google Shape;233;p23"/>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4" name="Google Shape;234;p23"/>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5" name="Google Shape;235;p23"/>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236" name="Google Shape;236;p23"/>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37" name="Google Shape;237;p23"/>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ain otsikko" type="titleOnly">
  <p:cSld name="TITLE_ONLY">
    <p:spTree>
      <p:nvGrpSpPr>
        <p:cNvPr id="1" name="Shape 238"/>
        <p:cNvGrpSpPr/>
        <p:nvPr/>
      </p:nvGrpSpPr>
      <p:grpSpPr>
        <a:xfrm>
          <a:off x="0" y="0"/>
          <a:ext cx="0" cy="0"/>
          <a:chOff x="0" y="0"/>
          <a:chExt cx="0" cy="0"/>
        </a:xfrm>
      </p:grpSpPr>
      <p:sp>
        <p:nvSpPr>
          <p:cNvPr id="239" name="Google Shape;239;p24"/>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p24"/>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24"/>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p24"/>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laosio ja logo" type="blank">
  <p:cSld name="BLANK">
    <p:spTree>
      <p:nvGrpSpPr>
        <p:cNvPr id="1" name="Shape 243"/>
        <p:cNvGrpSpPr/>
        <p:nvPr/>
      </p:nvGrpSpPr>
      <p:grpSpPr>
        <a:xfrm>
          <a:off x="0" y="0"/>
          <a:ext cx="0" cy="0"/>
          <a:chOff x="0" y="0"/>
          <a:chExt cx="0" cy="0"/>
        </a:xfrm>
      </p:grpSpPr>
      <p:sp>
        <p:nvSpPr>
          <p:cNvPr id="244" name="Google Shape;244;p25"/>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25"/>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p25"/>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grpSp>
        <p:nvGrpSpPr>
          <p:cNvPr id="247" name="Google Shape;247;p25"/>
          <p:cNvGrpSpPr/>
          <p:nvPr/>
        </p:nvGrpSpPr>
        <p:grpSpPr>
          <a:xfrm>
            <a:off x="10574336" y="6256804"/>
            <a:ext cx="1289051" cy="318800"/>
            <a:chOff x="2181226" y="2460626"/>
            <a:chExt cx="7831137" cy="1936750"/>
          </a:xfrm>
        </p:grpSpPr>
        <p:sp>
          <p:nvSpPr>
            <p:cNvPr id="248" name="Google Shape;248;p25"/>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49" name="Google Shape;249;p25"/>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0" name="Google Shape;250;p25"/>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1" name="Google Shape;251;p25"/>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2" name="Google Shape;252;p25"/>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3" name="Google Shape;253;p25"/>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4" name="Google Shape;254;p25"/>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5" name="Google Shape;255;p25"/>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6" name="Google Shape;256;p25"/>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7" name="Google Shape;257;p25"/>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8" name="Google Shape;258;p25"/>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9" name="Google Shape;259;p25"/>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0" name="Google Shape;260;p25"/>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1" name="Google Shape;261;p25"/>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2" name="Google Shape;262;p25"/>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3" name="Google Shape;263;p25"/>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4" name="Google Shape;264;p25"/>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5" name="Google Shape;265;p25"/>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6" name="Google Shape;266;p25"/>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267" name="Google Shape;267;p25"/>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68" name="Google Shape;268;p25"/>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yhjä">
  <p:cSld name="Tyhjä">
    <p:spTree>
      <p:nvGrpSpPr>
        <p:cNvPr id="1" name="Shape 26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tsikkodia">
  <p:cSld name="Otsikkodia">
    <p:spTree>
      <p:nvGrpSpPr>
        <p:cNvPr id="1" name="Shape 41"/>
        <p:cNvGrpSpPr/>
        <p:nvPr/>
      </p:nvGrpSpPr>
      <p:grpSpPr>
        <a:xfrm>
          <a:off x="0" y="0"/>
          <a:ext cx="0" cy="0"/>
          <a:chOff x="0" y="0"/>
          <a:chExt cx="0" cy="0"/>
        </a:xfrm>
      </p:grpSpPr>
      <p:pic>
        <p:nvPicPr>
          <p:cNvPr id="42" name="Google Shape;42;p15" descr="Kuva, joka sisältää kohteen lintu&#10;&#10;Kuvaus luotu automaattisesti"/>
          <p:cNvPicPr preferRelativeResize="0"/>
          <p:nvPr/>
        </p:nvPicPr>
        <p:blipFill rotWithShape="1">
          <a:blip r:embed="rId2">
            <a:alphaModFix/>
          </a:blip>
          <a:srcRect/>
          <a:stretch/>
        </p:blipFill>
        <p:spPr>
          <a:xfrm>
            <a:off x="6799315" y="4276173"/>
            <a:ext cx="5392685" cy="2581661"/>
          </a:xfrm>
          <a:prstGeom prst="rect">
            <a:avLst/>
          </a:prstGeom>
          <a:noFill/>
          <a:ln>
            <a:noFill/>
          </a:ln>
        </p:spPr>
      </p:pic>
      <p:pic>
        <p:nvPicPr>
          <p:cNvPr id="43" name="Google Shape;43;p15"/>
          <p:cNvPicPr preferRelativeResize="0"/>
          <p:nvPr/>
        </p:nvPicPr>
        <p:blipFill rotWithShape="1">
          <a:blip r:embed="rId3">
            <a:alphaModFix/>
          </a:blip>
          <a:srcRect/>
          <a:stretch/>
        </p:blipFill>
        <p:spPr>
          <a:xfrm>
            <a:off x="8138151" y="3774775"/>
            <a:ext cx="4053849" cy="3083059"/>
          </a:xfrm>
          <a:prstGeom prst="rect">
            <a:avLst/>
          </a:prstGeom>
          <a:noFill/>
          <a:ln>
            <a:noFill/>
          </a:ln>
        </p:spPr>
      </p:pic>
      <p:pic>
        <p:nvPicPr>
          <p:cNvPr id="44" name="Google Shape;44;p15"/>
          <p:cNvPicPr preferRelativeResize="0"/>
          <p:nvPr/>
        </p:nvPicPr>
        <p:blipFill rotWithShape="1">
          <a:blip r:embed="rId4">
            <a:alphaModFix/>
          </a:blip>
          <a:srcRect/>
          <a:stretch/>
        </p:blipFill>
        <p:spPr>
          <a:xfrm>
            <a:off x="0" y="0"/>
            <a:ext cx="4607859" cy="3921470"/>
          </a:xfrm>
          <a:prstGeom prst="rect">
            <a:avLst/>
          </a:prstGeom>
          <a:noFill/>
          <a:ln>
            <a:noFill/>
          </a:ln>
        </p:spPr>
      </p:pic>
      <p:sp>
        <p:nvSpPr>
          <p:cNvPr id="45" name="Google Shape;45;p15"/>
          <p:cNvSpPr txBox="1">
            <a:spLocks noGrp="1"/>
          </p:cNvSpPr>
          <p:nvPr>
            <p:ph type="ctrTitle"/>
          </p:nvPr>
        </p:nvSpPr>
        <p:spPr>
          <a:xfrm>
            <a:off x="793374" y="1601975"/>
            <a:ext cx="10614213" cy="3238966"/>
          </a:xfrm>
          <a:prstGeom prst="rect">
            <a:avLst/>
          </a:prstGeom>
          <a:noFill/>
          <a:ln>
            <a:noFill/>
          </a:ln>
        </p:spPr>
        <p:txBody>
          <a:bodyPr spcFirstLastPara="1" wrap="square" lIns="0" tIns="0" rIns="0" bIns="0" anchor="ctr" anchorCtr="0">
            <a:noAutofit/>
          </a:bodyPr>
          <a:lstStyle>
            <a:lvl1pPr lvl="0" algn="ctr">
              <a:lnSpc>
                <a:spcPct val="80000"/>
              </a:lnSpc>
              <a:spcBef>
                <a:spcPts val="0"/>
              </a:spcBef>
              <a:spcAft>
                <a:spcPts val="0"/>
              </a:spcAft>
              <a:buClr>
                <a:schemeClr val="dk1"/>
              </a:buClr>
              <a:buSzPts val="7000"/>
              <a:buFont typeface="Inter Tight"/>
              <a:buNone/>
              <a:defRPr sz="7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5"/>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5"/>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5"/>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grpSp>
        <p:nvGrpSpPr>
          <p:cNvPr id="49" name="Google Shape;49;p15"/>
          <p:cNvGrpSpPr/>
          <p:nvPr/>
        </p:nvGrpSpPr>
        <p:grpSpPr>
          <a:xfrm>
            <a:off x="10574336" y="6256804"/>
            <a:ext cx="1289051" cy="318800"/>
            <a:chOff x="2181226" y="2460626"/>
            <a:chExt cx="7831137" cy="1936750"/>
          </a:xfrm>
        </p:grpSpPr>
        <p:sp>
          <p:nvSpPr>
            <p:cNvPr id="50" name="Google Shape;50;p15"/>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1" name="Google Shape;51;p15"/>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2" name="Google Shape;52;p15"/>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3" name="Google Shape;53;p15"/>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4" name="Google Shape;54;p15"/>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5" name="Google Shape;55;p15"/>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6" name="Google Shape;56;p15"/>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7" name="Google Shape;57;p15"/>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8" name="Google Shape;58;p15"/>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9" name="Google Shape;59;p15"/>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0" name="Google Shape;60;p15"/>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1" name="Google Shape;61;p15"/>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2" name="Google Shape;62;p15"/>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3" name="Google Shape;63;p15"/>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4" name="Google Shape;64;p15"/>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5" name="Google Shape;65;p15"/>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6" name="Google Shape;66;p15"/>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7" name="Google Shape;67;p15"/>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8" name="Google Shape;68;p15"/>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69" name="Google Shape;69;p15"/>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70" name="Google Shape;70;p15"/>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ailu">
  <p:cSld name="Vertailu">
    <p:spTree>
      <p:nvGrpSpPr>
        <p:cNvPr id="1" name="Shape 71"/>
        <p:cNvGrpSpPr/>
        <p:nvPr/>
      </p:nvGrpSpPr>
      <p:grpSpPr>
        <a:xfrm>
          <a:off x="0" y="0"/>
          <a:ext cx="0" cy="0"/>
          <a:chOff x="0" y="0"/>
          <a:chExt cx="0" cy="0"/>
        </a:xfrm>
      </p:grpSpPr>
      <p:pic>
        <p:nvPicPr>
          <p:cNvPr id="72" name="Google Shape;72;p16"/>
          <p:cNvPicPr preferRelativeResize="0"/>
          <p:nvPr/>
        </p:nvPicPr>
        <p:blipFill rotWithShape="1">
          <a:blip r:embed="rId2">
            <a:alphaModFix/>
          </a:blip>
          <a:srcRect/>
          <a:stretch/>
        </p:blipFill>
        <p:spPr>
          <a:xfrm>
            <a:off x="3504477" y="5236798"/>
            <a:ext cx="5361618" cy="1621201"/>
          </a:xfrm>
          <a:prstGeom prst="rect">
            <a:avLst/>
          </a:prstGeom>
          <a:noFill/>
          <a:ln>
            <a:noFill/>
          </a:ln>
        </p:spPr>
      </p:pic>
      <p:pic>
        <p:nvPicPr>
          <p:cNvPr id="73" name="Google Shape;73;p16"/>
          <p:cNvPicPr preferRelativeResize="0"/>
          <p:nvPr/>
        </p:nvPicPr>
        <p:blipFill rotWithShape="1">
          <a:blip r:embed="rId3">
            <a:alphaModFix/>
          </a:blip>
          <a:srcRect/>
          <a:stretch/>
        </p:blipFill>
        <p:spPr>
          <a:xfrm>
            <a:off x="4876799" y="6342111"/>
            <a:ext cx="2718865" cy="515874"/>
          </a:xfrm>
          <a:prstGeom prst="rect">
            <a:avLst/>
          </a:prstGeom>
          <a:noFill/>
          <a:ln>
            <a:noFill/>
          </a:ln>
        </p:spPr>
      </p:pic>
      <p:sp>
        <p:nvSpPr>
          <p:cNvPr id="74" name="Google Shape;74;p16"/>
          <p:cNvSpPr txBox="1">
            <a:spLocks noGrp="1"/>
          </p:cNvSpPr>
          <p:nvPr>
            <p:ph type="body" idx="1"/>
          </p:nvPr>
        </p:nvSpPr>
        <p:spPr>
          <a:xfrm>
            <a:off x="672353"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sp>
        <p:nvSpPr>
          <p:cNvPr id="78" name="Google Shape;78;p16"/>
          <p:cNvSpPr txBox="1">
            <a:spLocks noGrp="1"/>
          </p:cNvSpPr>
          <p:nvPr>
            <p:ph type="body" idx="2"/>
          </p:nvPr>
        </p:nvSpPr>
        <p:spPr>
          <a:xfrm>
            <a:off x="6826624"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body" idx="3"/>
          </p:nvPr>
        </p:nvSpPr>
        <p:spPr>
          <a:xfrm>
            <a:off x="673200" y="554400"/>
            <a:ext cx="4738022" cy="8892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5000"/>
              <a:buNone/>
              <a:defRPr sz="5000" b="0">
                <a:latin typeface="Inter Tight"/>
                <a:ea typeface="Inter Tight"/>
                <a:cs typeface="Inter Tight"/>
                <a:sym typeface="Inter Tight"/>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0" name="Google Shape;80;p16"/>
          <p:cNvSpPr txBox="1">
            <a:spLocks noGrp="1"/>
          </p:cNvSpPr>
          <p:nvPr>
            <p:ph type="body" idx="4"/>
          </p:nvPr>
        </p:nvSpPr>
        <p:spPr>
          <a:xfrm>
            <a:off x="6826623" y="554400"/>
            <a:ext cx="4706469" cy="8892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5000"/>
              <a:buNone/>
              <a:defRPr sz="5000" b="0">
                <a:latin typeface="Inter Tight"/>
                <a:ea typeface="Inter Tight"/>
                <a:cs typeface="Inter Tight"/>
                <a:sym typeface="Inter Tight"/>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cxnSp>
        <p:nvCxnSpPr>
          <p:cNvPr id="81" name="Google Shape;81;p16"/>
          <p:cNvCxnSpPr/>
          <p:nvPr/>
        </p:nvCxnSpPr>
        <p:spPr>
          <a:xfrm>
            <a:off x="6091518" y="0"/>
            <a:ext cx="0" cy="5988424"/>
          </a:xfrm>
          <a:prstGeom prst="straightConnector1">
            <a:avLst/>
          </a:prstGeom>
          <a:noFill/>
          <a:ln w="12700" cap="flat" cmpd="sng">
            <a:solidFill>
              <a:schemeClr val="dk1"/>
            </a:solidFill>
            <a:prstDash val="solid"/>
            <a:miter lim="800000"/>
            <a:headEnd type="none" w="sm" len="sm"/>
            <a:tailEnd type="none" w="sm" len="sm"/>
          </a:ln>
        </p:spPr>
      </p:cxnSp>
      <p:grpSp>
        <p:nvGrpSpPr>
          <p:cNvPr id="82" name="Google Shape;82;p16"/>
          <p:cNvGrpSpPr/>
          <p:nvPr/>
        </p:nvGrpSpPr>
        <p:grpSpPr>
          <a:xfrm>
            <a:off x="10574336" y="6256804"/>
            <a:ext cx="1289051" cy="318800"/>
            <a:chOff x="2181226" y="2460626"/>
            <a:chExt cx="7831137" cy="1936750"/>
          </a:xfrm>
        </p:grpSpPr>
        <p:sp>
          <p:nvSpPr>
            <p:cNvPr id="83" name="Google Shape;83;p16"/>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4" name="Google Shape;84;p16"/>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5" name="Google Shape;85;p16"/>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6" name="Google Shape;86;p16"/>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7" name="Google Shape;87;p16"/>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8" name="Google Shape;88;p16"/>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9" name="Google Shape;89;p16"/>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0" name="Google Shape;90;p16"/>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1" name="Google Shape;91;p16"/>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2" name="Google Shape;92;p16"/>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3" name="Google Shape;93;p16"/>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4" name="Google Shape;94;p16"/>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5" name="Google Shape;95;p16"/>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6" name="Google Shape;96;p16"/>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7" name="Google Shape;97;p16"/>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8" name="Google Shape;98;p16"/>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9" name="Google Shape;99;p16"/>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00" name="Google Shape;100;p16"/>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01" name="Google Shape;101;p16"/>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102" name="Google Shape;102;p16"/>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103" name="Google Shape;103;p16"/>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Kaksi sisältökohdetta" type="obj">
  <p:cSld name="OBJECT">
    <p:spTree>
      <p:nvGrpSpPr>
        <p:cNvPr id="1" name="Shape 104"/>
        <p:cNvGrpSpPr/>
        <p:nvPr/>
      </p:nvGrpSpPr>
      <p:grpSpPr>
        <a:xfrm>
          <a:off x="0" y="0"/>
          <a:ext cx="0" cy="0"/>
          <a:chOff x="0" y="0"/>
          <a:chExt cx="0" cy="0"/>
        </a:xfrm>
      </p:grpSpPr>
      <p:sp>
        <p:nvSpPr>
          <p:cNvPr id="105" name="Google Shape;105;p17"/>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7"/>
          <p:cNvSpPr txBox="1">
            <a:spLocks noGrp="1"/>
          </p:cNvSpPr>
          <p:nvPr>
            <p:ph type="body" idx="1"/>
          </p:nvPr>
        </p:nvSpPr>
        <p:spPr>
          <a:xfrm>
            <a:off x="672353"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7"/>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17"/>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17"/>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sp>
        <p:nvSpPr>
          <p:cNvPr id="110" name="Google Shape;110;p17"/>
          <p:cNvSpPr txBox="1">
            <a:spLocks noGrp="1"/>
          </p:cNvSpPr>
          <p:nvPr>
            <p:ph type="body" idx="2"/>
          </p:nvPr>
        </p:nvSpPr>
        <p:spPr>
          <a:xfrm>
            <a:off x="6826624"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1" name="Google Shape;111;p17"/>
          <p:cNvGrpSpPr/>
          <p:nvPr/>
        </p:nvGrpSpPr>
        <p:grpSpPr>
          <a:xfrm>
            <a:off x="10574336" y="6256804"/>
            <a:ext cx="1289051" cy="318800"/>
            <a:chOff x="2181226" y="2460626"/>
            <a:chExt cx="7831137" cy="1936750"/>
          </a:xfrm>
        </p:grpSpPr>
        <p:sp>
          <p:nvSpPr>
            <p:cNvPr id="112" name="Google Shape;112;p17"/>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3" name="Google Shape;113;p17"/>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4" name="Google Shape;114;p17"/>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5" name="Google Shape;115;p17"/>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6" name="Google Shape;116;p17"/>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7" name="Google Shape;117;p17"/>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8" name="Google Shape;118;p17"/>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9" name="Google Shape;119;p17"/>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0" name="Google Shape;120;p17"/>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1" name="Google Shape;121;p17"/>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2" name="Google Shape;122;p17"/>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3" name="Google Shape;123;p17"/>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4" name="Google Shape;124;p17"/>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5" name="Google Shape;125;p17"/>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6" name="Google Shape;126;p17"/>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7" name="Google Shape;127;p17"/>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8" name="Google Shape;128;p17"/>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9" name="Google Shape;129;p17"/>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30" name="Google Shape;130;p17"/>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131" name="Google Shape;131;p17"/>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132" name="Google Shape;132;p17"/>
          <p:cNvCxnSpPr/>
          <p:nvPr/>
        </p:nvCxnSpPr>
        <p:spPr>
          <a:xfrm>
            <a:off x="6203576" y="2003612"/>
            <a:ext cx="0" cy="2931459"/>
          </a:xfrm>
          <a:prstGeom prst="straightConnector1">
            <a:avLst/>
          </a:prstGeom>
          <a:noFill/>
          <a:ln w="12700" cap="flat" cmpd="sng">
            <a:solidFill>
              <a:schemeClr val="dk1"/>
            </a:solidFill>
            <a:prstDash val="solid"/>
            <a:miter lim="800000"/>
            <a:headEnd type="none" w="sm" len="sm"/>
            <a:tailEnd type="none" w="sm" len="sm"/>
          </a:ln>
        </p:spPr>
      </p:cxnSp>
      <p:cxnSp>
        <p:nvCxnSpPr>
          <p:cNvPr id="133" name="Google Shape;133;p17"/>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Kuvatekstillinen kuva">
  <p:cSld name="Kuvatekstillinen kuva">
    <p:spTree>
      <p:nvGrpSpPr>
        <p:cNvPr id="1" name="Shape 134"/>
        <p:cNvGrpSpPr/>
        <p:nvPr/>
      </p:nvGrpSpPr>
      <p:grpSpPr>
        <a:xfrm>
          <a:off x="0" y="0"/>
          <a:ext cx="0" cy="0"/>
          <a:chOff x="0" y="0"/>
          <a:chExt cx="0" cy="0"/>
        </a:xfrm>
      </p:grpSpPr>
      <p:pic>
        <p:nvPicPr>
          <p:cNvPr id="135" name="Google Shape;135;p18"/>
          <p:cNvPicPr preferRelativeResize="0"/>
          <p:nvPr/>
        </p:nvPicPr>
        <p:blipFill rotWithShape="1">
          <a:blip r:embed="rId2">
            <a:alphaModFix/>
          </a:blip>
          <a:srcRect/>
          <a:stretch/>
        </p:blipFill>
        <p:spPr>
          <a:xfrm>
            <a:off x="6864041" y="0"/>
            <a:ext cx="5335352" cy="5839188"/>
          </a:xfrm>
          <a:prstGeom prst="rect">
            <a:avLst/>
          </a:prstGeom>
          <a:noFill/>
          <a:ln>
            <a:noFill/>
          </a:ln>
        </p:spPr>
      </p:pic>
      <p:pic>
        <p:nvPicPr>
          <p:cNvPr id="136" name="Google Shape;136;p18"/>
          <p:cNvPicPr preferRelativeResize="0"/>
          <p:nvPr/>
        </p:nvPicPr>
        <p:blipFill rotWithShape="1">
          <a:blip r:embed="rId3">
            <a:alphaModFix/>
          </a:blip>
          <a:srcRect/>
          <a:stretch/>
        </p:blipFill>
        <p:spPr>
          <a:xfrm>
            <a:off x="7986848" y="0"/>
            <a:ext cx="4212544" cy="6858000"/>
          </a:xfrm>
          <a:prstGeom prst="rect">
            <a:avLst/>
          </a:prstGeom>
          <a:noFill/>
          <a:ln>
            <a:noFill/>
          </a:ln>
        </p:spPr>
      </p:pic>
      <p:sp>
        <p:nvSpPr>
          <p:cNvPr id="137" name="Google Shape;137;p18"/>
          <p:cNvSpPr txBox="1">
            <a:spLocks noGrp="1"/>
          </p:cNvSpPr>
          <p:nvPr>
            <p:ph type="title"/>
          </p:nvPr>
        </p:nvSpPr>
        <p:spPr>
          <a:xfrm>
            <a:off x="672353" y="555812"/>
            <a:ext cx="4961966"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18"/>
          <p:cNvSpPr txBox="1">
            <a:spLocks noGrp="1"/>
          </p:cNvSpPr>
          <p:nvPr>
            <p:ph type="body" idx="1"/>
          </p:nvPr>
        </p:nvSpPr>
        <p:spPr>
          <a:xfrm>
            <a:off x="672353" y="1546412"/>
            <a:ext cx="4961966"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18"/>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18"/>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sp>
        <p:nvSpPr>
          <p:cNvPr id="141" name="Google Shape;141;p18"/>
          <p:cNvSpPr>
            <a:spLocks noGrp="1"/>
          </p:cNvSpPr>
          <p:nvPr>
            <p:ph type="pic" idx="2"/>
          </p:nvPr>
        </p:nvSpPr>
        <p:spPr>
          <a:xfrm>
            <a:off x="6095999" y="385259"/>
            <a:ext cx="5699363"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Kuva ja tausta">
  <p:cSld name="Kuva ja tausta">
    <p:spTree>
      <p:nvGrpSpPr>
        <p:cNvPr id="1" name="Shape 142"/>
        <p:cNvGrpSpPr/>
        <p:nvPr/>
      </p:nvGrpSpPr>
      <p:grpSpPr>
        <a:xfrm>
          <a:off x="0" y="0"/>
          <a:ext cx="0" cy="0"/>
          <a:chOff x="0" y="0"/>
          <a:chExt cx="0" cy="0"/>
        </a:xfrm>
      </p:grpSpPr>
      <p:pic>
        <p:nvPicPr>
          <p:cNvPr id="143" name="Google Shape;143;p19"/>
          <p:cNvPicPr preferRelativeResize="0"/>
          <p:nvPr/>
        </p:nvPicPr>
        <p:blipFill rotWithShape="1">
          <a:blip r:embed="rId2">
            <a:alphaModFix/>
          </a:blip>
          <a:srcRect/>
          <a:stretch/>
        </p:blipFill>
        <p:spPr>
          <a:xfrm>
            <a:off x="9312183" y="4174414"/>
            <a:ext cx="2879817" cy="2683586"/>
          </a:xfrm>
          <a:prstGeom prst="rect">
            <a:avLst/>
          </a:prstGeom>
          <a:noFill/>
          <a:ln>
            <a:noFill/>
          </a:ln>
        </p:spPr>
      </p:pic>
      <p:pic>
        <p:nvPicPr>
          <p:cNvPr id="144" name="Google Shape;144;p19"/>
          <p:cNvPicPr preferRelativeResize="0"/>
          <p:nvPr/>
        </p:nvPicPr>
        <p:blipFill rotWithShape="1">
          <a:blip r:embed="rId3">
            <a:alphaModFix/>
          </a:blip>
          <a:srcRect/>
          <a:stretch/>
        </p:blipFill>
        <p:spPr>
          <a:xfrm>
            <a:off x="7811284" y="4336645"/>
            <a:ext cx="4380716" cy="2519177"/>
          </a:xfrm>
          <a:prstGeom prst="rect">
            <a:avLst/>
          </a:prstGeom>
          <a:noFill/>
          <a:ln>
            <a:noFill/>
          </a:ln>
        </p:spPr>
      </p:pic>
      <p:pic>
        <p:nvPicPr>
          <p:cNvPr id="145" name="Google Shape;145;p19"/>
          <p:cNvPicPr preferRelativeResize="0"/>
          <p:nvPr/>
        </p:nvPicPr>
        <p:blipFill rotWithShape="1">
          <a:blip r:embed="rId4">
            <a:alphaModFix/>
          </a:blip>
          <a:srcRect/>
          <a:stretch/>
        </p:blipFill>
        <p:spPr>
          <a:xfrm>
            <a:off x="0" y="0"/>
            <a:ext cx="6087736" cy="6858000"/>
          </a:xfrm>
          <a:prstGeom prst="rect">
            <a:avLst/>
          </a:prstGeom>
          <a:noFill/>
          <a:ln>
            <a:noFill/>
          </a:ln>
        </p:spPr>
      </p:pic>
      <p:pic>
        <p:nvPicPr>
          <p:cNvPr id="146" name="Google Shape;146;p19"/>
          <p:cNvPicPr preferRelativeResize="0"/>
          <p:nvPr/>
        </p:nvPicPr>
        <p:blipFill rotWithShape="1">
          <a:blip r:embed="rId5">
            <a:alphaModFix/>
          </a:blip>
          <a:srcRect/>
          <a:stretch/>
        </p:blipFill>
        <p:spPr>
          <a:xfrm>
            <a:off x="0" y="0"/>
            <a:ext cx="4233793" cy="6858000"/>
          </a:xfrm>
          <a:prstGeom prst="rect">
            <a:avLst/>
          </a:prstGeom>
          <a:noFill/>
          <a:ln>
            <a:noFill/>
          </a:ln>
        </p:spPr>
      </p:pic>
      <p:sp>
        <p:nvSpPr>
          <p:cNvPr id="147" name="Google Shape;147;p19"/>
          <p:cNvSpPr>
            <a:spLocks noGrp="1"/>
          </p:cNvSpPr>
          <p:nvPr>
            <p:ph type="pic" idx="2"/>
          </p:nvPr>
        </p:nvSpPr>
        <p:spPr>
          <a:xfrm>
            <a:off x="401363" y="385259"/>
            <a:ext cx="11394000"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Kuva">
  <p:cSld name="Kuva">
    <p:spTree>
      <p:nvGrpSpPr>
        <p:cNvPr id="1" name="Shape 148"/>
        <p:cNvGrpSpPr/>
        <p:nvPr/>
      </p:nvGrpSpPr>
      <p:grpSpPr>
        <a:xfrm>
          <a:off x="0" y="0"/>
          <a:ext cx="0" cy="0"/>
          <a:chOff x="0" y="0"/>
          <a:chExt cx="0" cy="0"/>
        </a:xfrm>
      </p:grpSpPr>
      <p:sp>
        <p:nvSpPr>
          <p:cNvPr id="149" name="Google Shape;149;p20"/>
          <p:cNvSpPr>
            <a:spLocks noGrp="1"/>
          </p:cNvSpPr>
          <p:nvPr>
            <p:ph type="pic" idx="2"/>
          </p:nvPr>
        </p:nvSpPr>
        <p:spPr>
          <a:xfrm>
            <a:off x="401363" y="385259"/>
            <a:ext cx="11394000"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uva ja kehys">
  <p:cSld name="Kuva ja kehys">
    <p:spTree>
      <p:nvGrpSpPr>
        <p:cNvPr id="1" name="Shape 150"/>
        <p:cNvGrpSpPr/>
        <p:nvPr/>
      </p:nvGrpSpPr>
      <p:grpSpPr>
        <a:xfrm>
          <a:off x="0" y="0"/>
          <a:ext cx="0" cy="0"/>
          <a:chOff x="0" y="0"/>
          <a:chExt cx="0" cy="0"/>
        </a:xfrm>
      </p:grpSpPr>
      <p:pic>
        <p:nvPicPr>
          <p:cNvPr id="151" name="Google Shape;151;p21"/>
          <p:cNvPicPr preferRelativeResize="0"/>
          <p:nvPr/>
        </p:nvPicPr>
        <p:blipFill rotWithShape="1">
          <a:blip r:embed="rId2">
            <a:alphaModFix/>
          </a:blip>
          <a:srcRect/>
          <a:stretch/>
        </p:blipFill>
        <p:spPr>
          <a:xfrm>
            <a:off x="5378824" y="381163"/>
            <a:ext cx="6810994" cy="6472560"/>
          </a:xfrm>
          <a:prstGeom prst="rect">
            <a:avLst/>
          </a:prstGeom>
          <a:noFill/>
          <a:ln>
            <a:noFill/>
          </a:ln>
        </p:spPr>
      </p:pic>
      <p:pic>
        <p:nvPicPr>
          <p:cNvPr id="152" name="Google Shape;152;p21"/>
          <p:cNvPicPr preferRelativeResize="0"/>
          <p:nvPr/>
        </p:nvPicPr>
        <p:blipFill rotWithShape="1">
          <a:blip r:embed="rId3">
            <a:alphaModFix/>
          </a:blip>
          <a:srcRect/>
          <a:stretch/>
        </p:blipFill>
        <p:spPr>
          <a:xfrm>
            <a:off x="4509613" y="1722466"/>
            <a:ext cx="7686310" cy="5136653"/>
          </a:xfrm>
          <a:prstGeom prst="rect">
            <a:avLst/>
          </a:prstGeom>
          <a:noFill/>
          <a:ln>
            <a:noFill/>
          </a:ln>
        </p:spPr>
      </p:pic>
      <p:pic>
        <p:nvPicPr>
          <p:cNvPr id="153" name="Google Shape;153;p21"/>
          <p:cNvPicPr preferRelativeResize="0"/>
          <p:nvPr/>
        </p:nvPicPr>
        <p:blipFill rotWithShape="1">
          <a:blip r:embed="rId4">
            <a:alphaModFix/>
          </a:blip>
          <a:srcRect/>
          <a:stretch/>
        </p:blipFill>
        <p:spPr>
          <a:xfrm>
            <a:off x="0" y="0"/>
            <a:ext cx="5067311" cy="4245873"/>
          </a:xfrm>
          <a:prstGeom prst="rect">
            <a:avLst/>
          </a:prstGeom>
          <a:noFill/>
          <a:ln>
            <a:noFill/>
          </a:ln>
        </p:spPr>
      </p:pic>
      <p:pic>
        <p:nvPicPr>
          <p:cNvPr id="154" name="Google Shape;154;p21"/>
          <p:cNvPicPr preferRelativeResize="0"/>
          <p:nvPr/>
        </p:nvPicPr>
        <p:blipFill rotWithShape="1">
          <a:blip r:embed="rId5">
            <a:alphaModFix/>
          </a:blip>
          <a:srcRect/>
          <a:stretch/>
        </p:blipFill>
        <p:spPr>
          <a:xfrm>
            <a:off x="0" y="0"/>
            <a:ext cx="3568453" cy="4832615"/>
          </a:xfrm>
          <a:prstGeom prst="rect">
            <a:avLst/>
          </a:prstGeom>
          <a:noFill/>
          <a:ln>
            <a:noFill/>
          </a:ln>
        </p:spPr>
      </p:pic>
      <p:sp>
        <p:nvSpPr>
          <p:cNvPr id="155" name="Google Shape;155;p21"/>
          <p:cNvSpPr/>
          <p:nvPr/>
        </p:nvSpPr>
        <p:spPr>
          <a:xfrm>
            <a:off x="389964" y="372035"/>
            <a:ext cx="11421035" cy="6113930"/>
          </a:xfrm>
          <a:prstGeom prst="rect">
            <a:avLst/>
          </a:prstGeom>
          <a:solidFill>
            <a:schemeClr val="lt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Inter"/>
              <a:ea typeface="Inter"/>
              <a:cs typeface="Inter"/>
              <a:sym typeface="Inter"/>
            </a:endParaRPr>
          </a:p>
        </p:txBody>
      </p:sp>
      <p:sp>
        <p:nvSpPr>
          <p:cNvPr id="156" name="Google Shape;156;p21"/>
          <p:cNvSpPr txBox="1">
            <a:spLocks noGrp="1"/>
          </p:cNvSpPr>
          <p:nvPr>
            <p:ph type="body" idx="1"/>
          </p:nvPr>
        </p:nvSpPr>
        <p:spPr>
          <a:xfrm>
            <a:off x="793376" y="5854327"/>
            <a:ext cx="8552330" cy="365125"/>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10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57" name="Google Shape;157;p21"/>
          <p:cNvGrpSpPr/>
          <p:nvPr/>
        </p:nvGrpSpPr>
        <p:grpSpPr>
          <a:xfrm>
            <a:off x="10197819" y="5884768"/>
            <a:ext cx="1289051" cy="318800"/>
            <a:chOff x="2181226" y="2460626"/>
            <a:chExt cx="7831137" cy="1936750"/>
          </a:xfrm>
        </p:grpSpPr>
        <p:sp>
          <p:nvSpPr>
            <p:cNvPr id="158" name="Google Shape;158;p21"/>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59" name="Google Shape;159;p21"/>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0" name="Google Shape;160;p21"/>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1" name="Google Shape;161;p21"/>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2" name="Google Shape;162;p21"/>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3" name="Google Shape;163;p21"/>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4" name="Google Shape;164;p21"/>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5" name="Google Shape;165;p21"/>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6" name="Google Shape;166;p21"/>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7" name="Google Shape;167;p21"/>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8" name="Google Shape;168;p21"/>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9" name="Google Shape;169;p21"/>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0" name="Google Shape;170;p21"/>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1" name="Google Shape;171;p21"/>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2" name="Google Shape;172;p21"/>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3" name="Google Shape;173;p21"/>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4" name="Google Shape;174;p21"/>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5" name="Google Shape;175;p21"/>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6" name="Google Shape;176;p21"/>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177" name="Google Shape;177;p21"/>
          <p:cNvCxnSpPr/>
          <p:nvPr/>
        </p:nvCxnSpPr>
        <p:spPr>
          <a:xfrm>
            <a:off x="380999" y="5616388"/>
            <a:ext cx="11438965" cy="0"/>
          </a:xfrm>
          <a:prstGeom prst="straightConnector1">
            <a:avLst/>
          </a:prstGeom>
          <a:noFill/>
          <a:ln w="12700" cap="flat" cmpd="sng">
            <a:solidFill>
              <a:schemeClr val="dk1"/>
            </a:solidFill>
            <a:prstDash val="solid"/>
            <a:miter lim="800000"/>
            <a:headEnd type="none" w="sm" len="sm"/>
            <a:tailEnd type="none" w="sm" len="sm"/>
          </a:ln>
        </p:spPr>
      </p:cxnSp>
      <p:cxnSp>
        <p:nvCxnSpPr>
          <p:cNvPr id="178" name="Google Shape;178;p21"/>
          <p:cNvCxnSpPr/>
          <p:nvPr/>
        </p:nvCxnSpPr>
        <p:spPr>
          <a:xfrm>
            <a:off x="9865659" y="5616000"/>
            <a:ext cx="0" cy="861000"/>
          </a:xfrm>
          <a:prstGeom prst="straightConnector1">
            <a:avLst/>
          </a:prstGeom>
          <a:noFill/>
          <a:ln w="12700" cap="flat" cmpd="sng">
            <a:solidFill>
              <a:schemeClr val="dk1"/>
            </a:solidFill>
            <a:prstDash val="solid"/>
            <a:miter lim="800000"/>
            <a:headEnd type="none" w="sm" len="sm"/>
            <a:tailEnd type="none" w="sm" len="sm"/>
          </a:ln>
        </p:spPr>
      </p:cxnSp>
      <p:sp>
        <p:nvSpPr>
          <p:cNvPr id="179" name="Google Shape;179;p21"/>
          <p:cNvSpPr>
            <a:spLocks noGrp="1"/>
          </p:cNvSpPr>
          <p:nvPr>
            <p:ph type="pic" idx="2"/>
          </p:nvPr>
        </p:nvSpPr>
        <p:spPr>
          <a:xfrm>
            <a:off x="401363" y="385260"/>
            <a:ext cx="11394000" cy="52236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tsikko ja sisältö">
  <p:cSld name="Otsikko ja sisältö">
    <p:spTree>
      <p:nvGrpSpPr>
        <p:cNvPr id="1" name="Shape 180"/>
        <p:cNvGrpSpPr/>
        <p:nvPr/>
      </p:nvGrpSpPr>
      <p:grpSpPr>
        <a:xfrm>
          <a:off x="0" y="0"/>
          <a:ext cx="0" cy="0"/>
          <a:chOff x="0" y="0"/>
          <a:chExt cx="0" cy="0"/>
        </a:xfrm>
      </p:grpSpPr>
      <p:sp>
        <p:nvSpPr>
          <p:cNvPr id="181" name="Google Shape;181;p22"/>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22"/>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22"/>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2"/>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2"/>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grpSp>
        <p:nvGrpSpPr>
          <p:cNvPr id="186" name="Google Shape;186;p22"/>
          <p:cNvGrpSpPr/>
          <p:nvPr/>
        </p:nvGrpSpPr>
        <p:grpSpPr>
          <a:xfrm>
            <a:off x="10574336" y="6256804"/>
            <a:ext cx="1289051" cy="318800"/>
            <a:chOff x="2181226" y="2460626"/>
            <a:chExt cx="7831137" cy="1936750"/>
          </a:xfrm>
        </p:grpSpPr>
        <p:sp>
          <p:nvSpPr>
            <p:cNvPr id="187" name="Google Shape;187;p22"/>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88" name="Google Shape;188;p22"/>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89" name="Google Shape;189;p22"/>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0" name="Google Shape;190;p22"/>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1" name="Google Shape;191;p22"/>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2" name="Google Shape;192;p22"/>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3" name="Google Shape;193;p22"/>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4" name="Google Shape;194;p22"/>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5" name="Google Shape;195;p22"/>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6" name="Google Shape;196;p22"/>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7" name="Google Shape;197;p22"/>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8" name="Google Shape;198;p22"/>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9" name="Google Shape;199;p22"/>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0" name="Google Shape;200;p22"/>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1" name="Google Shape;201;p22"/>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2" name="Google Shape;202;p22"/>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3" name="Google Shape;203;p22"/>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4" name="Google Shape;204;p22"/>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5" name="Google Shape;205;p22"/>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206" name="Google Shape;206;p22"/>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07" name="Google Shape;207;p22"/>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5000"/>
              <a:buFont typeface="Inter Tight"/>
              <a:buNone/>
              <a:defRPr sz="5000" b="0" i="0" u="none" strike="noStrike" cap="none">
                <a:solidFill>
                  <a:schemeClr val="dk1"/>
                </a:solidFill>
                <a:latin typeface="Inter Tight"/>
                <a:ea typeface="Inter Tight"/>
                <a:cs typeface="Inter Tight"/>
                <a:sym typeface="Inter T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3"/>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marR="0" lvl="0" indent="-330200" algn="l" rtl="0">
              <a:lnSpc>
                <a:spcPct val="110000"/>
              </a:lnSpc>
              <a:spcBef>
                <a:spcPts val="10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1pPr>
            <a:lvl2pPr marL="914400" marR="0" lvl="1"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2pPr>
            <a:lvl3pPr marL="1371600" marR="0" lvl="2"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3pPr>
            <a:lvl4pPr marL="1828800" marR="0" lvl="3"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4pPr>
            <a:lvl5pPr marL="2286000" marR="0" lvl="4"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9pPr>
          </a:lstStyle>
          <a:p>
            <a:endParaRPr/>
          </a:p>
        </p:txBody>
      </p:sp>
      <p:sp>
        <p:nvSpPr>
          <p:cNvPr id="8" name="Google Shape;8;p13"/>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9pPr>
          </a:lstStyle>
          <a:p>
            <a:endParaRPr/>
          </a:p>
        </p:txBody>
      </p:sp>
      <p:sp>
        <p:nvSpPr>
          <p:cNvPr id="9" name="Google Shape;9;p13"/>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9pPr>
          </a:lstStyle>
          <a:p>
            <a:endParaRPr/>
          </a:p>
        </p:txBody>
      </p:sp>
      <p:sp>
        <p:nvSpPr>
          <p:cNvPr id="10" name="Google Shape;10;p13"/>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ur03.safelinks.protection.outlook.com/?url=https%3A%2F%2Flink.webropolsurveys.com%2FS%2F41061BE511EF2EFD&amp;data=05%7C02%7Cmaikki.siuko%40sitra.fi%7Cf6e6011ca1b34a54879a08deaff53c42%7Cb01220f1ab94493686d7f3b40f38f4b7%7C0%7C0%7C639141665564237418%7CUnknown%7CTWFpbGZsb3d8eyJFbXB0eU1hcGkiOnRydWUsIlYiOiIwLjAuMDAwMCIsIlAiOiJXaW4zMiIsIkFOIjoiTWFpbCIsIldUIjoyfQ%3D%3D%7C0%7C%7C%7C&amp;sdata=Hs%2BifQ8i3xci0tbOpMvcZaJHlV1NG%2FU%2FZrzg0DJRx%2Fw%3D&amp;reserved=0"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hyperlink" Target="https://kansallisetdialogit.fi/en/"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
          <p:cNvSpPr txBox="1">
            <a:spLocks noGrp="1"/>
          </p:cNvSpPr>
          <p:nvPr>
            <p:ph type="ctrTitle"/>
          </p:nvPr>
        </p:nvSpPr>
        <p:spPr>
          <a:xfrm>
            <a:off x="788893" y="1363851"/>
            <a:ext cx="10571365" cy="3593485"/>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SzPts val="9000"/>
              <a:buNone/>
            </a:pPr>
            <a:r>
              <a:rPr lang="en-GB" b="1"/>
              <a:t>National dialogues</a:t>
            </a:r>
            <a:br>
              <a:rPr lang="en-GB" sz="9000" b="1" dirty="0"/>
            </a:br>
            <a:endParaRPr sz="9000" b="1"/>
          </a:p>
          <a:p>
            <a:pPr marL="0" lvl="0" indent="0" algn="l" rtl="0">
              <a:lnSpc>
                <a:spcPct val="80000"/>
              </a:lnSpc>
              <a:spcBef>
                <a:spcPts val="0"/>
              </a:spcBef>
              <a:spcAft>
                <a:spcPts val="0"/>
              </a:spcAft>
              <a:buClr>
                <a:schemeClr val="dk1"/>
              </a:buClr>
              <a:buSzPts val="9000"/>
              <a:buFont typeface="Inter Tight"/>
              <a:buNone/>
            </a:pPr>
            <a:r>
              <a:rPr lang="en-GB" sz="3400" b="1" dirty="0"/>
              <a:t>Working Life </a:t>
            </a:r>
            <a:r>
              <a:rPr lang="en-GB" sz="3400" b="1" dirty="0" err="1"/>
              <a:t>Tomorro</a:t>
            </a:r>
            <a:r>
              <a:rPr lang="en-GB" sz="3400" b="1" dirty="0"/>
              <a:t>w</a:t>
            </a:r>
            <a:br>
              <a:rPr lang="en-GB" sz="3400" b="1" dirty="0"/>
            </a:br>
            <a:r>
              <a:rPr lang="en-GB" sz="3400" b="1" dirty="0"/>
              <a:t>– how will Finland change as a result of work-based immigration  </a:t>
            </a:r>
            <a:br>
              <a:rPr lang="en-GB" sz="3600" b="1" dirty="0"/>
            </a:br>
            <a:r>
              <a:rPr lang="en-GB" sz="3600" b="1" dirty="0"/>
              <a:t>(or a more detailed title)</a:t>
            </a:r>
            <a:br>
              <a:rPr lang="en-GB" sz="3600" b="1" dirty="0"/>
            </a:br>
            <a:endParaRPr sz="3600" b="1"/>
          </a:p>
          <a:p>
            <a:pPr marL="0" lvl="0" indent="0" algn="l" rtl="0">
              <a:lnSpc>
                <a:spcPct val="80000"/>
              </a:lnSpc>
              <a:spcBef>
                <a:spcPts val="0"/>
              </a:spcBef>
              <a:spcAft>
                <a:spcPts val="0"/>
              </a:spcAft>
              <a:buSzPts val="9000"/>
              <a:buNone/>
            </a:pPr>
            <a:r>
              <a:rPr lang="en-GB" sz="2400"/>
              <a:t>Draft script for dialogue</a:t>
            </a:r>
            <a:br>
              <a:rPr lang="en-GB" sz="2400" dirty="0"/>
            </a:br>
            <a:r>
              <a:rPr lang="en-GB" sz="2400"/>
              <a:t>Duration 120 minutes</a:t>
            </a:r>
            <a:endParaRPr/>
          </a:p>
          <a:p>
            <a:pPr marL="0" lvl="0" indent="0" algn="l" rtl="0">
              <a:lnSpc>
                <a:spcPct val="80000"/>
              </a:lnSpc>
              <a:spcBef>
                <a:spcPts val="0"/>
              </a:spcBef>
              <a:spcAft>
                <a:spcPts val="0"/>
              </a:spcAft>
              <a:buClr>
                <a:schemeClr val="dk1"/>
              </a:buClr>
              <a:buSzPts val="9000"/>
              <a:buFont typeface="Inter Tight"/>
              <a:buNone/>
            </a:pPr>
            <a:endParaRPr/>
          </a:p>
        </p:txBody>
      </p:sp>
      <p:pic>
        <p:nvPicPr>
          <p:cNvPr id="275" name="Google Shape;275;p1" title="National Dialogues logo."/>
          <p:cNvPicPr preferRelativeResize="0"/>
          <p:nvPr/>
        </p:nvPicPr>
        <p:blipFill rotWithShape="1">
          <a:blip r:embed="rId3">
            <a:alphaModFix/>
          </a:blip>
          <a:srcRect/>
          <a:stretch/>
        </p:blipFill>
        <p:spPr>
          <a:xfrm>
            <a:off x="10147672" y="5767984"/>
            <a:ext cx="1394758" cy="5049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0"/>
          <p:cNvSpPr txBox="1">
            <a:spLocks noGrp="1"/>
          </p:cNvSpPr>
          <p:nvPr>
            <p:ph type="body" idx="1"/>
          </p:nvPr>
        </p:nvSpPr>
        <p:spPr>
          <a:xfrm>
            <a:off x="658950" y="924000"/>
            <a:ext cx="482456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500"/>
          </a:p>
          <a:p>
            <a:pPr marL="0" lvl="0" indent="0" algn="l" rtl="0">
              <a:lnSpc>
                <a:spcPct val="110000"/>
              </a:lnSpc>
              <a:spcBef>
                <a:spcPts val="0"/>
              </a:spcBef>
              <a:spcAft>
                <a:spcPts val="0"/>
              </a:spcAft>
              <a:buSzPts val="1600"/>
              <a:buNone/>
            </a:pPr>
            <a:r>
              <a:rPr lang="en-GB" sz="1400"/>
              <a:t>Minutes	Section			</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15 	Start, ground rules, attuning </a:t>
            </a:r>
            <a:endParaRPr/>
          </a:p>
          <a:p>
            <a:pPr marL="0" lvl="0" indent="0" algn="l" rtl="0">
              <a:lnSpc>
                <a:spcPct val="110000"/>
              </a:lnSpc>
              <a:spcBef>
                <a:spcPts val="0"/>
              </a:spcBef>
              <a:spcAft>
                <a:spcPts val="0"/>
              </a:spcAft>
              <a:buSzPts val="1600"/>
              <a:buNone/>
            </a:pPr>
            <a:r>
              <a:rPr lang="en-GB" sz="1400"/>
              <a:t>85 	Joint discussion (incl. break)</a:t>
            </a:r>
            <a:endParaRPr/>
          </a:p>
          <a:p>
            <a:pPr marL="0" lvl="0" indent="0" algn="l" rtl="0">
              <a:lnSpc>
                <a:spcPct val="110000"/>
              </a:lnSpc>
              <a:spcBef>
                <a:spcPts val="0"/>
              </a:spcBef>
              <a:spcAft>
                <a:spcPts val="0"/>
              </a:spcAft>
              <a:buSzPts val="1600"/>
              <a:buNone/>
            </a:pPr>
            <a:r>
              <a:rPr lang="en-GB" sz="1400"/>
              <a:t>5 	Writing insights</a:t>
            </a:r>
            <a:endParaRPr/>
          </a:p>
          <a:p>
            <a:pPr marL="0" lvl="0" indent="0" algn="l" rtl="0">
              <a:lnSpc>
                <a:spcPct val="110000"/>
              </a:lnSpc>
              <a:spcBef>
                <a:spcPts val="0"/>
              </a:spcBef>
              <a:spcAft>
                <a:spcPts val="0"/>
              </a:spcAft>
              <a:buSzPts val="1600"/>
              <a:buNone/>
            </a:pPr>
            <a:r>
              <a:rPr lang="en-GB" sz="1400" b="1"/>
              <a:t>10	Sharing insights</a:t>
            </a:r>
            <a:endParaRPr/>
          </a:p>
          <a:p>
            <a:pPr marL="0" lvl="0" indent="0" algn="l" rtl="0">
              <a:lnSpc>
                <a:spcPct val="110000"/>
              </a:lnSpc>
              <a:spcBef>
                <a:spcPts val="0"/>
              </a:spcBef>
              <a:spcAft>
                <a:spcPts val="0"/>
              </a:spcAft>
              <a:buSzPts val="1600"/>
              <a:buNone/>
            </a:pPr>
            <a:r>
              <a:rPr lang="en-GB" sz="1400"/>
              <a:t>5	Thanks and closure</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total 120 minutes</a:t>
            </a:r>
            <a:endParaRPr/>
          </a:p>
          <a:p>
            <a:pPr marL="0" lvl="0" indent="0" algn="l" rtl="0">
              <a:lnSpc>
                <a:spcPct val="110000"/>
              </a:lnSpc>
              <a:spcBef>
                <a:spcPts val="0"/>
              </a:spcBef>
              <a:spcAft>
                <a:spcPts val="0"/>
              </a:spcAft>
              <a:buClr>
                <a:schemeClr val="dk1"/>
              </a:buClr>
              <a:buSzPts val="1600"/>
              <a:buNone/>
            </a:pPr>
            <a:endParaRPr/>
          </a:p>
        </p:txBody>
      </p:sp>
      <p:sp>
        <p:nvSpPr>
          <p:cNvPr id="344" name="Google Shape;344;p10"/>
          <p:cNvSpPr txBox="1">
            <a:spLocks noGrp="1"/>
          </p:cNvSpPr>
          <p:nvPr>
            <p:ph type="body" idx="2"/>
          </p:nvPr>
        </p:nvSpPr>
        <p:spPr>
          <a:xfrm>
            <a:off x="6526350" y="1073426"/>
            <a:ext cx="5006700" cy="4916557"/>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en-GB" sz="1400"/>
              <a:t>Let's start with you. What has been important in this discussion?</a:t>
            </a:r>
            <a:endParaRPr/>
          </a:p>
          <a:p>
            <a:pPr marL="0" lvl="0" indent="0" algn="l" rtl="0">
              <a:lnSpc>
                <a:spcPct val="110000"/>
              </a:lnSpc>
              <a:spcBef>
                <a:spcPts val="0"/>
              </a:spcBef>
              <a:spcAft>
                <a:spcPts val="0"/>
              </a:spcAft>
              <a:buSzPts val="1600"/>
              <a:buNone/>
            </a:pPr>
            <a:endParaRPr sz="1400"/>
          </a:p>
          <a:p>
            <a:pPr marL="0" indent="0">
              <a:spcBef>
                <a:spcPts val="0"/>
              </a:spcBef>
              <a:buSzPts val="1600"/>
              <a:buNone/>
            </a:pPr>
            <a:r>
              <a:rPr lang="en-GB" sz="1400" dirty="0"/>
              <a:t>→ </a:t>
            </a:r>
            <a:r>
              <a:rPr lang="en-GB" sz="1400" i="1"/>
              <a:t>Select a person who is likely to be ready to share their insight.</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SzPts val="1600"/>
              <a:buNone/>
            </a:pPr>
            <a:r>
              <a:rPr lang="en-GB" sz="1400"/>
              <a:t>Finally, I would like to hear from you what subjects should be discussed in the National dialogues in the future?</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 </a:t>
            </a:r>
            <a:r>
              <a:rPr lang="en-GB" sz="1400" i="1"/>
              <a:t>Have a brief discussion with the participants on what topics they consider important in the future?</a:t>
            </a: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SzPts val="1600"/>
              <a:buNone/>
            </a:pPr>
            <a:r>
              <a:rPr lang="en-GB" sz="1400" dirty="0"/>
              <a:t> </a:t>
            </a:r>
            <a:endParaRPr dirty="0"/>
          </a:p>
          <a:p>
            <a:pPr marL="0" lvl="0" indent="0" algn="l" rtl="0">
              <a:lnSpc>
                <a:spcPct val="110000"/>
              </a:lnSpc>
              <a:spcBef>
                <a:spcPts val="0"/>
              </a:spcBef>
              <a:spcAft>
                <a:spcPts val="0"/>
              </a:spcAft>
              <a:buSzPts val="1600"/>
              <a:buNone/>
            </a:pPr>
            <a:r>
              <a:rPr lang="en-GB" sz="1400" b="1"/>
              <a:t>				               10 min</a:t>
            </a:r>
            <a:endParaRPr/>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p:txBody>
      </p:sp>
      <p:sp>
        <p:nvSpPr>
          <p:cNvPr id="345" name="Google Shape;345;p10"/>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a:t>Sharing insights</a:t>
            </a:r>
            <a:endParaRPr/>
          </a:p>
        </p:txBody>
      </p:sp>
      <p:pic>
        <p:nvPicPr>
          <p:cNvPr id="346" name="Google Shape;346;p10"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1"/>
          <p:cNvSpPr txBox="1">
            <a:spLocks noGrp="1"/>
          </p:cNvSpPr>
          <p:nvPr>
            <p:ph type="body" idx="1"/>
          </p:nvPr>
        </p:nvSpPr>
        <p:spPr>
          <a:xfrm>
            <a:off x="658950" y="924000"/>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500"/>
          </a:p>
          <a:p>
            <a:pPr marL="0" lvl="0" indent="0" algn="l" rtl="0">
              <a:lnSpc>
                <a:spcPct val="110000"/>
              </a:lnSpc>
              <a:spcBef>
                <a:spcPts val="0"/>
              </a:spcBef>
              <a:spcAft>
                <a:spcPts val="0"/>
              </a:spcAft>
              <a:buSzPts val="1600"/>
              <a:buNone/>
            </a:pPr>
            <a:r>
              <a:rPr lang="en-GB" sz="1400"/>
              <a:t>Minutes	Section			</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15 	 Start, ground rules, attuning</a:t>
            </a:r>
            <a:endParaRPr/>
          </a:p>
          <a:p>
            <a:pPr marL="0" lvl="0" indent="0" algn="l" rtl="0">
              <a:lnSpc>
                <a:spcPct val="110000"/>
              </a:lnSpc>
              <a:spcBef>
                <a:spcPts val="0"/>
              </a:spcBef>
              <a:spcAft>
                <a:spcPts val="0"/>
              </a:spcAft>
              <a:buSzPts val="1600"/>
              <a:buNone/>
            </a:pPr>
            <a:r>
              <a:rPr lang="en-GB" sz="1400"/>
              <a:t>85 	Joint discussion (incl. break)</a:t>
            </a:r>
            <a:endParaRPr/>
          </a:p>
          <a:p>
            <a:pPr marL="0" lvl="0" indent="0" algn="l" rtl="0">
              <a:lnSpc>
                <a:spcPct val="110000"/>
              </a:lnSpc>
              <a:spcBef>
                <a:spcPts val="0"/>
              </a:spcBef>
              <a:spcAft>
                <a:spcPts val="0"/>
              </a:spcAft>
              <a:buSzPts val="1600"/>
              <a:buNone/>
            </a:pPr>
            <a:r>
              <a:rPr lang="en-GB" sz="1400"/>
              <a:t>5 	Writing insights</a:t>
            </a:r>
            <a:endParaRPr/>
          </a:p>
          <a:p>
            <a:pPr marL="0" lvl="0" indent="0" algn="l" rtl="0">
              <a:lnSpc>
                <a:spcPct val="110000"/>
              </a:lnSpc>
              <a:spcBef>
                <a:spcPts val="0"/>
              </a:spcBef>
              <a:spcAft>
                <a:spcPts val="0"/>
              </a:spcAft>
              <a:buSzPts val="1600"/>
              <a:buNone/>
            </a:pPr>
            <a:r>
              <a:rPr lang="en-GB" sz="1400"/>
              <a:t>10	Sharing insights </a:t>
            </a:r>
            <a:endParaRPr/>
          </a:p>
          <a:p>
            <a:pPr marL="0" lvl="0" indent="0" algn="l" rtl="0">
              <a:lnSpc>
                <a:spcPct val="110000"/>
              </a:lnSpc>
              <a:spcBef>
                <a:spcPts val="0"/>
              </a:spcBef>
              <a:spcAft>
                <a:spcPts val="0"/>
              </a:spcAft>
              <a:buSzPts val="1600"/>
              <a:buNone/>
            </a:pPr>
            <a:r>
              <a:rPr lang="en-GB" sz="1400" b="1"/>
              <a:t>5	Thanks and closure</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total 120 minutes</a:t>
            </a:r>
            <a:endParaRPr/>
          </a:p>
          <a:p>
            <a:pPr marL="0" lvl="0" indent="0" algn="l" rtl="0">
              <a:lnSpc>
                <a:spcPct val="110000"/>
              </a:lnSpc>
              <a:spcBef>
                <a:spcPts val="0"/>
              </a:spcBef>
              <a:spcAft>
                <a:spcPts val="0"/>
              </a:spcAft>
              <a:buClr>
                <a:schemeClr val="dk1"/>
              </a:buClr>
              <a:buSzPts val="1600"/>
              <a:buNone/>
            </a:pPr>
            <a:endParaRPr/>
          </a:p>
        </p:txBody>
      </p:sp>
      <p:sp>
        <p:nvSpPr>
          <p:cNvPr id="352" name="Google Shape;352;p11"/>
          <p:cNvSpPr txBox="1">
            <a:spLocks noGrp="1"/>
          </p:cNvSpPr>
          <p:nvPr>
            <p:ph type="body" idx="2"/>
          </p:nvPr>
        </p:nvSpPr>
        <p:spPr>
          <a:xfrm>
            <a:off x="6526350" y="723412"/>
            <a:ext cx="5232600" cy="5490343"/>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en-GB" sz="1100" dirty="0"/>
              <a:t>If you wish, you can tell about your participation in this discussion, for example on social media. You can use the hashtag #NationalDialogues.</a:t>
            </a:r>
            <a:endParaRPr sz="1500" dirty="0"/>
          </a:p>
          <a:p>
            <a:pPr marL="0" lvl="0" indent="0" algn="l" rtl="0">
              <a:lnSpc>
                <a:spcPct val="110000"/>
              </a:lnSpc>
              <a:spcBef>
                <a:spcPts val="0"/>
              </a:spcBef>
              <a:spcAft>
                <a:spcPts val="0"/>
              </a:spcAft>
              <a:buSzPts val="1600"/>
              <a:buNone/>
            </a:pPr>
            <a:endParaRPr sz="1100"/>
          </a:p>
          <a:p>
            <a:pPr marL="0" indent="0">
              <a:spcBef>
                <a:spcPts val="0"/>
              </a:spcBef>
              <a:buSzPts val="1600"/>
              <a:buNone/>
            </a:pPr>
            <a:r>
              <a:rPr lang="en-GB" sz="1100" dirty="0"/>
              <a:t>The notes of this dialogue will be used, together with the notes of other dialogues, as material for the summary report on the National Dialogues. The report will be submitted for discussion within the government to the steering group of the Minister of Local Government and Regional Development, to a meeting of the highest-ranking officials in the ministries (i.e., permanent </a:t>
            </a:r>
            <a:r>
              <a:rPr lang="en-GB" sz="1100"/>
              <a:t>secretaries), and to the Ministerial Group on Social Reform. The notes will </a:t>
            </a:r>
            <a:r>
              <a:rPr lang="en-GB" sz="1100" dirty="0"/>
              <a:t>also be utilized in the “Work-Based Immigration” initiative led by Sitra and the Ministry of Economic Affairs and Employment. </a:t>
            </a:r>
            <a:endParaRPr sz="1500" dirty="0"/>
          </a:p>
          <a:p>
            <a:pPr marL="0" lvl="0" indent="0" algn="l" rtl="0">
              <a:lnSpc>
                <a:spcPct val="110000"/>
              </a:lnSpc>
              <a:spcBef>
                <a:spcPts val="0"/>
              </a:spcBef>
              <a:spcAft>
                <a:spcPts val="0"/>
              </a:spcAft>
              <a:buSzPts val="1600"/>
              <a:buNone/>
            </a:pPr>
            <a:endParaRPr sz="1100">
              <a:solidFill>
                <a:schemeClr val="dk1"/>
              </a:solidFill>
            </a:endParaRPr>
          </a:p>
          <a:p>
            <a:pPr marL="0" lvl="0" indent="0" algn="l" rtl="0">
              <a:lnSpc>
                <a:spcPct val="110000"/>
              </a:lnSpc>
              <a:spcBef>
                <a:spcPts val="0"/>
              </a:spcBef>
              <a:spcAft>
                <a:spcPts val="0"/>
              </a:spcAft>
              <a:buSzPts val="1600"/>
              <a:buNone/>
            </a:pPr>
            <a:r>
              <a:rPr lang="en-GB" sz="1100">
                <a:solidFill>
                  <a:schemeClr val="dk1"/>
                </a:solidFill>
              </a:rPr>
              <a:t>The dialogue was confidential, so don't tell what the other participants said without their permission. You can share your thoughts and feelings and, in general, the themes that came up in the discussion.</a:t>
            </a:r>
            <a:endParaRPr sz="1500"/>
          </a:p>
          <a:p>
            <a:pPr marL="0" lvl="0" indent="0" algn="l" rtl="0">
              <a:lnSpc>
                <a:spcPct val="110000"/>
              </a:lnSpc>
              <a:spcBef>
                <a:spcPts val="0"/>
              </a:spcBef>
              <a:spcAft>
                <a:spcPts val="0"/>
              </a:spcAft>
              <a:buSzPts val="1600"/>
              <a:buNone/>
            </a:pPr>
            <a:endParaRPr sz="1100">
              <a:solidFill>
                <a:schemeClr val="dk1"/>
              </a:solidFill>
            </a:endParaRPr>
          </a:p>
          <a:p>
            <a:pPr marL="0" lvl="0" indent="0" algn="l" rtl="0">
              <a:lnSpc>
                <a:spcPct val="110000"/>
              </a:lnSpc>
              <a:spcBef>
                <a:spcPts val="0"/>
              </a:spcBef>
              <a:spcAft>
                <a:spcPts val="0"/>
              </a:spcAft>
              <a:buSzPts val="1600"/>
              <a:buNone/>
            </a:pPr>
            <a:r>
              <a:rPr lang="en-GB" sz="1100"/>
              <a:t>Before you leave, I hope you’ll take a moment to fill out this short survey conducted by the University of Turku: </a:t>
            </a:r>
            <a:r>
              <a:rPr lang="en-GB" sz="1100" u="sng" dirty="0">
                <a:solidFill>
                  <a:schemeClr val="hlink"/>
                </a:solidFill>
                <a:highlight>
                  <a:srgbClr val="FFFFFF"/>
                </a:highlight>
                <a:hlinkClick r:id="rId3">
                  <a:extLst>
                    <a:ext uri="{A12FA001-AC4F-418D-AE19-62706E023703}">
                      <ahyp:hlinkClr xmlns:ahyp="http://schemas.microsoft.com/office/drawing/2018/hyperlinkcolor" val="tx"/>
                    </a:ext>
                  </a:extLst>
                </a:hlinkClick>
              </a:rPr>
              <a:t>l</a:t>
            </a:r>
            <a:r>
              <a:rPr lang="en-GB" sz="1100" u="sng" dirty="0">
                <a:solidFill>
                  <a:schemeClr val="hlink"/>
                </a:solidFill>
                <a:highlight>
                  <a:srgbClr val="FFFFFF"/>
                </a:highlight>
                <a:hlinkClick r:id="rId3">
                  <a:extLst>
                    <a:ext uri="{A12FA001-AC4F-418D-AE19-62706E023703}">
                      <ahyp:hlinkClr xmlns:ahyp="http://schemas.microsoft.com/office/drawing/2018/hyperlinkcolor" val="tx"/>
                    </a:ext>
                  </a:extLst>
                </a:hlinkClick>
              </a:rPr>
              <a:t>ink.webropolsurveys.com/S/41061BE511EF2EFD</a:t>
            </a:r>
            <a:endParaRPr dirty="0">
              <a:solidFill>
                <a:schemeClr val="hlink"/>
              </a:solidFill>
            </a:endParaRPr>
          </a:p>
          <a:p>
            <a:pPr marL="0" lvl="0" indent="0" algn="l" rtl="0">
              <a:lnSpc>
                <a:spcPct val="115000"/>
              </a:lnSpc>
              <a:spcBef>
                <a:spcPts val="1200"/>
              </a:spcBef>
              <a:spcAft>
                <a:spcPts val="0"/>
              </a:spcAft>
              <a:buSzPts val="1100"/>
              <a:buNone/>
            </a:pPr>
            <a:r>
              <a:rPr lang="en-GB" sz="1100"/>
              <a:t>The survey is conducted by a research group at the University of Turku, and it is possible to respond anonymously in Finnish, Swedish or English. Every response is extremely important. The responses provide valuable information about the impacts of citizen participation on decision-making and public debate concerning labour-related immigration, and help reforming Finnish democracy.</a:t>
            </a:r>
            <a:endParaRPr sz="1100"/>
          </a:p>
          <a:p>
            <a:pPr marL="0" indent="0">
              <a:lnSpc>
                <a:spcPct val="115000"/>
              </a:lnSpc>
              <a:spcBef>
                <a:spcPts val="1200"/>
              </a:spcBef>
              <a:buSzPts val="1100"/>
              <a:buNone/>
            </a:pPr>
            <a:r>
              <a:rPr lang="en-GB" sz="1100"/>
              <a:t>Thank you for the conversation.                                         </a:t>
            </a:r>
            <a:r>
              <a:rPr lang="en-GB" sz="1100" b="1" dirty="0"/>
              <a:t>5 min</a:t>
            </a:r>
            <a:endParaRPr sz="1100" dirty="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endParaRPr sz="1100"/>
          </a:p>
          <a:p>
            <a:pPr marL="0" lvl="0" indent="0" algn="r" rtl="0">
              <a:lnSpc>
                <a:spcPct val="110000"/>
              </a:lnSpc>
              <a:spcBef>
                <a:spcPts val="0"/>
              </a:spcBef>
              <a:spcAft>
                <a:spcPts val="0"/>
              </a:spcAft>
              <a:buClr>
                <a:schemeClr val="dk1"/>
              </a:buClr>
              <a:buSzPts val="1600"/>
              <a:buNone/>
            </a:pPr>
            <a:endParaRPr b="1"/>
          </a:p>
        </p:txBody>
      </p:sp>
      <p:sp>
        <p:nvSpPr>
          <p:cNvPr id="353" name="Google Shape;353;p11"/>
          <p:cNvSpPr txBox="1">
            <a:spLocks noGrp="1"/>
          </p:cNvSpPr>
          <p:nvPr>
            <p:ph type="body" idx="4"/>
          </p:nvPr>
        </p:nvSpPr>
        <p:spPr>
          <a:xfrm>
            <a:off x="6526350" y="3503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en-GB" sz="1800" b="1"/>
              <a:t>Thanks and closure</a:t>
            </a:r>
            <a:endParaRPr/>
          </a:p>
        </p:txBody>
      </p:sp>
      <p:pic>
        <p:nvPicPr>
          <p:cNvPr id="354" name="Google Shape;354;p11" title="National Dialogues logo."/>
          <p:cNvPicPr preferRelativeResize="0"/>
          <p:nvPr/>
        </p:nvPicPr>
        <p:blipFill rotWithShape="1">
          <a:blip r:embed="rId4">
            <a:alphaModFix/>
          </a:blip>
          <a:srcRect/>
          <a:stretch/>
        </p:blipFill>
        <p:spPr>
          <a:xfrm>
            <a:off x="10537746" y="6209277"/>
            <a:ext cx="1390008" cy="50601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2"/>
          <p:cNvSpPr txBox="1">
            <a:spLocks noGrp="1"/>
          </p:cNvSpPr>
          <p:nvPr>
            <p:ph type="body" idx="1"/>
          </p:nvPr>
        </p:nvSpPr>
        <p:spPr>
          <a:xfrm>
            <a:off x="672350" y="1208149"/>
            <a:ext cx="4706400" cy="4650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r>
              <a:rPr lang="en-GB" sz="1400"/>
              <a:t>The operative core group of the National dialogues receives the notes from the dialogue.</a:t>
            </a:r>
            <a:endParaRPr/>
          </a:p>
          <a:p>
            <a:pPr marL="0" lvl="0" indent="0" algn="l" rtl="0">
              <a:lnSpc>
                <a:spcPct val="100000"/>
              </a:lnSpc>
              <a:spcBef>
                <a:spcPts val="0"/>
              </a:spcBef>
              <a:spcAft>
                <a:spcPts val="0"/>
              </a:spcAft>
              <a:buSzPts val="1100"/>
              <a:buNone/>
            </a:pPr>
            <a:endParaRPr sz="1400"/>
          </a:p>
          <a:p>
            <a:pPr marL="0" lvl="0" indent="0" algn="l" rtl="0">
              <a:lnSpc>
                <a:spcPct val="100000"/>
              </a:lnSpc>
              <a:spcBef>
                <a:spcPts val="0"/>
              </a:spcBef>
              <a:spcAft>
                <a:spcPts val="0"/>
              </a:spcAft>
              <a:buSzPts val="1100"/>
              <a:buNone/>
            </a:pPr>
            <a:r>
              <a:rPr lang="en-GB" sz="1400"/>
              <a:t>Submitting the entries for the joint resume report will increase the impact of the dialogues They will be part of the national summary and all those actors who have been involved can use the summary to support their own work.</a:t>
            </a:r>
            <a:endParaRPr/>
          </a:p>
          <a:p>
            <a:pPr marL="0" lvl="0" indent="0" algn="l" rtl="0">
              <a:lnSpc>
                <a:spcPct val="100000"/>
              </a:lnSpc>
              <a:spcBef>
                <a:spcPts val="0"/>
              </a:spcBef>
              <a:spcAft>
                <a:spcPts val="0"/>
              </a:spcAft>
              <a:buSzPts val="1100"/>
              <a:buNone/>
            </a:pPr>
            <a:endParaRPr sz="1400"/>
          </a:p>
          <a:p>
            <a:pPr marL="0" lvl="0" indent="0" algn="l" rtl="0">
              <a:lnSpc>
                <a:spcPct val="100000"/>
              </a:lnSpc>
              <a:spcBef>
                <a:spcPts val="0"/>
              </a:spcBef>
              <a:spcAft>
                <a:spcPts val="0"/>
              </a:spcAft>
              <a:buSzPts val="1100"/>
              <a:buNone/>
            </a:pPr>
            <a:r>
              <a:rPr lang="en-GB" sz="1400"/>
              <a:t>The team operating in connection with the core operational group reads all entries carefully and draws up a national summary based on them, which will be published on the </a:t>
            </a:r>
            <a:r>
              <a:rPr lang="en-GB" sz="1400" u="sng">
                <a:solidFill>
                  <a:schemeClr val="hlink"/>
                </a:solidFill>
                <a:hlinkClick r:id="rId3"/>
              </a:rPr>
              <a:t>National dialogues' website</a:t>
            </a:r>
            <a:r>
              <a:rPr lang="en-GB" sz="1400"/>
              <a:t>.</a:t>
            </a:r>
            <a:endParaRPr/>
          </a:p>
        </p:txBody>
      </p:sp>
      <p:sp>
        <p:nvSpPr>
          <p:cNvPr id="360" name="Google Shape;360;p12"/>
          <p:cNvSpPr txBox="1">
            <a:spLocks noGrp="1"/>
          </p:cNvSpPr>
          <p:nvPr>
            <p:ph type="body" idx="2"/>
          </p:nvPr>
        </p:nvSpPr>
        <p:spPr>
          <a:xfrm>
            <a:off x="6526350" y="1383550"/>
            <a:ext cx="5006700" cy="4650326"/>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1100"/>
              <a:buNone/>
            </a:pPr>
            <a:r>
              <a:rPr lang="en-GB" sz="1400"/>
              <a:t>Thank you for participating in the National dialogues. We hope the dialogue was a good experience for you and the participants. One of the objectives of the National dialogues is to develop the dialogue competence of different actors and citizens in the society.</a:t>
            </a:r>
            <a:endParaRPr/>
          </a:p>
          <a:p>
            <a:pPr marL="0" lvl="0" indent="0" algn="l" rtl="0">
              <a:lnSpc>
                <a:spcPct val="115000"/>
              </a:lnSpc>
              <a:spcBef>
                <a:spcPts val="0"/>
              </a:spcBef>
              <a:spcAft>
                <a:spcPts val="0"/>
              </a:spcAft>
              <a:buSzPts val="1100"/>
              <a:buNone/>
            </a:pPr>
            <a:endParaRPr sz="1400"/>
          </a:p>
          <a:p>
            <a:pPr marL="0" lvl="0" indent="0" algn="l" rtl="0">
              <a:lnSpc>
                <a:spcPct val="115000"/>
              </a:lnSpc>
              <a:spcBef>
                <a:spcPts val="0"/>
              </a:spcBef>
              <a:spcAft>
                <a:spcPts val="0"/>
              </a:spcAft>
              <a:buSzPts val="1100"/>
              <a:buNone/>
            </a:pPr>
            <a:r>
              <a:rPr lang="en-GB" sz="1400"/>
              <a:t>Dialogue is an opportunity to deepen understanding, learn the skills of constructive discussion, stop and listen to the experiences of others and get to share their own, even unprepared, thoughts with others.</a:t>
            </a:r>
            <a:endParaRPr/>
          </a:p>
          <a:p>
            <a:pPr marL="0" lvl="0" indent="0" algn="l" rtl="0">
              <a:lnSpc>
                <a:spcPct val="115000"/>
              </a:lnSpc>
              <a:spcBef>
                <a:spcPts val="0"/>
              </a:spcBef>
              <a:spcAft>
                <a:spcPts val="0"/>
              </a:spcAft>
              <a:buSzPts val="1100"/>
              <a:buNone/>
            </a:pPr>
            <a:endParaRPr sz="1400"/>
          </a:p>
          <a:p>
            <a:pPr marL="0" lvl="0" indent="0" algn="l" rtl="0">
              <a:lnSpc>
                <a:spcPct val="110000"/>
              </a:lnSpc>
              <a:spcBef>
                <a:spcPts val="0"/>
              </a:spcBef>
              <a:spcAft>
                <a:spcPts val="0"/>
              </a:spcAft>
              <a:buClr>
                <a:schemeClr val="dk1"/>
              </a:buClr>
              <a:buSzPts val="1600"/>
              <a:buNone/>
            </a:pPr>
            <a:endParaRPr sz="1300"/>
          </a:p>
          <a:p>
            <a:pPr marL="0" lvl="0" indent="0" algn="l" rtl="0">
              <a:lnSpc>
                <a:spcPct val="100000"/>
              </a:lnSpc>
              <a:spcBef>
                <a:spcPts val="0"/>
              </a:spcBef>
              <a:spcAft>
                <a:spcPts val="0"/>
              </a:spcAft>
              <a:buClr>
                <a:schemeClr val="dk1"/>
              </a:buClr>
              <a:buSzPts val="1100"/>
              <a:buNone/>
            </a:pPr>
            <a:endParaRPr sz="13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r" rtl="0">
              <a:lnSpc>
                <a:spcPct val="110000"/>
              </a:lnSpc>
              <a:spcBef>
                <a:spcPts val="0"/>
              </a:spcBef>
              <a:spcAft>
                <a:spcPts val="0"/>
              </a:spcAft>
              <a:buClr>
                <a:schemeClr val="dk1"/>
              </a:buClr>
              <a:buSzPts val="1600"/>
              <a:buNone/>
            </a:pPr>
            <a:endParaRPr sz="1700" b="1"/>
          </a:p>
        </p:txBody>
      </p:sp>
      <p:sp>
        <p:nvSpPr>
          <p:cNvPr id="361" name="Google Shape;361;p12"/>
          <p:cNvSpPr txBox="1">
            <a:spLocks noGrp="1"/>
          </p:cNvSpPr>
          <p:nvPr>
            <p:ph type="body" idx="3"/>
          </p:nvPr>
        </p:nvSpPr>
        <p:spPr>
          <a:xfrm>
            <a:off x="673200" y="554400"/>
            <a:ext cx="4737900" cy="44515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en-GB" sz="2300" b="1">
                <a:latin typeface="Inter"/>
                <a:ea typeface="Inter"/>
                <a:cs typeface="Inter"/>
                <a:sym typeface="Inter"/>
              </a:rPr>
              <a:t>How to go forward?</a:t>
            </a:r>
            <a:endParaRPr sz="5700" b="1"/>
          </a:p>
        </p:txBody>
      </p:sp>
      <p:sp>
        <p:nvSpPr>
          <p:cNvPr id="362" name="Google Shape;362;p12"/>
          <p:cNvSpPr txBox="1">
            <a:spLocks noGrp="1"/>
          </p:cNvSpPr>
          <p:nvPr>
            <p:ph type="body" idx="4"/>
          </p:nvPr>
        </p:nvSpPr>
        <p:spPr>
          <a:xfrm>
            <a:off x="6526350" y="554400"/>
            <a:ext cx="4706400" cy="84929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a:t>For the organiser:</a:t>
            </a:r>
            <a:endParaRPr/>
          </a:p>
          <a:p>
            <a:pPr marL="0" lvl="0" indent="0" algn="l" rtl="0">
              <a:lnSpc>
                <a:spcPct val="90000"/>
              </a:lnSpc>
              <a:spcBef>
                <a:spcPts val="0"/>
              </a:spcBef>
              <a:spcAft>
                <a:spcPts val="0"/>
              </a:spcAft>
              <a:buSzPts val="5000"/>
              <a:buNone/>
            </a:pPr>
            <a:endParaRPr sz="1800" b="1"/>
          </a:p>
          <a:p>
            <a:pPr marL="0" lvl="0" indent="0" algn="l" rtl="0">
              <a:lnSpc>
                <a:spcPct val="90000"/>
              </a:lnSpc>
              <a:spcBef>
                <a:spcPts val="0"/>
              </a:spcBef>
              <a:spcAft>
                <a:spcPts val="0"/>
              </a:spcAft>
              <a:buSzPts val="5000"/>
              <a:buNone/>
            </a:pPr>
            <a:r>
              <a:rPr lang="en-GB" sz="1600" b="1"/>
              <a:t>Thank you for organising the dialogue!</a:t>
            </a:r>
            <a:endParaRPr/>
          </a:p>
        </p:txBody>
      </p:sp>
      <p:pic>
        <p:nvPicPr>
          <p:cNvPr id="363" name="Google Shape;363;p12" title="National Dialogues logo."/>
          <p:cNvPicPr preferRelativeResize="0"/>
          <p:nvPr/>
        </p:nvPicPr>
        <p:blipFill rotWithShape="1">
          <a:blip r:embed="rId4">
            <a:alphaModFix/>
          </a:blip>
          <a:srcRect/>
          <a:stretch/>
        </p:blipFill>
        <p:spPr>
          <a:xfrm>
            <a:off x="10537746" y="6209277"/>
            <a:ext cx="1390008" cy="50601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
          <p:cNvSpPr txBox="1">
            <a:spLocks noGrp="1"/>
          </p:cNvSpPr>
          <p:nvPr>
            <p:ph type="ctrTitle"/>
          </p:nvPr>
        </p:nvSpPr>
        <p:spPr>
          <a:xfrm>
            <a:off x="793374" y="1600200"/>
            <a:ext cx="10614213" cy="3246119"/>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SzPts val="7000"/>
              <a:buNone/>
            </a:pPr>
            <a:r>
              <a:rPr lang="en-GB" sz="2400" b="1"/>
              <a:t>Instructions for using script</a:t>
            </a:r>
            <a:br>
              <a:rPr lang="en-GB" sz="2400" b="1"/>
            </a:br>
            <a:endParaRPr sz="2400"/>
          </a:p>
          <a:p>
            <a:pPr marL="457200" lvl="0" indent="-330200" algn="l" rtl="0">
              <a:lnSpc>
                <a:spcPct val="100000"/>
              </a:lnSpc>
              <a:spcBef>
                <a:spcPts val="0"/>
              </a:spcBef>
              <a:spcAft>
                <a:spcPts val="0"/>
              </a:spcAft>
              <a:buSzPts val="1600"/>
              <a:buChar char="●"/>
            </a:pPr>
            <a:r>
              <a:rPr lang="en-GB" sz="1600"/>
              <a:t>Plan the dialogue in advance using the script. </a:t>
            </a:r>
            <a:endParaRPr/>
          </a:p>
          <a:p>
            <a:pPr marL="457200" lvl="0" indent="-330200" algn="l" rtl="0">
              <a:lnSpc>
                <a:spcPct val="100000"/>
              </a:lnSpc>
              <a:spcBef>
                <a:spcPts val="1000"/>
              </a:spcBef>
              <a:spcAft>
                <a:spcPts val="0"/>
              </a:spcAft>
              <a:buSzPts val="1600"/>
              <a:buChar char="●"/>
            </a:pPr>
            <a:r>
              <a:rPr lang="en-GB" sz="1600"/>
              <a:t>The script supports facilitating the dialogue, do not distribute it to the participants. But do print a copy of the script for yourself after you have modified it to suit yourself and your dialogue. </a:t>
            </a:r>
            <a:endParaRPr/>
          </a:p>
          <a:p>
            <a:pPr marL="457200" lvl="0" indent="-330200" algn="l" rtl="0">
              <a:lnSpc>
                <a:spcPct val="100000"/>
              </a:lnSpc>
              <a:spcBef>
                <a:spcPts val="1000"/>
              </a:spcBef>
              <a:spcAft>
                <a:spcPts val="0"/>
              </a:spcAft>
              <a:buSzPts val="1600"/>
              <a:buChar char="●"/>
            </a:pPr>
            <a:r>
              <a:rPr lang="en-GB" sz="1600"/>
              <a:t>The wordings of the script are examples. Edit them to better suit the topic of the dialogue, your target group and for yourself.</a:t>
            </a:r>
            <a:endParaRPr/>
          </a:p>
          <a:p>
            <a:pPr marL="457200" lvl="0" indent="-330200" algn="l" rtl="0">
              <a:lnSpc>
                <a:spcPct val="100000"/>
              </a:lnSpc>
              <a:spcBef>
                <a:spcPts val="1000"/>
              </a:spcBef>
              <a:spcAft>
                <a:spcPts val="0"/>
              </a:spcAft>
              <a:buSzPts val="1600"/>
              <a:buChar char="●"/>
            </a:pPr>
            <a:r>
              <a:rPr lang="en-GB" sz="1600"/>
              <a:t>The times are indicative. They are intended to give an idea of how much time to spend on each stage. With the exception of the start and the end, you do not have to follow exact timings.  </a:t>
            </a:r>
            <a:endParaRPr/>
          </a:p>
          <a:p>
            <a:pPr marL="457200" lvl="0" indent="-330200" algn="l" rtl="0">
              <a:lnSpc>
                <a:spcPct val="100000"/>
              </a:lnSpc>
              <a:spcBef>
                <a:spcPts val="1000"/>
              </a:spcBef>
              <a:spcAft>
                <a:spcPts val="0"/>
              </a:spcAft>
              <a:buSzPts val="1600"/>
              <a:buChar char="●"/>
            </a:pPr>
            <a:r>
              <a:rPr lang="en-GB" sz="1600"/>
              <a:t>You can use your own facilitator competence and, if necessary, use tried and tested methods to support the dialogue and the participants.</a:t>
            </a:r>
            <a:endParaRPr/>
          </a:p>
          <a:p>
            <a:pPr marL="457200" lvl="0" indent="-330200" algn="l" rtl="0">
              <a:lnSpc>
                <a:spcPct val="100000"/>
              </a:lnSpc>
              <a:spcBef>
                <a:spcPts val="1000"/>
              </a:spcBef>
              <a:spcAft>
                <a:spcPts val="1000"/>
              </a:spcAft>
              <a:buSzPts val="1600"/>
              <a:buChar char="●"/>
            </a:pPr>
            <a:r>
              <a:rPr lang="en-GB" sz="1600"/>
              <a:t>Decide before the dialogue who will be the notetaker.  It is important to take notes of the whole dialogue. The notetaker does not need to edit the notes afterwards. The idea is to record as precisely as possible what was said during the discussion. The script can help the notetaker to prepare for the dialogue.</a:t>
            </a:r>
            <a:endParaRPr/>
          </a:p>
        </p:txBody>
      </p:sp>
      <p:sp>
        <p:nvSpPr>
          <p:cNvPr id="281" name="Google Shape;281;p2"/>
          <p:cNvSpPr/>
          <p:nvPr/>
        </p:nvSpPr>
        <p:spPr>
          <a:xfrm>
            <a:off x="10394731" y="6174659"/>
            <a:ext cx="1651819" cy="599768"/>
          </a:xfrm>
          <a:prstGeom prst="rect">
            <a:avLst/>
          </a:prstGeom>
          <a:solidFill>
            <a:srgbClr val="FDB3A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GB" sz="1600" b="1" i="0" u="none" strike="noStrike" cap="none">
                <a:solidFill>
                  <a:schemeClr val="dk1"/>
                </a:solidFill>
                <a:latin typeface="Arial Black"/>
                <a:ea typeface="Arial Black"/>
                <a:cs typeface="Arial Black"/>
                <a:sym typeface="Arial Black"/>
              </a:rPr>
              <a:t>NATIONAL</a:t>
            </a:r>
            <a:endParaRPr/>
          </a:p>
          <a:p>
            <a:pPr marL="0" marR="0" lvl="0" indent="0" algn="l" rtl="0">
              <a:lnSpc>
                <a:spcPct val="100000"/>
              </a:lnSpc>
              <a:spcBef>
                <a:spcPts val="0"/>
              </a:spcBef>
              <a:spcAft>
                <a:spcPts val="0"/>
              </a:spcAft>
              <a:buNone/>
            </a:pPr>
            <a:r>
              <a:rPr lang="en-GB" sz="1600" b="1" i="0" u="none" strike="noStrike" cap="none">
                <a:solidFill>
                  <a:schemeClr val="dk1"/>
                </a:solidFill>
                <a:latin typeface="Arial Black"/>
                <a:ea typeface="Arial Black"/>
                <a:cs typeface="Arial Black"/>
                <a:sym typeface="Arial Black"/>
              </a:rPr>
              <a:t>DIALOGUES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
          <p:cNvSpPr txBox="1">
            <a:spLocks noGrp="1"/>
          </p:cNvSpPr>
          <p:nvPr>
            <p:ph type="body" idx="1"/>
          </p:nvPr>
        </p:nvSpPr>
        <p:spPr>
          <a:xfrm>
            <a:off x="694120" y="324990"/>
            <a:ext cx="4971531"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500"/>
          </a:p>
          <a:p>
            <a:pPr marL="0" lvl="0" indent="0" algn="l" rtl="0">
              <a:lnSpc>
                <a:spcPct val="110000"/>
              </a:lnSpc>
              <a:spcBef>
                <a:spcPts val="0"/>
              </a:spcBef>
              <a:spcAft>
                <a:spcPts val="0"/>
              </a:spcAft>
              <a:buSzPts val="1600"/>
              <a:buNone/>
            </a:pPr>
            <a:r>
              <a:rPr lang="en-GB" sz="1500"/>
              <a:t>READING INSTRUCTIONS: </a:t>
            </a:r>
            <a:endParaRPr/>
          </a:p>
          <a:p>
            <a:pPr marL="0" lvl="0" indent="0" algn="l" rtl="0">
              <a:lnSpc>
                <a:spcPct val="110000"/>
              </a:lnSpc>
              <a:spcBef>
                <a:spcPts val="0"/>
              </a:spcBef>
              <a:spcAft>
                <a:spcPts val="0"/>
              </a:spcAft>
              <a:buSzPts val="1600"/>
              <a:buNone/>
            </a:pPr>
            <a:r>
              <a:rPr lang="en-GB" sz="1500"/>
              <a:t>On the right, tips for the facilitator:</a:t>
            </a:r>
            <a:endParaRPr/>
          </a:p>
          <a:p>
            <a:pPr marL="0" lvl="0" indent="0" algn="l" rtl="0">
              <a:lnSpc>
                <a:spcPct val="110000"/>
              </a:lnSpc>
              <a:spcBef>
                <a:spcPts val="0"/>
              </a:spcBef>
              <a:spcAft>
                <a:spcPts val="0"/>
              </a:spcAft>
              <a:buSzPts val="1600"/>
              <a:buNone/>
            </a:pPr>
            <a:r>
              <a:rPr lang="en-GB" sz="1500"/>
              <a:t>Basic font – say for example this</a:t>
            </a:r>
            <a:br>
              <a:rPr lang="en-GB" sz="1500"/>
            </a:br>
            <a:r>
              <a:rPr lang="en-GB" sz="1500" i="1"/>
              <a:t>The Latin font – directions for modifying the script</a:t>
            </a:r>
            <a:br>
              <a:rPr lang="en-GB" sz="1500" i="1"/>
            </a:br>
            <a:r>
              <a:rPr lang="en-GB" sz="1500" b="1"/>
              <a:t>Bold: change as needed</a:t>
            </a:r>
            <a:endParaRPr/>
          </a:p>
          <a:p>
            <a:pPr marL="0" lvl="0" indent="0" algn="l" rtl="0">
              <a:lnSpc>
                <a:spcPct val="110000"/>
              </a:lnSpc>
              <a:spcBef>
                <a:spcPts val="0"/>
              </a:spcBef>
              <a:spcAft>
                <a:spcPts val="0"/>
              </a:spcAft>
              <a:buSzPts val="1600"/>
              <a:buNone/>
            </a:pPr>
            <a:endParaRPr/>
          </a:p>
          <a:p>
            <a:pPr marL="0" lvl="0" indent="0" algn="l" rtl="0">
              <a:lnSpc>
                <a:spcPct val="110000"/>
              </a:lnSpc>
              <a:spcBef>
                <a:spcPts val="0"/>
              </a:spcBef>
              <a:spcAft>
                <a:spcPts val="0"/>
              </a:spcAft>
              <a:buClr>
                <a:schemeClr val="dk1"/>
              </a:buClr>
              <a:buSzPts val="1600"/>
              <a:buNone/>
            </a:pPr>
            <a:r>
              <a:rPr lang="en-GB" sz="1500"/>
              <a:t>Minutes	Section			</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SzPts val="1600"/>
              <a:buNone/>
            </a:pPr>
            <a:r>
              <a:rPr lang="en-GB" sz="1400" b="1"/>
              <a:t>15 	Start, ground rules, attuning</a:t>
            </a:r>
            <a:endParaRPr/>
          </a:p>
          <a:p>
            <a:pPr marL="0" lvl="0" indent="0" algn="l" rtl="0">
              <a:lnSpc>
                <a:spcPct val="110000"/>
              </a:lnSpc>
              <a:spcBef>
                <a:spcPts val="0"/>
              </a:spcBef>
              <a:spcAft>
                <a:spcPts val="0"/>
              </a:spcAft>
              <a:buSzPts val="1600"/>
              <a:buNone/>
            </a:pPr>
            <a:r>
              <a:rPr lang="en-GB" sz="1400"/>
              <a:t>85 	Joint discussion (incl. break)</a:t>
            </a:r>
            <a:endParaRPr/>
          </a:p>
          <a:p>
            <a:pPr marL="0" lvl="0" indent="0" algn="l" rtl="0">
              <a:lnSpc>
                <a:spcPct val="110000"/>
              </a:lnSpc>
              <a:spcBef>
                <a:spcPts val="0"/>
              </a:spcBef>
              <a:spcAft>
                <a:spcPts val="0"/>
              </a:spcAft>
              <a:buSzPts val="1600"/>
              <a:buNone/>
            </a:pPr>
            <a:r>
              <a:rPr lang="en-GB" sz="1400"/>
              <a:t>5 	Writing insights</a:t>
            </a:r>
            <a:endParaRPr/>
          </a:p>
          <a:p>
            <a:pPr marL="0" lvl="0" indent="0" algn="l" rtl="0">
              <a:lnSpc>
                <a:spcPct val="110000"/>
              </a:lnSpc>
              <a:spcBef>
                <a:spcPts val="0"/>
              </a:spcBef>
              <a:spcAft>
                <a:spcPts val="0"/>
              </a:spcAft>
              <a:buSzPts val="1600"/>
              <a:buNone/>
            </a:pPr>
            <a:r>
              <a:rPr lang="en-GB" sz="1400"/>
              <a:t>10	Sharing insights</a:t>
            </a:r>
            <a:endParaRPr/>
          </a:p>
          <a:p>
            <a:pPr marL="0" lvl="0" indent="0" algn="l" rtl="0">
              <a:lnSpc>
                <a:spcPct val="110000"/>
              </a:lnSpc>
              <a:spcBef>
                <a:spcPts val="0"/>
              </a:spcBef>
              <a:spcAft>
                <a:spcPts val="0"/>
              </a:spcAft>
              <a:buSzPts val="1600"/>
              <a:buNone/>
            </a:pPr>
            <a:r>
              <a:rPr lang="en-GB" sz="1400"/>
              <a:t>5	Thanks and closure</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SzPts val="1600"/>
              <a:buNone/>
            </a:pPr>
            <a:r>
              <a:rPr lang="en-GB" sz="1400"/>
              <a:t>total 120 minutes</a:t>
            </a:r>
            <a:endParaRPr/>
          </a:p>
        </p:txBody>
      </p:sp>
      <p:sp>
        <p:nvSpPr>
          <p:cNvPr id="287" name="Google Shape;287;p3"/>
          <p:cNvSpPr txBox="1">
            <a:spLocks noGrp="1"/>
          </p:cNvSpPr>
          <p:nvPr>
            <p:ph type="body" idx="2"/>
          </p:nvPr>
        </p:nvSpPr>
        <p:spPr>
          <a:xfrm>
            <a:off x="6526350" y="707349"/>
            <a:ext cx="5246550" cy="5217356"/>
          </a:xfrm>
          <a:prstGeom prst="rect">
            <a:avLst/>
          </a:prstGeom>
          <a:noFill/>
          <a:ln>
            <a:noFill/>
          </a:ln>
        </p:spPr>
        <p:txBody>
          <a:bodyPr spcFirstLastPara="1" wrap="square" lIns="0" tIns="0" rIns="0" bIns="0" anchor="t" anchorCtr="0">
            <a:noAutofit/>
          </a:bodyPr>
          <a:lstStyle/>
          <a:p>
            <a:pPr marL="0" indent="0">
              <a:spcBef>
                <a:spcPts val="0"/>
              </a:spcBef>
              <a:buSzPts val="1600"/>
              <a:buNone/>
            </a:pPr>
            <a:r>
              <a:rPr lang="en-GB" sz="1100" dirty="0"/>
              <a:t>Welcome to the National Dialogue. Today, our theme is </a:t>
            </a:r>
            <a:r>
              <a:rPr lang="en-GB" sz="1100" b="1"/>
              <a:t>“Working Life Tomorrow – how </a:t>
            </a:r>
            <a:r>
              <a:rPr lang="en-GB" sz="1100" b="1" dirty="0"/>
              <a:t>will Finland change as a result of work-based immigration?”</a:t>
            </a:r>
            <a:r>
              <a:rPr lang="en-GB" sz="1100" dirty="0"/>
              <a:t>. </a:t>
            </a:r>
            <a:r>
              <a:rPr lang="en-GB" sz="1100" i="1" dirty="0"/>
              <a:t>Edit this to match the title of your conversation. </a:t>
            </a:r>
            <a:r>
              <a:rPr lang="en-GB" sz="1100" dirty="0"/>
              <a:t>The ‘Working </a:t>
            </a:r>
            <a:r>
              <a:rPr lang="en-GB" sz="1100"/>
              <a:t>Life Tomorrow’ dialogues are part of National Dialogues. The dialogues will explore the impact of work-based immigration in Finland and on Finnish society. The aim is to gather a wide range of experiences from those who have moved to </a:t>
            </a:r>
            <a:r>
              <a:rPr lang="en-GB" sz="1100" dirty="0"/>
              <a:t>Finland for work, those who have lived here all their lives and different actors in the working life. </a:t>
            </a:r>
          </a:p>
          <a:p>
            <a:pPr marL="0" lvl="0" indent="0" algn="l" rtl="0">
              <a:lnSpc>
                <a:spcPct val="110000"/>
              </a:lnSpc>
              <a:spcBef>
                <a:spcPts val="0"/>
              </a:spcBef>
              <a:spcAft>
                <a:spcPts val="0"/>
              </a:spcAft>
              <a:buSzPts val="1600"/>
              <a:buNone/>
            </a:pPr>
            <a:endParaRPr sz="900"/>
          </a:p>
          <a:p>
            <a:pPr marL="0" lvl="0" indent="0" algn="l" rtl="0">
              <a:lnSpc>
                <a:spcPct val="110000"/>
              </a:lnSpc>
              <a:spcBef>
                <a:spcPts val="0"/>
              </a:spcBef>
              <a:spcAft>
                <a:spcPts val="0"/>
              </a:spcAft>
              <a:buSzPts val="1600"/>
              <a:buNone/>
            </a:pPr>
            <a:r>
              <a:rPr lang="en-GB" sz="1100"/>
              <a:t>I'm XX, and I'm the facilitator of the dialogue today</a:t>
            </a:r>
            <a:r>
              <a:rPr lang="en-GB" sz="1100" i="1"/>
              <a:t>. </a:t>
            </a:r>
            <a:r>
              <a:rPr lang="en-GB" sz="1100" i="1">
                <a:solidFill>
                  <a:schemeClr val="dk1"/>
                </a:solidFill>
              </a:rPr>
              <a:t>Tell  the participants how the turns to speak will be distributed.</a:t>
            </a:r>
            <a:r>
              <a:rPr lang="en-GB" sz="1100"/>
              <a:t> The purpose is to talk about our own experiences and listen to others' experiences of the topic.</a:t>
            </a:r>
            <a:endParaRPr/>
          </a:p>
          <a:p>
            <a:pPr marL="0" lvl="0" indent="0" algn="l" rtl="0">
              <a:lnSpc>
                <a:spcPct val="110000"/>
              </a:lnSpc>
              <a:spcBef>
                <a:spcPts val="0"/>
              </a:spcBef>
              <a:spcAft>
                <a:spcPts val="0"/>
              </a:spcAft>
              <a:buSzPts val="1600"/>
              <a:buNone/>
            </a:pPr>
            <a:endParaRPr sz="900">
              <a:solidFill>
                <a:schemeClr val="dk1"/>
              </a:solidFill>
            </a:endParaRPr>
          </a:p>
          <a:p>
            <a:pPr marL="0" lvl="0" indent="0" algn="l" rtl="0">
              <a:lnSpc>
                <a:spcPct val="110000"/>
              </a:lnSpc>
              <a:spcBef>
                <a:spcPts val="0"/>
              </a:spcBef>
              <a:spcAft>
                <a:spcPts val="0"/>
              </a:spcAft>
              <a:buSzPts val="1600"/>
              <a:buNone/>
            </a:pPr>
            <a:r>
              <a:rPr lang="en-GB" sz="1100"/>
              <a:t>During the dialogue, there may be different views on the theme. That is all right, because the goal is not unanimity. At the end of our conversation, we will discuss what we have learned or understood during the dialogue.</a:t>
            </a:r>
            <a:endParaRPr/>
          </a:p>
          <a:p>
            <a:pPr marL="0" lvl="0" indent="0" algn="l" rtl="0">
              <a:lnSpc>
                <a:spcPct val="110000"/>
              </a:lnSpc>
              <a:spcBef>
                <a:spcPts val="0"/>
              </a:spcBef>
              <a:spcAft>
                <a:spcPts val="0"/>
              </a:spcAft>
              <a:buSzPts val="1600"/>
              <a:buNone/>
            </a:pPr>
            <a:endParaRPr sz="900"/>
          </a:p>
          <a:p>
            <a:pPr marL="0" lvl="0" indent="0" algn="l" rtl="0">
              <a:lnSpc>
                <a:spcPct val="110000"/>
              </a:lnSpc>
              <a:spcBef>
                <a:spcPts val="0"/>
              </a:spcBef>
              <a:spcAft>
                <a:spcPts val="0"/>
              </a:spcAft>
              <a:buSzPts val="1600"/>
              <a:buNone/>
            </a:pPr>
            <a:r>
              <a:rPr lang="en-GB" sz="1100">
                <a:solidFill>
                  <a:schemeClr val="dk1"/>
                </a:solidFill>
              </a:rPr>
              <a:t>There is no need to make decisions or seek solutions in the dialogue, but such  may emerge during the conversation. </a:t>
            </a:r>
            <a:r>
              <a:rPr lang="en-GB" sz="1100"/>
              <a:t>The dialogue is confidential.</a:t>
            </a:r>
            <a:endParaRPr/>
          </a:p>
          <a:p>
            <a:pPr marL="0" lvl="0" indent="0" algn="l" rtl="0">
              <a:lnSpc>
                <a:spcPct val="110000"/>
              </a:lnSpc>
              <a:spcBef>
                <a:spcPts val="0"/>
              </a:spcBef>
              <a:spcAft>
                <a:spcPts val="0"/>
              </a:spcAft>
              <a:buSzPts val="1600"/>
              <a:buNone/>
            </a:pPr>
            <a:endParaRPr sz="900"/>
          </a:p>
          <a:p>
            <a:pPr marL="0" lvl="0" indent="0" algn="l" rtl="0">
              <a:lnSpc>
                <a:spcPct val="110000"/>
              </a:lnSpc>
              <a:spcBef>
                <a:spcPts val="0"/>
              </a:spcBef>
              <a:spcAft>
                <a:spcPts val="0"/>
              </a:spcAft>
              <a:buSzPts val="1600"/>
              <a:buNone/>
            </a:pPr>
            <a:r>
              <a:rPr lang="en-GB" sz="1100"/>
              <a:t>XX is the notetaker of the dialogue. The notetaker does not write down who said what. The notes are anonymous. All notes from different dialogues will be compiled into a summary report that will be published later. Individual participants cannot be identified from the summary.</a:t>
            </a:r>
            <a:endParaRPr/>
          </a:p>
          <a:p>
            <a:pPr marL="0" lvl="0" indent="0" algn="l" rtl="0">
              <a:lnSpc>
                <a:spcPct val="110000"/>
              </a:lnSpc>
              <a:spcBef>
                <a:spcPts val="0"/>
              </a:spcBef>
              <a:spcAft>
                <a:spcPts val="0"/>
              </a:spcAft>
              <a:buSzPts val="1600"/>
              <a:buNone/>
            </a:pPr>
            <a:endParaRPr sz="900"/>
          </a:p>
          <a:p>
            <a:pPr marL="0" lvl="0" indent="0" algn="l" rtl="0">
              <a:lnSpc>
                <a:spcPct val="110000"/>
              </a:lnSpc>
              <a:spcBef>
                <a:spcPts val="0"/>
              </a:spcBef>
              <a:spcAft>
                <a:spcPts val="0"/>
              </a:spcAft>
              <a:buSzPts val="1600"/>
              <a:buNone/>
            </a:pPr>
            <a:r>
              <a:rPr lang="en-GB" sz="1100"/>
              <a:t>Let's start with a brief introductions. You can present yourself with your first name and by telling what brought you to this dialogue today.</a:t>
            </a:r>
            <a:endParaRPr/>
          </a:p>
          <a:p>
            <a:pPr marL="0" lvl="0" indent="0" algn="r" rtl="0">
              <a:lnSpc>
                <a:spcPct val="110000"/>
              </a:lnSpc>
              <a:spcBef>
                <a:spcPts val="0"/>
              </a:spcBef>
              <a:spcAft>
                <a:spcPts val="0"/>
              </a:spcAft>
              <a:buClr>
                <a:schemeClr val="dk1"/>
              </a:buClr>
              <a:buSzPts val="1600"/>
              <a:buNone/>
            </a:pPr>
            <a:r>
              <a:rPr lang="en-GB" sz="1200" b="1"/>
              <a:t>5 min</a:t>
            </a:r>
            <a:endParaRPr/>
          </a:p>
          <a:p>
            <a:pPr marL="0" lvl="0" indent="0" algn="l" rtl="0">
              <a:lnSpc>
                <a:spcPct val="110000"/>
              </a:lnSpc>
              <a:spcBef>
                <a:spcPts val="0"/>
              </a:spcBef>
              <a:spcAft>
                <a:spcPts val="0"/>
              </a:spcAft>
              <a:buClr>
                <a:schemeClr val="dk1"/>
              </a:buClr>
              <a:buSzPts val="1600"/>
              <a:buNone/>
            </a:pPr>
            <a:endParaRPr/>
          </a:p>
        </p:txBody>
      </p:sp>
      <p:sp>
        <p:nvSpPr>
          <p:cNvPr id="288" name="Google Shape;288;p3"/>
          <p:cNvSpPr txBox="1">
            <a:spLocks noGrp="1"/>
          </p:cNvSpPr>
          <p:nvPr>
            <p:ph type="body" idx="4"/>
          </p:nvPr>
        </p:nvSpPr>
        <p:spPr>
          <a:xfrm>
            <a:off x="6526350" y="32499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en-GB" sz="1800" b="1"/>
              <a:t>Start</a:t>
            </a:r>
            <a:endParaRPr/>
          </a:p>
        </p:txBody>
      </p:sp>
      <p:pic>
        <p:nvPicPr>
          <p:cNvPr id="289" name="Google Shape;289;p3"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
          <p:cNvSpPr txBox="1">
            <a:spLocks noGrp="1"/>
          </p:cNvSpPr>
          <p:nvPr>
            <p:ph type="body" idx="1"/>
          </p:nvPr>
        </p:nvSpPr>
        <p:spPr>
          <a:xfrm>
            <a:off x="672350" y="1148924"/>
            <a:ext cx="4706400" cy="4709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en-GB"/>
              <a:t>1. </a:t>
            </a:r>
            <a:r>
              <a:rPr lang="en-GB" b="1"/>
              <a:t>Listen</a:t>
            </a:r>
            <a:r>
              <a:rPr lang="en-GB"/>
              <a:t> to others, do not interrupt or start additional discussions.</a:t>
            </a:r>
            <a:br>
              <a:rPr lang="en-GB"/>
            </a:br>
            <a:endParaRPr/>
          </a:p>
          <a:p>
            <a:pPr marL="0" lvl="0" indent="0" algn="l" rtl="0">
              <a:lnSpc>
                <a:spcPct val="110000"/>
              </a:lnSpc>
              <a:spcBef>
                <a:spcPts val="0"/>
              </a:spcBef>
              <a:spcAft>
                <a:spcPts val="0"/>
              </a:spcAft>
              <a:buSzPts val="1600"/>
              <a:buNone/>
            </a:pPr>
            <a:r>
              <a:rPr lang="en-GB"/>
              <a:t>2. </a:t>
            </a:r>
            <a:r>
              <a:rPr lang="en-GB" b="1"/>
              <a:t>Relate</a:t>
            </a:r>
            <a:r>
              <a:rPr lang="en-GB"/>
              <a:t> what you say to what the others have said and use everyday language.</a:t>
            </a:r>
            <a:br>
              <a:rPr lang="en-GB"/>
            </a:br>
            <a:endParaRPr/>
          </a:p>
          <a:p>
            <a:pPr marL="0" lvl="0" indent="0" algn="l" rtl="0">
              <a:lnSpc>
                <a:spcPct val="110000"/>
              </a:lnSpc>
              <a:spcBef>
                <a:spcPts val="0"/>
              </a:spcBef>
              <a:spcAft>
                <a:spcPts val="0"/>
              </a:spcAft>
              <a:buSzPts val="1600"/>
              <a:buNone/>
            </a:pPr>
            <a:r>
              <a:rPr lang="en-GB"/>
              <a:t>3.</a:t>
            </a:r>
            <a:r>
              <a:rPr lang="en-GB" b="1"/>
              <a:t> Talk</a:t>
            </a:r>
            <a:r>
              <a:rPr lang="en-GB"/>
              <a:t> about your own experience.</a:t>
            </a:r>
            <a:br>
              <a:rPr lang="en-GB"/>
            </a:br>
            <a:endParaRPr/>
          </a:p>
          <a:p>
            <a:pPr marL="0" lvl="0" indent="0" algn="l" rtl="0">
              <a:lnSpc>
                <a:spcPct val="110000"/>
              </a:lnSpc>
              <a:spcBef>
                <a:spcPts val="0"/>
              </a:spcBef>
              <a:spcAft>
                <a:spcPts val="0"/>
              </a:spcAft>
              <a:buSzPts val="1600"/>
              <a:buNone/>
            </a:pPr>
            <a:r>
              <a:rPr lang="en-GB"/>
              <a:t>4. </a:t>
            </a:r>
            <a:r>
              <a:rPr lang="en-GB" b="1"/>
              <a:t>Speak</a:t>
            </a:r>
            <a:r>
              <a:rPr lang="en-GB"/>
              <a:t> to others directly and ask about their views.</a:t>
            </a:r>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SzPts val="1600"/>
              <a:buNone/>
            </a:pPr>
            <a:r>
              <a:rPr lang="en-GB"/>
              <a:t>5. </a:t>
            </a:r>
            <a:r>
              <a:rPr lang="en-GB" b="1"/>
              <a:t>Be present and respect </a:t>
            </a:r>
            <a:r>
              <a:rPr lang="en-GB"/>
              <a:t>others and the atmosphere of trust.</a:t>
            </a:r>
            <a:br>
              <a:rPr lang="en-GB"/>
            </a:br>
            <a:endParaRPr/>
          </a:p>
          <a:p>
            <a:pPr marL="0" lvl="0" indent="0" algn="l" rtl="0">
              <a:lnSpc>
                <a:spcPct val="110000"/>
              </a:lnSpc>
              <a:spcBef>
                <a:spcPts val="0"/>
              </a:spcBef>
              <a:spcAft>
                <a:spcPts val="0"/>
              </a:spcAft>
              <a:buSzPts val="1600"/>
              <a:buNone/>
            </a:pPr>
            <a:r>
              <a:rPr lang="en-GB"/>
              <a:t>6. </a:t>
            </a:r>
            <a:r>
              <a:rPr lang="en-GB" b="1"/>
              <a:t>Search</a:t>
            </a:r>
            <a:r>
              <a:rPr lang="en-GB"/>
              <a:t> </a:t>
            </a:r>
            <a:r>
              <a:rPr lang="en-GB" b="1"/>
              <a:t>and bring things together.</a:t>
            </a:r>
            <a:r>
              <a:rPr lang="en-GB"/>
              <a:t> Boldly deal with emerging conflicts and look for issues that have gone unnoticed.</a:t>
            </a:r>
            <a:endParaRPr/>
          </a:p>
        </p:txBody>
      </p:sp>
      <p:sp>
        <p:nvSpPr>
          <p:cNvPr id="295" name="Google Shape;295;p4"/>
          <p:cNvSpPr txBox="1">
            <a:spLocks noGrp="1"/>
          </p:cNvSpPr>
          <p:nvPr>
            <p:ph type="body" idx="2"/>
          </p:nvPr>
        </p:nvSpPr>
        <p:spPr>
          <a:xfrm>
            <a:off x="6341806" y="199104"/>
            <a:ext cx="5702710" cy="582005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1000"/>
              </a:spcBef>
              <a:spcAft>
                <a:spcPts val="0"/>
              </a:spcAft>
              <a:buSzPts val="1800"/>
              <a:buNone/>
            </a:pPr>
            <a:r>
              <a:rPr lang="en-GB" sz="1200"/>
              <a:t>Rules for constructive discussion will be used in todays’ dialogue. Let's go over them briefly.</a:t>
            </a:r>
            <a:br>
              <a:rPr lang="en-GB" sz="1200"/>
            </a:br>
            <a:br>
              <a:rPr lang="en-GB" sz="1200"/>
            </a:br>
            <a:r>
              <a:rPr lang="en-GB" sz="1200" i="1"/>
              <a:t>The facilitator goes through  the six rules that can be found on the left side.</a:t>
            </a:r>
            <a:endParaRPr sz="1200"/>
          </a:p>
          <a:p>
            <a:pPr marL="0" lvl="0" indent="0" algn="l" rtl="0">
              <a:lnSpc>
                <a:spcPct val="110000"/>
              </a:lnSpc>
              <a:spcBef>
                <a:spcPts val="1000"/>
              </a:spcBef>
              <a:spcAft>
                <a:spcPts val="0"/>
              </a:spcAft>
              <a:buSzPts val="1800"/>
              <a:buNone/>
            </a:pPr>
            <a:r>
              <a:rPr lang="en-GB" sz="1100"/>
              <a:t>1. Everyone must be given the opportunity to explain their views in peace. It is important that we do not interrupt each other or whisper with the person next to us.</a:t>
            </a:r>
            <a:endParaRPr/>
          </a:p>
          <a:p>
            <a:pPr marL="0" lvl="0" indent="0" algn="l" rtl="0">
              <a:lnSpc>
                <a:spcPct val="110000"/>
              </a:lnSpc>
              <a:spcBef>
                <a:spcPts val="1000"/>
              </a:spcBef>
              <a:spcAft>
                <a:spcPts val="0"/>
              </a:spcAft>
              <a:buSzPts val="1800"/>
              <a:buNone/>
            </a:pPr>
            <a:r>
              <a:rPr lang="en-GB" sz="1100"/>
              <a:t>2. The objective of a dialogue is to connect what we say to what the others have brought up in the discussion. Let’s try to use everyday language and avoid difficult terms.</a:t>
            </a:r>
            <a:endParaRPr/>
          </a:p>
          <a:p>
            <a:pPr marL="0" lvl="0" indent="0" algn="l" rtl="0">
              <a:lnSpc>
                <a:spcPct val="110000"/>
              </a:lnSpc>
              <a:spcBef>
                <a:spcPts val="1000"/>
              </a:spcBef>
              <a:spcAft>
                <a:spcPts val="0"/>
              </a:spcAft>
              <a:buSzPts val="1800"/>
              <a:buNone/>
            </a:pPr>
            <a:r>
              <a:rPr lang="en-GB" sz="1100"/>
              <a:t>3. To be able to better understand the topic discussed and each other, we should talk about our own experiences. This means that we tell the others what issues, events and situations have contributed to our views. </a:t>
            </a:r>
            <a:endParaRPr/>
          </a:p>
          <a:p>
            <a:pPr marL="0" lvl="0" indent="0" algn="l" rtl="0">
              <a:lnSpc>
                <a:spcPct val="110000"/>
              </a:lnSpc>
              <a:spcBef>
                <a:spcPts val="1000"/>
              </a:spcBef>
              <a:spcAft>
                <a:spcPts val="0"/>
              </a:spcAft>
              <a:buSzPts val="1800"/>
              <a:buNone/>
            </a:pPr>
            <a:r>
              <a:rPr lang="en-GB" sz="1100"/>
              <a:t>4. You can speak to others directly and ask questions. </a:t>
            </a:r>
            <a:endParaRPr/>
          </a:p>
          <a:p>
            <a:pPr marL="0" lvl="0" indent="0" algn="l" rtl="0">
              <a:lnSpc>
                <a:spcPct val="110000"/>
              </a:lnSpc>
              <a:spcBef>
                <a:spcPts val="1000"/>
              </a:spcBef>
              <a:spcAft>
                <a:spcPts val="0"/>
              </a:spcAft>
              <a:buSzPts val="1800"/>
              <a:buNone/>
            </a:pPr>
            <a:r>
              <a:rPr lang="en-GB" sz="1100"/>
              <a:t>5. Let's focus on this moment. No phone or laptop during the dialogue. We are also discussing confidentially today. You can tell others that you have participated in this dialogue, but you cannot say who said what if you have not asked that person’s permission. And let’s speak respectfully of other people, even if we disagree with them. </a:t>
            </a:r>
            <a:endParaRPr/>
          </a:p>
          <a:p>
            <a:pPr marL="0" lvl="0" indent="0" algn="l" rtl="0">
              <a:lnSpc>
                <a:spcPct val="110000"/>
              </a:lnSpc>
              <a:spcBef>
                <a:spcPts val="1000"/>
              </a:spcBef>
              <a:spcAft>
                <a:spcPts val="0"/>
              </a:spcAft>
              <a:buSzPts val="1800"/>
              <a:buNone/>
            </a:pPr>
            <a:r>
              <a:rPr lang="en-GB" sz="1100"/>
              <a:t>6. The purpose of the dialogue is to be a situation in which conflicts that emerge can also be examined. You don't have to agree on things. Different perspectives enrich the discussion and help us understand the topic of dialogue better. </a:t>
            </a:r>
            <a:endParaRPr/>
          </a:p>
          <a:p>
            <a:pPr marL="0" lvl="0" indent="0" algn="l" rtl="0">
              <a:lnSpc>
                <a:spcPct val="110000"/>
              </a:lnSpc>
              <a:spcBef>
                <a:spcPts val="1000"/>
              </a:spcBef>
              <a:spcAft>
                <a:spcPts val="0"/>
              </a:spcAft>
              <a:buSzPts val="1800"/>
              <a:buNone/>
            </a:pPr>
            <a:r>
              <a:rPr lang="en-GB" sz="1100"/>
              <a:t>Can we commit to these rules together?</a:t>
            </a:r>
            <a:endParaRPr/>
          </a:p>
          <a:p>
            <a:pPr marL="0" lvl="0" indent="0" algn="l" rtl="0">
              <a:lnSpc>
                <a:spcPct val="110000"/>
              </a:lnSpc>
              <a:spcBef>
                <a:spcPts val="1000"/>
              </a:spcBef>
              <a:spcAft>
                <a:spcPts val="0"/>
              </a:spcAft>
              <a:buSzPts val="1800"/>
              <a:buNone/>
            </a:pPr>
            <a:r>
              <a:rPr lang="en-GB" sz="1100"/>
              <a:t>All right, let's go on!				           </a:t>
            </a:r>
            <a:r>
              <a:rPr lang="en-GB" sz="1100" b="1"/>
              <a:t>5 min</a:t>
            </a:r>
            <a:endParaRPr/>
          </a:p>
        </p:txBody>
      </p:sp>
      <p:sp>
        <p:nvSpPr>
          <p:cNvPr id="296" name="Google Shape;296;p4"/>
          <p:cNvSpPr txBox="1">
            <a:spLocks noGrp="1"/>
          </p:cNvSpPr>
          <p:nvPr>
            <p:ph type="body" idx="3"/>
          </p:nvPr>
        </p:nvSpPr>
        <p:spPr>
          <a:xfrm>
            <a:off x="673200" y="554400"/>
            <a:ext cx="4737900" cy="405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2000" b="1"/>
              <a:t>Rules for constructive discussion</a:t>
            </a:r>
            <a:endParaRPr/>
          </a:p>
        </p:txBody>
      </p:sp>
      <p:sp>
        <p:nvSpPr>
          <p:cNvPr id="297" name="Google Shape;297;p4"/>
          <p:cNvSpPr txBox="1">
            <a:spLocks noGrp="1"/>
          </p:cNvSpPr>
          <p:nvPr>
            <p:ph type="body" idx="4"/>
          </p:nvPr>
        </p:nvSpPr>
        <p:spPr>
          <a:xfrm>
            <a:off x="6506825" y="-334800"/>
            <a:ext cx="4706400" cy="1689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en-GB" sz="600"/>
              <a:t>.</a:t>
            </a:r>
            <a:endParaRPr/>
          </a:p>
        </p:txBody>
      </p:sp>
      <p:pic>
        <p:nvPicPr>
          <p:cNvPr id="298" name="Google Shape;298;p4"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5"/>
          <p:cNvSpPr txBox="1">
            <a:spLocks noGrp="1"/>
          </p:cNvSpPr>
          <p:nvPr>
            <p:ph type="body" idx="1"/>
          </p:nvPr>
        </p:nvSpPr>
        <p:spPr>
          <a:xfrm>
            <a:off x="672350" y="531570"/>
            <a:ext cx="4877112"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500"/>
          </a:p>
          <a:p>
            <a:pPr marL="0" lvl="0" indent="0" algn="l" rtl="0">
              <a:lnSpc>
                <a:spcPct val="110000"/>
              </a:lnSpc>
              <a:spcBef>
                <a:spcPts val="0"/>
              </a:spcBef>
              <a:spcAft>
                <a:spcPts val="0"/>
              </a:spcAft>
              <a:buSzPts val="1600"/>
              <a:buNone/>
            </a:pPr>
            <a:r>
              <a:rPr lang="en-GB" sz="1400"/>
              <a:t>Minutes	Section			</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b="1"/>
              <a:t>15 	Start, ground rules, attuning</a:t>
            </a:r>
            <a:endParaRPr/>
          </a:p>
          <a:p>
            <a:pPr marL="0" lvl="0" indent="0" algn="l" rtl="0">
              <a:lnSpc>
                <a:spcPct val="110000"/>
              </a:lnSpc>
              <a:spcBef>
                <a:spcPts val="0"/>
              </a:spcBef>
              <a:spcAft>
                <a:spcPts val="0"/>
              </a:spcAft>
              <a:buSzPts val="1600"/>
              <a:buNone/>
            </a:pPr>
            <a:r>
              <a:rPr lang="en-GB" sz="1400"/>
              <a:t>85 	Joint discussion (incl. break)</a:t>
            </a:r>
            <a:endParaRPr/>
          </a:p>
          <a:p>
            <a:pPr marL="0" lvl="0" indent="0" algn="l" rtl="0">
              <a:lnSpc>
                <a:spcPct val="110000"/>
              </a:lnSpc>
              <a:spcBef>
                <a:spcPts val="0"/>
              </a:spcBef>
              <a:spcAft>
                <a:spcPts val="0"/>
              </a:spcAft>
              <a:buSzPts val="1600"/>
              <a:buNone/>
            </a:pPr>
            <a:r>
              <a:rPr lang="en-GB" sz="1400"/>
              <a:t>5 	Writing insights</a:t>
            </a:r>
            <a:endParaRPr/>
          </a:p>
          <a:p>
            <a:pPr marL="0" lvl="0" indent="0" algn="l" rtl="0">
              <a:lnSpc>
                <a:spcPct val="110000"/>
              </a:lnSpc>
              <a:spcBef>
                <a:spcPts val="0"/>
              </a:spcBef>
              <a:spcAft>
                <a:spcPts val="0"/>
              </a:spcAft>
              <a:buSzPts val="1600"/>
              <a:buNone/>
            </a:pPr>
            <a:r>
              <a:rPr lang="en-GB" sz="1400"/>
              <a:t>10	Sharing insights</a:t>
            </a:r>
            <a:endParaRPr/>
          </a:p>
          <a:p>
            <a:pPr marL="0" lvl="0" indent="0" algn="l" rtl="0">
              <a:lnSpc>
                <a:spcPct val="110000"/>
              </a:lnSpc>
              <a:spcBef>
                <a:spcPts val="0"/>
              </a:spcBef>
              <a:spcAft>
                <a:spcPts val="0"/>
              </a:spcAft>
              <a:buSzPts val="1600"/>
              <a:buNone/>
            </a:pPr>
            <a:r>
              <a:rPr lang="en-GB" sz="1400"/>
              <a:t>5	Thanks and closure</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total 120 minutes</a:t>
            </a:r>
            <a:endParaRPr/>
          </a:p>
          <a:p>
            <a:pPr marL="0" lvl="0" indent="0" algn="l" rtl="0">
              <a:lnSpc>
                <a:spcPct val="110000"/>
              </a:lnSpc>
              <a:spcBef>
                <a:spcPts val="0"/>
              </a:spcBef>
              <a:spcAft>
                <a:spcPts val="0"/>
              </a:spcAft>
              <a:buClr>
                <a:schemeClr val="dk1"/>
              </a:buClr>
              <a:buSzPts val="1600"/>
              <a:buNone/>
            </a:pPr>
            <a:endParaRPr sz="1200" i="1"/>
          </a:p>
          <a:p>
            <a:pPr marL="0" lvl="0" indent="0" algn="l" rtl="0">
              <a:lnSpc>
                <a:spcPct val="110000"/>
              </a:lnSpc>
              <a:spcBef>
                <a:spcPts val="0"/>
              </a:spcBef>
              <a:spcAft>
                <a:spcPts val="0"/>
              </a:spcAft>
              <a:buClr>
                <a:schemeClr val="dk1"/>
              </a:buClr>
              <a:buSzPts val="1600"/>
              <a:buNone/>
            </a:pPr>
            <a:endParaRPr sz="1400"/>
          </a:p>
        </p:txBody>
      </p:sp>
      <p:sp>
        <p:nvSpPr>
          <p:cNvPr id="304" name="Google Shape;304;p5"/>
          <p:cNvSpPr txBox="1">
            <a:spLocks noGrp="1"/>
          </p:cNvSpPr>
          <p:nvPr>
            <p:ph type="body" idx="2"/>
          </p:nvPr>
        </p:nvSpPr>
        <p:spPr>
          <a:xfrm>
            <a:off x="6526350" y="645574"/>
            <a:ext cx="5284650" cy="5298025"/>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en-GB" sz="1200" b="1"/>
              <a:t>Starting with the following text (or video, music, pictures etc.)</a:t>
            </a:r>
            <a:endParaRPr/>
          </a:p>
          <a:p>
            <a:pPr marL="0" lvl="0" indent="0" algn="l" rtl="0">
              <a:lnSpc>
                <a:spcPct val="110000"/>
              </a:lnSpc>
              <a:spcBef>
                <a:spcPts val="0"/>
              </a:spcBef>
              <a:spcAft>
                <a:spcPts val="0"/>
              </a:spcAft>
              <a:buSzPts val="1600"/>
              <a:buNone/>
            </a:pPr>
            <a:endParaRPr sz="1200" b="1"/>
          </a:p>
          <a:p>
            <a:pPr marL="0" lvl="0" indent="0" algn="l" rtl="0">
              <a:lnSpc>
                <a:spcPct val="110000"/>
              </a:lnSpc>
              <a:spcBef>
                <a:spcPts val="0"/>
              </a:spcBef>
              <a:spcAft>
                <a:spcPts val="0"/>
              </a:spcAft>
              <a:buSzPts val="1600"/>
              <a:buNone/>
            </a:pPr>
            <a:r>
              <a:rPr lang="en-GB" sz="1200" i="1"/>
              <a:t>You can use this text to get ready for the topic, for example:</a:t>
            </a:r>
            <a:endParaRPr/>
          </a:p>
          <a:p>
            <a:pPr marL="0" indent="0">
              <a:spcBef>
                <a:spcPts val="0"/>
              </a:spcBef>
              <a:buSzPts val="1600"/>
              <a:buNone/>
            </a:pPr>
            <a:r>
              <a:rPr lang="en-GB" sz="1200" b="1" dirty="0"/>
              <a:t>We are set to enter a new kind of working life as more and more people from around the world move to Finland for work. What kind of country is Finland for people coming here to work? How do those born and raised here experience the effects of immigration on working life? What is needed so that people from different backgrounds can build a shared working life and society in Finland?</a:t>
            </a:r>
            <a:endParaRPr dirty="0"/>
          </a:p>
          <a:p>
            <a:pPr marL="0" lvl="0" indent="0" algn="l" rtl="0">
              <a:lnSpc>
                <a:spcPct val="110000"/>
              </a:lnSpc>
              <a:spcBef>
                <a:spcPts val="0"/>
              </a:spcBef>
              <a:spcAft>
                <a:spcPts val="0"/>
              </a:spcAft>
              <a:buSzPts val="1600"/>
              <a:buNone/>
            </a:pPr>
            <a:endParaRPr sz="1200" b="1"/>
          </a:p>
          <a:p>
            <a:pPr marL="0" lvl="0" indent="0" algn="l" rtl="0">
              <a:lnSpc>
                <a:spcPct val="110000"/>
              </a:lnSpc>
              <a:spcBef>
                <a:spcPts val="0"/>
              </a:spcBef>
              <a:spcAft>
                <a:spcPts val="0"/>
              </a:spcAft>
              <a:buSzPts val="1600"/>
              <a:buNone/>
            </a:pPr>
            <a:r>
              <a:rPr lang="en-GB" sz="1200" b="1"/>
              <a:t>The changes brought about by work-based immigration will shape the nature of working life, services and local communities in the years to come. Work-based immigration is also intrinsically linked to experiences of belonging to society, fairness and the direction our country is taking. People moving to Finland bring with them new perspectives and resources. At the same time, changes in society and working life can give rise to various tensions and intensify social divisions. We need a broad understanding of how to build an equal, sustainable and thriving working life in the Finland of tomorrow.</a:t>
            </a:r>
            <a:endParaRPr/>
          </a:p>
          <a:p>
            <a:pPr marL="0" lvl="0" indent="0" algn="l" rtl="0">
              <a:lnSpc>
                <a:spcPct val="110000"/>
              </a:lnSpc>
              <a:spcBef>
                <a:spcPts val="0"/>
              </a:spcBef>
              <a:spcAft>
                <a:spcPts val="0"/>
              </a:spcAft>
              <a:buSzPts val="1600"/>
              <a:buNone/>
            </a:pPr>
            <a:endParaRPr sz="1200" b="1"/>
          </a:p>
          <a:p>
            <a:pPr marL="0" lvl="0" indent="0" algn="l" rtl="0">
              <a:lnSpc>
                <a:spcPct val="110000"/>
              </a:lnSpc>
              <a:spcBef>
                <a:spcPts val="0"/>
              </a:spcBef>
              <a:spcAft>
                <a:spcPts val="0"/>
              </a:spcAft>
              <a:buSzPts val="1600"/>
              <a:buNone/>
            </a:pPr>
            <a:r>
              <a:rPr lang="en-GB" sz="1200" i="1"/>
              <a:t>You can use a topical article, news, research, song, or other material that fits your group of participants and uses it to stimulate conversation. Or you can edit the text to suit the group of participants.</a:t>
            </a:r>
            <a:r>
              <a:rPr lang="en-GB" sz="1200" dirty="0"/>
              <a:t>	</a:t>
            </a:r>
            <a:r>
              <a:rPr lang="en-GB" sz="1100" dirty="0"/>
              <a:t>	</a:t>
            </a:r>
            <a:endParaRPr/>
          </a:p>
          <a:p>
            <a:pPr marL="0" lvl="0" indent="0" algn="l" rtl="0">
              <a:lnSpc>
                <a:spcPct val="110000"/>
              </a:lnSpc>
              <a:spcBef>
                <a:spcPts val="0"/>
              </a:spcBef>
              <a:spcAft>
                <a:spcPts val="0"/>
              </a:spcAft>
              <a:buClr>
                <a:schemeClr val="dk1"/>
              </a:buClr>
              <a:buSzPts val="1600"/>
              <a:buNone/>
            </a:pPr>
            <a:r>
              <a:rPr lang="en-GB" sz="1100" dirty="0"/>
              <a:t>					</a:t>
            </a:r>
            <a:r>
              <a:rPr lang="en-GB" sz="1400" b="1"/>
              <a:t>2 min</a:t>
            </a:r>
            <a:endParaRPr/>
          </a:p>
          <a:p>
            <a:pPr marL="0" lvl="0" indent="0" algn="l" rtl="0">
              <a:lnSpc>
                <a:spcPct val="110000"/>
              </a:lnSpc>
              <a:spcBef>
                <a:spcPts val="0"/>
              </a:spcBef>
              <a:spcAft>
                <a:spcPts val="0"/>
              </a:spcAft>
              <a:buClr>
                <a:schemeClr val="dk1"/>
              </a:buClr>
              <a:buSzPts val="1600"/>
              <a:buNone/>
            </a:pPr>
            <a:endParaRPr sz="1100"/>
          </a:p>
          <a:p>
            <a:pPr marL="0" lvl="0" indent="0" algn="r" rtl="0">
              <a:lnSpc>
                <a:spcPct val="110000"/>
              </a:lnSpc>
              <a:spcBef>
                <a:spcPts val="0"/>
              </a:spcBef>
              <a:spcAft>
                <a:spcPts val="0"/>
              </a:spcAft>
              <a:buClr>
                <a:schemeClr val="dk1"/>
              </a:buClr>
              <a:buSzPts val="1600"/>
              <a:buNone/>
            </a:pPr>
            <a:endParaRPr sz="1100" b="1"/>
          </a:p>
          <a:p>
            <a:pPr marL="0" lvl="0" indent="0" algn="l" rtl="0">
              <a:lnSpc>
                <a:spcPct val="110000"/>
              </a:lnSpc>
              <a:spcBef>
                <a:spcPts val="0"/>
              </a:spcBef>
              <a:spcAft>
                <a:spcPts val="0"/>
              </a:spcAft>
              <a:buClr>
                <a:schemeClr val="dk1"/>
              </a:buClr>
              <a:buSzPts val="1600"/>
              <a:buNone/>
            </a:pPr>
            <a:endParaRPr sz="1100"/>
          </a:p>
        </p:txBody>
      </p:sp>
      <p:sp>
        <p:nvSpPr>
          <p:cNvPr id="305" name="Google Shape;305;p5"/>
          <p:cNvSpPr txBox="1">
            <a:spLocks noGrp="1"/>
          </p:cNvSpPr>
          <p:nvPr>
            <p:ph type="body" idx="4"/>
          </p:nvPr>
        </p:nvSpPr>
        <p:spPr>
          <a:xfrm>
            <a:off x="6526350" y="241477"/>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a:t>Attuning</a:t>
            </a:r>
            <a:endParaRPr/>
          </a:p>
        </p:txBody>
      </p:sp>
      <p:pic>
        <p:nvPicPr>
          <p:cNvPr id="306" name="Google Shape;306;p5"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6"/>
          <p:cNvSpPr txBox="1">
            <a:spLocks noGrp="1"/>
          </p:cNvSpPr>
          <p:nvPr>
            <p:ph type="body" idx="1"/>
          </p:nvPr>
        </p:nvSpPr>
        <p:spPr>
          <a:xfrm>
            <a:off x="672350" y="924000"/>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Minutes	Section			</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15 	Start, ground rules, attuning</a:t>
            </a:r>
            <a:endParaRPr/>
          </a:p>
          <a:p>
            <a:pPr marL="0" lvl="0" indent="0" algn="l" rtl="0">
              <a:lnSpc>
                <a:spcPct val="110000"/>
              </a:lnSpc>
              <a:spcBef>
                <a:spcPts val="0"/>
              </a:spcBef>
              <a:spcAft>
                <a:spcPts val="0"/>
              </a:spcAft>
              <a:buSzPts val="1600"/>
              <a:buNone/>
            </a:pPr>
            <a:r>
              <a:rPr lang="en-GB" sz="1400" b="1"/>
              <a:t>85 	Joint discussion (incl. break)</a:t>
            </a:r>
            <a:endParaRPr/>
          </a:p>
          <a:p>
            <a:pPr marL="0" lvl="0" indent="0" algn="l" rtl="0">
              <a:lnSpc>
                <a:spcPct val="110000"/>
              </a:lnSpc>
              <a:spcBef>
                <a:spcPts val="0"/>
              </a:spcBef>
              <a:spcAft>
                <a:spcPts val="0"/>
              </a:spcAft>
              <a:buSzPts val="1600"/>
              <a:buNone/>
            </a:pPr>
            <a:r>
              <a:rPr lang="en-GB" sz="1400"/>
              <a:t>5 	Writing insights</a:t>
            </a:r>
            <a:endParaRPr/>
          </a:p>
          <a:p>
            <a:pPr marL="0" lvl="0" indent="0" algn="l" rtl="0">
              <a:lnSpc>
                <a:spcPct val="110000"/>
              </a:lnSpc>
              <a:spcBef>
                <a:spcPts val="0"/>
              </a:spcBef>
              <a:spcAft>
                <a:spcPts val="0"/>
              </a:spcAft>
              <a:buSzPts val="1600"/>
              <a:buNone/>
            </a:pPr>
            <a:r>
              <a:rPr lang="en-GB" sz="1400"/>
              <a:t>10	Sharing and follow-up of insights</a:t>
            </a:r>
            <a:endParaRPr/>
          </a:p>
          <a:p>
            <a:pPr marL="0" lvl="0" indent="0" algn="l" rtl="0">
              <a:lnSpc>
                <a:spcPct val="110000"/>
              </a:lnSpc>
              <a:spcBef>
                <a:spcPts val="0"/>
              </a:spcBef>
              <a:spcAft>
                <a:spcPts val="0"/>
              </a:spcAft>
              <a:buSzPts val="1600"/>
              <a:buNone/>
            </a:pPr>
            <a:r>
              <a:rPr lang="en-GB" sz="1400"/>
              <a:t>5	Thanks and closure</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total 120 minutes</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i="1"/>
              <a:t>You can edit the questions in the dialogue so that they are better suited for the group of participants.</a:t>
            </a:r>
            <a:endParaRPr/>
          </a:p>
          <a:p>
            <a:pPr marL="0" lvl="0" indent="0" algn="l" rtl="0">
              <a:lnSpc>
                <a:spcPct val="110000"/>
              </a:lnSpc>
              <a:spcBef>
                <a:spcPts val="0"/>
              </a:spcBef>
              <a:spcAft>
                <a:spcPts val="0"/>
              </a:spcAft>
              <a:buClr>
                <a:schemeClr val="dk1"/>
              </a:buClr>
              <a:buSzPts val="1600"/>
              <a:buNone/>
            </a:pPr>
            <a:endParaRPr/>
          </a:p>
        </p:txBody>
      </p:sp>
      <p:sp>
        <p:nvSpPr>
          <p:cNvPr id="312" name="Google Shape;312;p6"/>
          <p:cNvSpPr txBox="1">
            <a:spLocks noGrp="1"/>
          </p:cNvSpPr>
          <p:nvPr>
            <p:ph type="body" idx="2"/>
          </p:nvPr>
        </p:nvSpPr>
        <p:spPr>
          <a:xfrm>
            <a:off x="6526350" y="924000"/>
            <a:ext cx="5401404" cy="4934425"/>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SzPts val="1600"/>
              <a:buNone/>
            </a:pPr>
            <a:r>
              <a:rPr lang="en-GB" sz="1400" i="1"/>
              <a:t>Divide the group into couples, clearly tell who's with whom. If there are only three people in the group, you can discuss the first thoughts among the whole group.</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SzPts val="1600"/>
              <a:buNone/>
            </a:pPr>
            <a:r>
              <a:rPr lang="en-GB" sz="1400"/>
              <a:t>Discuss your experiences. Make sure that both of you have time to express your thoughts.</a:t>
            </a:r>
            <a:br>
              <a:rPr lang="en-GB" sz="1400"/>
            </a:br>
            <a:endParaRPr sz="1400"/>
          </a:p>
          <a:p>
            <a:pPr marL="0" lvl="0" indent="0" algn="l" rtl="0">
              <a:lnSpc>
                <a:spcPct val="110000"/>
              </a:lnSpc>
              <a:spcBef>
                <a:spcPts val="0"/>
              </a:spcBef>
              <a:spcAft>
                <a:spcPts val="0"/>
              </a:spcAft>
              <a:buSzPts val="1600"/>
              <a:buNone/>
            </a:pPr>
            <a:r>
              <a:rPr lang="en-GB" sz="1400" b="1">
                <a:highlight>
                  <a:srgbClr val="FFFFFF"/>
                </a:highlight>
              </a:rPr>
              <a:t>What kind of thoughts, feelings and images does the material that has just been presented arouse in you with regard to work-based immigration?</a:t>
            </a:r>
            <a:endParaRPr/>
          </a:p>
          <a:p>
            <a:pPr marL="0" lvl="0" indent="0" algn="l" rtl="0">
              <a:lnSpc>
                <a:spcPct val="110000"/>
              </a:lnSpc>
              <a:spcBef>
                <a:spcPts val="0"/>
              </a:spcBef>
              <a:spcAft>
                <a:spcPts val="0"/>
              </a:spcAft>
              <a:buSzPts val="1600"/>
              <a:buNone/>
            </a:pPr>
            <a:endParaRPr sz="1400" b="1">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GB" sz="1400" i="1">
                <a:highlight>
                  <a:srgbClr val="FFFFFF"/>
                </a:highlight>
              </a:rPr>
              <a:t>Or alternatively:</a:t>
            </a:r>
            <a:endParaRPr/>
          </a:p>
          <a:p>
            <a:pPr marL="0" lvl="0" indent="0" algn="l" rtl="0">
              <a:lnSpc>
                <a:spcPct val="115000"/>
              </a:lnSpc>
              <a:spcBef>
                <a:spcPts val="0"/>
              </a:spcBef>
              <a:spcAft>
                <a:spcPts val="0"/>
              </a:spcAft>
              <a:buClr>
                <a:schemeClr val="dk1"/>
              </a:buClr>
              <a:buSzPts val="1100"/>
              <a:buFont typeface="Arial"/>
              <a:buNone/>
            </a:pPr>
            <a:endParaRPr sz="1400" b="1">
              <a:highlight>
                <a:srgbClr val="FFFFFF"/>
              </a:highlight>
            </a:endParaRPr>
          </a:p>
          <a:p>
            <a:pPr marL="0" lvl="0" indent="0" algn="l" rtl="0">
              <a:lnSpc>
                <a:spcPct val="115000"/>
              </a:lnSpc>
              <a:spcBef>
                <a:spcPts val="0"/>
              </a:spcBef>
              <a:spcAft>
                <a:spcPts val="0"/>
              </a:spcAft>
              <a:buSzPts val="1100"/>
              <a:buNone/>
            </a:pPr>
            <a:r>
              <a:rPr lang="en-GB" sz="1400" b="1">
                <a:highlight>
                  <a:srgbClr val="FFFFFF"/>
                </a:highlight>
              </a:rPr>
              <a:t>Discuss some recent personal experience or situation that is related to work-based immigration?</a:t>
            </a:r>
            <a:endParaRPr/>
          </a:p>
          <a:p>
            <a:pPr marL="0" lvl="0" indent="0" algn="l" rtl="0">
              <a:lnSpc>
                <a:spcPct val="115000"/>
              </a:lnSpc>
              <a:spcBef>
                <a:spcPts val="0"/>
              </a:spcBef>
              <a:spcAft>
                <a:spcPts val="0"/>
              </a:spcAft>
              <a:buSzPts val="1100"/>
              <a:buNone/>
            </a:pPr>
            <a:endParaRPr sz="1400"/>
          </a:p>
          <a:p>
            <a:pPr marL="0" lvl="0" indent="0" algn="l" rtl="0">
              <a:lnSpc>
                <a:spcPct val="110000"/>
              </a:lnSpc>
              <a:spcBef>
                <a:spcPts val="0"/>
              </a:spcBef>
              <a:spcAft>
                <a:spcPts val="0"/>
              </a:spcAft>
              <a:buSzPts val="1600"/>
              <a:buNone/>
            </a:pPr>
            <a:r>
              <a:rPr lang="en-GB" sz="1400"/>
              <a:t>This will take three minutes. You can start...</a:t>
            </a:r>
            <a:endParaRPr/>
          </a:p>
          <a:p>
            <a:pPr marL="0" lvl="0" indent="0" algn="l" rtl="0">
              <a:lnSpc>
                <a:spcPct val="110000"/>
              </a:lnSpc>
              <a:spcBef>
                <a:spcPts val="0"/>
              </a:spcBef>
              <a:spcAft>
                <a:spcPts val="0"/>
              </a:spcAft>
              <a:buSzPts val="1600"/>
              <a:buNone/>
            </a:pPr>
            <a:r>
              <a:rPr lang="en-GB" sz="1400"/>
              <a:t>... it's time to stop.</a:t>
            </a:r>
            <a:endParaRPr/>
          </a:p>
          <a:p>
            <a:pPr marL="0" lvl="0" indent="0" algn="l" rtl="0">
              <a:lnSpc>
                <a:spcPct val="110000"/>
              </a:lnSpc>
              <a:spcBef>
                <a:spcPts val="0"/>
              </a:spcBef>
              <a:spcAft>
                <a:spcPts val="0"/>
              </a:spcAft>
              <a:buClr>
                <a:schemeClr val="dk1"/>
              </a:buClr>
              <a:buSzPts val="1600"/>
              <a:buNone/>
            </a:pPr>
            <a:r>
              <a:rPr lang="en-GB" sz="1400" b="1"/>
              <a:t>				    	    3 min</a:t>
            </a:r>
            <a:endParaRPr sz="1400"/>
          </a:p>
          <a:p>
            <a:pPr marL="0" lvl="0" indent="0" algn="l" rtl="0">
              <a:lnSpc>
                <a:spcPct val="110000"/>
              </a:lnSpc>
              <a:spcBef>
                <a:spcPts val="0"/>
              </a:spcBef>
              <a:spcAft>
                <a:spcPts val="0"/>
              </a:spcAft>
              <a:buClr>
                <a:schemeClr val="dk1"/>
              </a:buClr>
              <a:buSzPts val="1600"/>
              <a:buNone/>
            </a:pPr>
            <a:r>
              <a:rPr lang="en-GB" sz="1400"/>
              <a:t>	</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r" rtl="0">
              <a:lnSpc>
                <a:spcPct val="110000"/>
              </a:lnSpc>
              <a:spcBef>
                <a:spcPts val="0"/>
              </a:spcBef>
              <a:spcAft>
                <a:spcPts val="0"/>
              </a:spcAft>
              <a:buClr>
                <a:schemeClr val="dk1"/>
              </a:buClr>
              <a:buSzPts val="1600"/>
              <a:buNone/>
            </a:pPr>
            <a:endParaRPr sz="1400" b="1"/>
          </a:p>
          <a:p>
            <a:pPr marL="0" lvl="0" indent="0" algn="r"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a:p>
        </p:txBody>
      </p:sp>
      <p:sp>
        <p:nvSpPr>
          <p:cNvPr id="313" name="Google Shape;313;p6"/>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a:t>Joint discussion: in two-person groups</a:t>
            </a:r>
            <a:endParaRPr/>
          </a:p>
        </p:txBody>
      </p:sp>
      <p:pic>
        <p:nvPicPr>
          <p:cNvPr id="314" name="Google Shape;314;p6"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7"/>
          <p:cNvSpPr txBox="1">
            <a:spLocks noGrp="1"/>
          </p:cNvSpPr>
          <p:nvPr>
            <p:ph type="body" idx="1"/>
          </p:nvPr>
        </p:nvSpPr>
        <p:spPr>
          <a:xfrm>
            <a:off x="726779" y="924000"/>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Minutes	Section			</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15 	Start, ground rules, attuning</a:t>
            </a:r>
            <a:endParaRPr/>
          </a:p>
          <a:p>
            <a:pPr marL="0" lvl="0" indent="0" algn="l" rtl="0">
              <a:lnSpc>
                <a:spcPct val="110000"/>
              </a:lnSpc>
              <a:spcBef>
                <a:spcPts val="0"/>
              </a:spcBef>
              <a:spcAft>
                <a:spcPts val="0"/>
              </a:spcAft>
              <a:buSzPts val="1600"/>
              <a:buNone/>
            </a:pPr>
            <a:r>
              <a:rPr lang="en-GB" sz="1400" b="1"/>
              <a:t>85 	Joint discussion (incl. break)</a:t>
            </a:r>
            <a:endParaRPr/>
          </a:p>
          <a:p>
            <a:pPr marL="0" lvl="0" indent="0" algn="l" rtl="0">
              <a:lnSpc>
                <a:spcPct val="110000"/>
              </a:lnSpc>
              <a:spcBef>
                <a:spcPts val="0"/>
              </a:spcBef>
              <a:spcAft>
                <a:spcPts val="0"/>
              </a:spcAft>
              <a:buSzPts val="1600"/>
              <a:buNone/>
            </a:pPr>
            <a:r>
              <a:rPr lang="en-GB" sz="1400"/>
              <a:t>5 	Writing insights</a:t>
            </a:r>
            <a:endParaRPr/>
          </a:p>
          <a:p>
            <a:pPr marL="0" lvl="0" indent="0" algn="l" rtl="0">
              <a:lnSpc>
                <a:spcPct val="110000"/>
              </a:lnSpc>
              <a:spcBef>
                <a:spcPts val="0"/>
              </a:spcBef>
              <a:spcAft>
                <a:spcPts val="0"/>
              </a:spcAft>
              <a:buSzPts val="1600"/>
              <a:buNone/>
            </a:pPr>
            <a:r>
              <a:rPr lang="en-GB" sz="1400"/>
              <a:t>10	Sharing insights</a:t>
            </a:r>
            <a:endParaRPr/>
          </a:p>
          <a:p>
            <a:pPr marL="0" lvl="0" indent="0" algn="l" rtl="0">
              <a:lnSpc>
                <a:spcPct val="110000"/>
              </a:lnSpc>
              <a:spcBef>
                <a:spcPts val="0"/>
              </a:spcBef>
              <a:spcAft>
                <a:spcPts val="0"/>
              </a:spcAft>
              <a:buSzPts val="1600"/>
              <a:buNone/>
            </a:pPr>
            <a:r>
              <a:rPr lang="en-GB" sz="1400"/>
              <a:t>5	Thanks and closure</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total 120 minutes</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300" i="1"/>
          </a:p>
          <a:p>
            <a:pPr marL="0" lvl="0" indent="0" algn="l" rtl="0">
              <a:lnSpc>
                <a:spcPct val="110000"/>
              </a:lnSpc>
              <a:spcBef>
                <a:spcPts val="0"/>
              </a:spcBef>
              <a:spcAft>
                <a:spcPts val="0"/>
              </a:spcAft>
              <a:buClr>
                <a:schemeClr val="dk1"/>
              </a:buClr>
              <a:buSzPts val="1600"/>
              <a:buNone/>
            </a:pPr>
            <a:endParaRPr/>
          </a:p>
        </p:txBody>
      </p:sp>
      <p:sp>
        <p:nvSpPr>
          <p:cNvPr id="320" name="Google Shape;320;p7"/>
          <p:cNvSpPr txBox="1">
            <a:spLocks noGrp="1"/>
          </p:cNvSpPr>
          <p:nvPr>
            <p:ph type="body" idx="2"/>
          </p:nvPr>
        </p:nvSpPr>
        <p:spPr>
          <a:xfrm>
            <a:off x="6526350" y="1208125"/>
            <a:ext cx="5215076"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en-GB" sz="1400"/>
              <a:t>Briefly describe what you both were talking about and what thoughts arose.</a:t>
            </a:r>
            <a:br>
              <a:rPr lang="en-GB" sz="1400" dirty="0"/>
            </a:br>
            <a:endParaRPr sz="1400" b="1">
              <a:highlight>
                <a:srgbClr val="FFFFFF"/>
              </a:highlight>
            </a:endParaRPr>
          </a:p>
          <a:p>
            <a:pPr marL="0" lvl="0" indent="0" algn="l" rtl="0">
              <a:lnSpc>
                <a:spcPct val="110000"/>
              </a:lnSpc>
              <a:spcBef>
                <a:spcPts val="0"/>
              </a:spcBef>
              <a:spcAft>
                <a:spcPts val="0"/>
              </a:spcAft>
              <a:buSzPts val="1600"/>
              <a:buNone/>
            </a:pPr>
            <a:r>
              <a:rPr lang="en-GB" sz="1400"/>
              <a:t>Who will start and tell what you were talking about?</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What other experiences emerged?</a:t>
            </a:r>
            <a:endParaRPr/>
          </a:p>
          <a:p>
            <a:pPr marL="0" lvl="0" indent="0" algn="l" rtl="0">
              <a:lnSpc>
                <a:spcPct val="110000"/>
              </a:lnSpc>
              <a:spcBef>
                <a:spcPts val="0"/>
              </a:spcBef>
              <a:spcAft>
                <a:spcPts val="0"/>
              </a:spcAft>
              <a:buSzPts val="1600"/>
              <a:buNone/>
            </a:pPr>
            <a:endParaRPr sz="1400" i="1"/>
          </a:p>
          <a:p>
            <a:pPr marL="0" lvl="0" indent="0" algn="l" rtl="0">
              <a:lnSpc>
                <a:spcPct val="110000"/>
              </a:lnSpc>
              <a:spcBef>
                <a:spcPts val="0"/>
              </a:spcBef>
              <a:spcAft>
                <a:spcPts val="0"/>
              </a:spcAft>
              <a:buSzPts val="1600"/>
              <a:buNone/>
            </a:pPr>
            <a:r>
              <a:rPr lang="en-GB" sz="1400"/>
              <a:t>Thank you everyone. You highlighted at least the following: </a:t>
            </a:r>
            <a:r>
              <a:rPr lang="en-GB" sz="1400" i="1"/>
              <a:t>compile some of the themes that have emerged</a:t>
            </a:r>
            <a:endParaRPr/>
          </a:p>
          <a:p>
            <a:pPr marL="0" lvl="0" indent="0" algn="l" rtl="0">
              <a:lnSpc>
                <a:spcPct val="110000"/>
              </a:lnSpc>
              <a:spcBef>
                <a:spcPts val="0"/>
              </a:spcBef>
              <a:spcAft>
                <a:spcPts val="0"/>
              </a:spcAft>
              <a:buSzPts val="1600"/>
              <a:buNone/>
            </a:pPr>
            <a:endParaRPr sz="1400" i="1"/>
          </a:p>
          <a:p>
            <a:pPr marL="0" indent="0">
              <a:spcBef>
                <a:spcPts val="0"/>
              </a:spcBef>
              <a:buNone/>
            </a:pPr>
            <a:r>
              <a:rPr lang="en-GB" sz="1400"/>
              <a:t>→ </a:t>
            </a:r>
            <a:r>
              <a:rPr lang="en-GB" sz="1400" i="1"/>
              <a:t>at this stage, it is worth asking each participant something and thus sending a message that everyone's participation in the dialogue is important. Discussion may be freer in future</a:t>
            </a:r>
            <a:endParaRPr/>
          </a:p>
          <a:p>
            <a:pPr marL="0" lvl="0" indent="0" algn="l" rtl="0">
              <a:lnSpc>
                <a:spcPct val="110000"/>
              </a:lnSpc>
              <a:spcBef>
                <a:spcPts val="0"/>
              </a:spcBef>
              <a:spcAft>
                <a:spcPts val="0"/>
              </a:spcAft>
              <a:buSzPts val="1600"/>
              <a:buNone/>
            </a:pPr>
            <a:endParaRPr sz="1300"/>
          </a:p>
          <a:p>
            <a:pPr marL="0" lvl="0" indent="0" algn="r" rtl="0">
              <a:lnSpc>
                <a:spcPct val="110000"/>
              </a:lnSpc>
              <a:spcBef>
                <a:spcPts val="0"/>
              </a:spcBef>
              <a:spcAft>
                <a:spcPts val="0"/>
              </a:spcAft>
              <a:buClr>
                <a:schemeClr val="dk1"/>
              </a:buClr>
              <a:buSzPts val="1600"/>
              <a:buNone/>
            </a:pPr>
            <a:r>
              <a:rPr lang="en-GB" sz="1300" b="1"/>
              <a:t>15 min</a:t>
            </a:r>
            <a:endParaRPr/>
          </a:p>
          <a:p>
            <a:pPr marL="0" lvl="0" indent="0" algn="r"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a:p>
        </p:txBody>
      </p:sp>
      <p:sp>
        <p:nvSpPr>
          <p:cNvPr id="321" name="Google Shape;321;p7"/>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a:t>Joint discussion</a:t>
            </a:r>
            <a:endParaRPr/>
          </a:p>
        </p:txBody>
      </p:sp>
      <p:pic>
        <p:nvPicPr>
          <p:cNvPr id="322" name="Google Shape;322;p7"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8"/>
          <p:cNvSpPr txBox="1">
            <a:spLocks noGrp="1"/>
          </p:cNvSpPr>
          <p:nvPr>
            <p:ph type="body" idx="1"/>
          </p:nvPr>
        </p:nvSpPr>
        <p:spPr>
          <a:xfrm>
            <a:off x="575536" y="677524"/>
            <a:ext cx="4737900" cy="4684895"/>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Minutes	Section			</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15 	Start, ground rules, attuning </a:t>
            </a:r>
            <a:endParaRPr/>
          </a:p>
          <a:p>
            <a:pPr marL="0" lvl="0" indent="0" algn="l" rtl="0">
              <a:lnSpc>
                <a:spcPct val="110000"/>
              </a:lnSpc>
              <a:spcBef>
                <a:spcPts val="0"/>
              </a:spcBef>
              <a:spcAft>
                <a:spcPts val="0"/>
              </a:spcAft>
              <a:buSzPts val="1600"/>
              <a:buNone/>
            </a:pPr>
            <a:r>
              <a:rPr lang="en-GB" sz="1400" b="1"/>
              <a:t>85 	Joint discussion (incl. break)</a:t>
            </a:r>
            <a:endParaRPr/>
          </a:p>
          <a:p>
            <a:pPr marL="0" lvl="0" indent="0" algn="l" rtl="0">
              <a:lnSpc>
                <a:spcPct val="110000"/>
              </a:lnSpc>
              <a:spcBef>
                <a:spcPts val="0"/>
              </a:spcBef>
              <a:spcAft>
                <a:spcPts val="0"/>
              </a:spcAft>
              <a:buSzPts val="1600"/>
              <a:buNone/>
            </a:pPr>
            <a:r>
              <a:rPr lang="en-GB" sz="1400"/>
              <a:t>5 	Writing insights</a:t>
            </a:r>
            <a:endParaRPr/>
          </a:p>
          <a:p>
            <a:pPr marL="0" lvl="0" indent="0" algn="l" rtl="0">
              <a:lnSpc>
                <a:spcPct val="110000"/>
              </a:lnSpc>
              <a:spcBef>
                <a:spcPts val="0"/>
              </a:spcBef>
              <a:spcAft>
                <a:spcPts val="0"/>
              </a:spcAft>
              <a:buSzPts val="1600"/>
              <a:buNone/>
            </a:pPr>
            <a:r>
              <a:rPr lang="en-GB" sz="1400"/>
              <a:t>10	Sharing insights</a:t>
            </a:r>
            <a:endParaRPr/>
          </a:p>
          <a:p>
            <a:pPr marL="0" lvl="0" indent="0" algn="l" rtl="0">
              <a:lnSpc>
                <a:spcPct val="110000"/>
              </a:lnSpc>
              <a:spcBef>
                <a:spcPts val="0"/>
              </a:spcBef>
              <a:spcAft>
                <a:spcPts val="0"/>
              </a:spcAft>
              <a:buSzPts val="1600"/>
              <a:buNone/>
            </a:pPr>
            <a:r>
              <a:rPr lang="en-GB" sz="1400"/>
              <a:t>5	Thanks and closure</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total 120 minutes</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SzPts val="1600"/>
              <a:buNone/>
            </a:pPr>
            <a:r>
              <a:rPr lang="en-GB" sz="1400" i="1">
                <a:highlight>
                  <a:srgbClr val="FFFFFF"/>
                </a:highlight>
              </a:rPr>
              <a:t>You can edit the questions to suit your group, region or organisation. After the question, make use of the possibility of self-reflection or discussing in pairs, if necessary.</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5000"/>
              </a:lnSpc>
              <a:spcBef>
                <a:spcPts val="0"/>
              </a:spcBef>
              <a:spcAft>
                <a:spcPts val="0"/>
              </a:spcAft>
              <a:buClr>
                <a:schemeClr val="dk1"/>
              </a:buClr>
              <a:buSzPts val="1100"/>
              <a:buFont typeface="Arial"/>
              <a:buNone/>
            </a:pPr>
            <a:endParaRPr sz="1100" i="1">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i="1">
              <a:highlight>
                <a:srgbClr val="FFFFFF"/>
              </a:highlight>
              <a:latin typeface="Arial"/>
              <a:ea typeface="Arial"/>
              <a:cs typeface="Arial"/>
              <a:sym typeface="Arial"/>
            </a:endParaRPr>
          </a:p>
        </p:txBody>
      </p:sp>
      <p:sp>
        <p:nvSpPr>
          <p:cNvPr id="328" name="Google Shape;328;p8"/>
          <p:cNvSpPr txBox="1">
            <a:spLocks noGrp="1"/>
          </p:cNvSpPr>
          <p:nvPr>
            <p:ph type="body" idx="2"/>
          </p:nvPr>
        </p:nvSpPr>
        <p:spPr>
          <a:xfrm>
            <a:off x="6368695" y="862324"/>
            <a:ext cx="5718202" cy="5135063"/>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600"/>
              <a:buNone/>
            </a:pPr>
            <a:r>
              <a:rPr lang="en-GB" sz="1400" i="1"/>
              <a:t>Try to collect the issues that come up in the discussion. Formulate additional questions based on them. It is good to let the discussion flow at its own weight and avoid turning it into an interview.</a:t>
            </a:r>
            <a:endParaRPr sz="1400">
              <a:highlight>
                <a:srgbClr val="FFFFFF"/>
              </a:highlight>
            </a:endParaRPr>
          </a:p>
          <a:p>
            <a:pPr marL="0" lvl="0" indent="0" algn="l" rtl="0">
              <a:lnSpc>
                <a:spcPct val="100000"/>
              </a:lnSpc>
              <a:spcBef>
                <a:spcPts val="0"/>
              </a:spcBef>
              <a:spcAft>
                <a:spcPts val="0"/>
              </a:spcAft>
              <a:buSzPts val="1600"/>
              <a:buNone/>
            </a:pPr>
            <a:endParaRPr sz="1400" i="1"/>
          </a:p>
          <a:p>
            <a:pPr marL="0" lvl="0" indent="0" algn="l" rtl="0">
              <a:lnSpc>
                <a:spcPct val="100000"/>
              </a:lnSpc>
              <a:spcBef>
                <a:spcPts val="0"/>
              </a:spcBef>
              <a:spcAft>
                <a:spcPts val="0"/>
              </a:spcAft>
              <a:buSzPts val="1600"/>
              <a:buNone/>
            </a:pPr>
            <a:r>
              <a:rPr lang="en-GB" sz="1400" i="1">
                <a:highlight>
                  <a:srgbClr val="FFFFFF"/>
                </a:highlight>
              </a:rPr>
              <a:t>Possible additional questions:</a:t>
            </a:r>
            <a:endParaRPr/>
          </a:p>
          <a:p>
            <a:pPr marL="0" lvl="0" indent="0" algn="l" rtl="0">
              <a:lnSpc>
                <a:spcPct val="100000"/>
              </a:lnSpc>
              <a:spcBef>
                <a:spcPts val="0"/>
              </a:spcBef>
              <a:spcAft>
                <a:spcPts val="0"/>
              </a:spcAft>
              <a:buSzPts val="1600"/>
              <a:buNone/>
            </a:pPr>
            <a:endParaRPr sz="1400" i="1">
              <a:highlight>
                <a:srgbClr val="FFFFFF"/>
              </a:highlight>
            </a:endParaRPr>
          </a:p>
          <a:p>
            <a:pPr marL="285750" lvl="0" indent="-285750" algn="l" rtl="0">
              <a:lnSpc>
                <a:spcPct val="100000"/>
              </a:lnSpc>
              <a:spcBef>
                <a:spcPts val="0"/>
              </a:spcBef>
              <a:spcAft>
                <a:spcPts val="0"/>
              </a:spcAft>
              <a:buSzPts val="1600"/>
              <a:buChar char="•"/>
            </a:pPr>
            <a:r>
              <a:rPr lang="en-GB" sz="1400" b="1">
                <a:highlight>
                  <a:srgbClr val="FFFFFF"/>
                </a:highlight>
              </a:rPr>
              <a:t>What concerns do you have regarding work-based immigration?</a:t>
            </a:r>
            <a:endParaRPr/>
          </a:p>
          <a:p>
            <a:pPr marL="285750" lvl="0" indent="-285750" algn="l" rtl="0">
              <a:lnSpc>
                <a:spcPct val="100000"/>
              </a:lnSpc>
              <a:spcBef>
                <a:spcPts val="0"/>
              </a:spcBef>
              <a:spcAft>
                <a:spcPts val="0"/>
              </a:spcAft>
              <a:buSzPts val="1600"/>
              <a:buChar char="•"/>
            </a:pPr>
            <a:r>
              <a:rPr lang="en-GB" sz="1400" b="1"/>
              <a:t>What gives you hope and inspires you? </a:t>
            </a:r>
            <a:endParaRPr/>
          </a:p>
          <a:p>
            <a:pPr marL="285750" lvl="0" indent="-285750" algn="l" rtl="0">
              <a:lnSpc>
                <a:spcPct val="100000"/>
              </a:lnSpc>
              <a:spcBef>
                <a:spcPts val="0"/>
              </a:spcBef>
              <a:spcAft>
                <a:spcPts val="0"/>
              </a:spcAft>
              <a:buSzPts val="1600"/>
              <a:buChar char="•"/>
            </a:pPr>
            <a:r>
              <a:rPr lang="en-GB" sz="1400" b="1"/>
              <a:t>What is needed so that people from different backgrounds can build a shared working life and society in Finland?</a:t>
            </a:r>
            <a:endParaRPr/>
          </a:p>
          <a:p>
            <a:pPr marL="285750" lvl="0" indent="-285750" algn="l" rtl="0">
              <a:lnSpc>
                <a:spcPct val="100000"/>
              </a:lnSpc>
              <a:spcBef>
                <a:spcPts val="0"/>
              </a:spcBef>
              <a:spcAft>
                <a:spcPts val="0"/>
              </a:spcAft>
              <a:buSzPts val="1600"/>
              <a:buChar char="•"/>
            </a:pPr>
            <a:r>
              <a:rPr lang="en-GB" sz="1400" b="1"/>
              <a:t>What changes are needed as soon as possible?			</a:t>
            </a:r>
            <a:endParaRPr/>
          </a:p>
          <a:p>
            <a:pPr marL="0" lvl="0" indent="0" algn="l" rtl="0">
              <a:lnSpc>
                <a:spcPct val="100000"/>
              </a:lnSpc>
              <a:spcBef>
                <a:spcPts val="0"/>
              </a:spcBef>
              <a:spcAft>
                <a:spcPts val="0"/>
              </a:spcAft>
              <a:buSzPts val="1600"/>
              <a:buNone/>
            </a:pPr>
            <a:r>
              <a:rPr lang="en-GB" sz="1400" b="1"/>
              <a:t>			     </a:t>
            </a:r>
            <a:endParaRPr/>
          </a:p>
          <a:p>
            <a:pPr marL="0" lvl="0" indent="0" algn="l" rtl="0">
              <a:lnSpc>
                <a:spcPct val="100000"/>
              </a:lnSpc>
              <a:spcBef>
                <a:spcPts val="0"/>
              </a:spcBef>
              <a:spcAft>
                <a:spcPts val="0"/>
              </a:spcAft>
              <a:buSzPts val="1600"/>
              <a:buNone/>
            </a:pPr>
            <a:endParaRPr sz="1400" b="1"/>
          </a:p>
          <a:p>
            <a:pPr marL="0" lvl="0" indent="0" algn="l" rtl="0">
              <a:lnSpc>
                <a:spcPct val="100000"/>
              </a:lnSpc>
              <a:spcBef>
                <a:spcPts val="0"/>
              </a:spcBef>
              <a:spcAft>
                <a:spcPts val="0"/>
              </a:spcAft>
              <a:buSzPts val="1600"/>
              <a:buNone/>
            </a:pPr>
            <a:endParaRPr sz="1400" b="1"/>
          </a:p>
          <a:p>
            <a:pPr marL="0" lvl="0" indent="0" algn="l" rtl="0">
              <a:lnSpc>
                <a:spcPct val="100000"/>
              </a:lnSpc>
              <a:spcBef>
                <a:spcPts val="0"/>
              </a:spcBef>
              <a:spcAft>
                <a:spcPts val="0"/>
              </a:spcAft>
              <a:buSzPts val="1600"/>
              <a:buNone/>
            </a:pPr>
            <a:endParaRPr sz="1400" b="1"/>
          </a:p>
          <a:p>
            <a:pPr marL="0" lvl="0" indent="0" algn="l" rtl="0">
              <a:lnSpc>
                <a:spcPct val="100000"/>
              </a:lnSpc>
              <a:spcBef>
                <a:spcPts val="0"/>
              </a:spcBef>
              <a:spcAft>
                <a:spcPts val="0"/>
              </a:spcAft>
              <a:buSzPts val="1600"/>
              <a:buNone/>
            </a:pPr>
            <a:endParaRPr sz="1400" b="1"/>
          </a:p>
          <a:p>
            <a:pPr marL="0" lvl="0" indent="0" algn="l" rtl="0">
              <a:lnSpc>
                <a:spcPct val="100000"/>
              </a:lnSpc>
              <a:spcBef>
                <a:spcPts val="0"/>
              </a:spcBef>
              <a:spcAft>
                <a:spcPts val="0"/>
              </a:spcAft>
              <a:buSzPts val="1600"/>
              <a:buNone/>
            </a:pPr>
            <a:r>
              <a:rPr lang="en-GB" sz="1400" b="1"/>
              <a:t>			</a:t>
            </a:r>
            <a:endParaRPr/>
          </a:p>
          <a:p>
            <a:pPr marL="0" lvl="0" indent="0" algn="l" rtl="0">
              <a:lnSpc>
                <a:spcPct val="100000"/>
              </a:lnSpc>
              <a:spcBef>
                <a:spcPts val="0"/>
              </a:spcBef>
              <a:spcAft>
                <a:spcPts val="0"/>
              </a:spcAft>
              <a:buSzPts val="1600"/>
              <a:buNone/>
            </a:pPr>
            <a:r>
              <a:rPr lang="en-GB" sz="1400" b="1"/>
              <a:t>			   65 min, incl. possible break</a:t>
            </a:r>
            <a:endParaRPr/>
          </a:p>
          <a:p>
            <a:pPr marL="0" lvl="0" indent="0" algn="r" rtl="0">
              <a:lnSpc>
                <a:spcPct val="100000"/>
              </a:lnSpc>
              <a:spcBef>
                <a:spcPts val="0"/>
              </a:spcBef>
              <a:spcAft>
                <a:spcPts val="0"/>
              </a:spcAft>
              <a:buClr>
                <a:schemeClr val="dk1"/>
              </a:buClr>
              <a:buSzPts val="1600"/>
              <a:buNone/>
            </a:pPr>
            <a:endParaRPr sz="1400" b="1"/>
          </a:p>
          <a:p>
            <a:pPr marL="0" lvl="0" indent="0" algn="r" rtl="0">
              <a:lnSpc>
                <a:spcPct val="100000"/>
              </a:lnSpc>
              <a:spcBef>
                <a:spcPts val="0"/>
              </a:spcBef>
              <a:spcAft>
                <a:spcPts val="0"/>
              </a:spcAft>
              <a:buClr>
                <a:schemeClr val="dk1"/>
              </a:buClr>
              <a:buSzPts val="1600"/>
              <a:buNone/>
            </a:pPr>
            <a:endParaRPr sz="1200"/>
          </a:p>
          <a:p>
            <a:pPr marL="0" lvl="0" indent="0" algn="l" rtl="0">
              <a:lnSpc>
                <a:spcPct val="100000"/>
              </a:lnSpc>
              <a:spcBef>
                <a:spcPts val="0"/>
              </a:spcBef>
              <a:spcAft>
                <a:spcPts val="0"/>
              </a:spcAft>
              <a:buClr>
                <a:schemeClr val="dk1"/>
              </a:buClr>
              <a:buSzPts val="1600"/>
              <a:buNone/>
            </a:pPr>
            <a:endParaRPr/>
          </a:p>
        </p:txBody>
      </p:sp>
      <p:sp>
        <p:nvSpPr>
          <p:cNvPr id="329" name="Google Shape;329;p8"/>
          <p:cNvSpPr txBox="1">
            <a:spLocks noGrp="1"/>
          </p:cNvSpPr>
          <p:nvPr>
            <p:ph type="body" idx="4"/>
          </p:nvPr>
        </p:nvSpPr>
        <p:spPr>
          <a:xfrm>
            <a:off x="6368695" y="492724"/>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a:t>Joint discussion continues</a:t>
            </a:r>
            <a:endParaRPr/>
          </a:p>
        </p:txBody>
      </p:sp>
      <p:pic>
        <p:nvPicPr>
          <p:cNvPr id="330" name="Google Shape;330;p8"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9"/>
          <p:cNvSpPr txBox="1">
            <a:spLocks noGrp="1"/>
          </p:cNvSpPr>
          <p:nvPr>
            <p:ph type="body" idx="1"/>
          </p:nvPr>
        </p:nvSpPr>
        <p:spPr>
          <a:xfrm>
            <a:off x="658950" y="924000"/>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Minutes	Section			</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15 	 Start, ground rules, attuning</a:t>
            </a:r>
            <a:endParaRPr/>
          </a:p>
          <a:p>
            <a:pPr marL="0" lvl="0" indent="0" algn="l" rtl="0">
              <a:lnSpc>
                <a:spcPct val="110000"/>
              </a:lnSpc>
              <a:spcBef>
                <a:spcPts val="0"/>
              </a:spcBef>
              <a:spcAft>
                <a:spcPts val="0"/>
              </a:spcAft>
              <a:buSzPts val="1600"/>
              <a:buNone/>
            </a:pPr>
            <a:r>
              <a:rPr lang="en-GB" sz="1400"/>
              <a:t>85 	Joint discussion (incl. break)</a:t>
            </a:r>
            <a:endParaRPr/>
          </a:p>
          <a:p>
            <a:pPr marL="0" lvl="0" indent="0" algn="l" rtl="0">
              <a:lnSpc>
                <a:spcPct val="110000"/>
              </a:lnSpc>
              <a:spcBef>
                <a:spcPts val="0"/>
              </a:spcBef>
              <a:spcAft>
                <a:spcPts val="0"/>
              </a:spcAft>
              <a:buSzPts val="1600"/>
              <a:buNone/>
            </a:pPr>
            <a:r>
              <a:rPr lang="en-GB" sz="1400" b="1"/>
              <a:t>5 	Writing insights</a:t>
            </a:r>
            <a:endParaRPr/>
          </a:p>
          <a:p>
            <a:pPr marL="0" lvl="0" indent="0" algn="l" rtl="0">
              <a:lnSpc>
                <a:spcPct val="110000"/>
              </a:lnSpc>
              <a:spcBef>
                <a:spcPts val="0"/>
              </a:spcBef>
              <a:spcAft>
                <a:spcPts val="0"/>
              </a:spcAft>
              <a:buSzPts val="1600"/>
              <a:buNone/>
            </a:pPr>
            <a:r>
              <a:rPr lang="en-GB" sz="1400"/>
              <a:t>10	Sharing insights</a:t>
            </a:r>
            <a:endParaRPr/>
          </a:p>
          <a:p>
            <a:pPr marL="0" lvl="0" indent="0" algn="l" rtl="0">
              <a:lnSpc>
                <a:spcPct val="110000"/>
              </a:lnSpc>
              <a:spcBef>
                <a:spcPts val="0"/>
              </a:spcBef>
              <a:spcAft>
                <a:spcPts val="0"/>
              </a:spcAft>
              <a:buSzPts val="1600"/>
              <a:buNone/>
            </a:pPr>
            <a:r>
              <a:rPr lang="en-GB" sz="1400"/>
              <a:t>5	 Thanks and closure</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total 120 minutes</a:t>
            </a:r>
            <a:endParaRPr/>
          </a:p>
          <a:p>
            <a:pPr marL="0" lvl="0" indent="0" algn="l" rtl="0">
              <a:lnSpc>
                <a:spcPct val="110000"/>
              </a:lnSpc>
              <a:spcBef>
                <a:spcPts val="0"/>
              </a:spcBef>
              <a:spcAft>
                <a:spcPts val="0"/>
              </a:spcAft>
              <a:buClr>
                <a:schemeClr val="dk1"/>
              </a:buClr>
              <a:buSzPts val="1600"/>
              <a:buNone/>
            </a:pPr>
            <a:endParaRPr/>
          </a:p>
        </p:txBody>
      </p:sp>
      <p:sp>
        <p:nvSpPr>
          <p:cNvPr id="336" name="Google Shape;336;p9"/>
          <p:cNvSpPr txBox="1">
            <a:spLocks noGrp="1"/>
          </p:cNvSpPr>
          <p:nvPr>
            <p:ph type="body" idx="2"/>
          </p:nvPr>
        </p:nvSpPr>
        <p:spPr>
          <a:xfrm>
            <a:off x="6526350" y="1102659"/>
            <a:ext cx="5006700" cy="4755766"/>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en-GB" sz="1400"/>
              <a:t>Our dialogue is now coming to an end. I want to hear what insights, feelings or thoughts our joint discussion has generated in you.</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Write on your own piece of paper a few insights, feelings or ideas that have been important to you in this dialogue. We collect these insights to support the notes from our dialogue. As said before individual persons cannot be identified from the notes.</a:t>
            </a:r>
            <a:endParaRPr/>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en-GB" sz="1400"/>
              <a:t>Take a few minutes to write. Then select one of your insights, thoughts, or feelings that you want to share with us here.</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r" rtl="0">
              <a:lnSpc>
                <a:spcPct val="110000"/>
              </a:lnSpc>
              <a:spcBef>
                <a:spcPts val="0"/>
              </a:spcBef>
              <a:spcAft>
                <a:spcPts val="0"/>
              </a:spcAft>
              <a:buClr>
                <a:schemeClr val="dk1"/>
              </a:buClr>
              <a:buSzPts val="1600"/>
              <a:buNone/>
            </a:pPr>
            <a:r>
              <a:rPr lang="en-GB" sz="1400" b="1"/>
              <a:t>5 min</a:t>
            </a:r>
            <a:endParaRPr/>
          </a:p>
        </p:txBody>
      </p:sp>
      <p:sp>
        <p:nvSpPr>
          <p:cNvPr id="337" name="Google Shape;337;p9"/>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a:t>Writing insights</a:t>
            </a:r>
            <a:endParaRPr/>
          </a:p>
        </p:txBody>
      </p:sp>
      <p:pic>
        <p:nvPicPr>
          <p:cNvPr id="338" name="Google Shape;338;p9"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theme/theme1.xml><?xml version="1.0" encoding="utf-8"?>
<a:theme xmlns:a="http://schemas.openxmlformats.org/drawingml/2006/main" name="Kansalliset Dialogit">
  <a:themeElements>
    <a:clrScheme name="Kansalliset Dialogit">
      <a:dk1>
        <a:srgbClr val="000000"/>
      </a:dk1>
      <a:lt1>
        <a:srgbClr val="FFFFFF"/>
      </a:lt1>
      <a:dk2>
        <a:srgbClr val="BFBFBF"/>
      </a:dk2>
      <a:lt2>
        <a:srgbClr val="D8E1EA"/>
      </a:lt2>
      <a:accent1>
        <a:srgbClr val="AE9BFD"/>
      </a:accent1>
      <a:accent2>
        <a:srgbClr val="AEE7F2"/>
      </a:accent2>
      <a:accent3>
        <a:srgbClr val="F1BEDD"/>
      </a:accent3>
      <a:accent4>
        <a:srgbClr val="F5C8AF"/>
      </a:accent4>
      <a:accent5>
        <a:srgbClr val="7F7F7F"/>
      </a:accent5>
      <a:accent6>
        <a:srgbClr val="F2F2F2"/>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1824b25-665d-4ca6-89ca-4f1b5bbe0424}" enabled="1" method="Privileged" siteId="{b01220f1-ab94-4936-86d7-f3b40f38f4b7}"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12</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Kansalliset Dialogit</vt:lpstr>
      <vt:lpstr>National dialogues  Working Life Tomorrow – how will Finland change as a result of work-based immigration   (or a more detailed title)  Draft script for dialogue Duration 120 minutes </vt:lpstr>
      <vt:lpstr>Instructions for using script  Plan the dialogue in advance using the script.  The script supports facilitating the dialogue, do not distribute it to the participants. But do print a copy of the script for yourself after you have modified it to suit yourself and your dialogue.  The wordings of the script are examples. Edit them to better suit the topic of the dialogue, your target group and for yourself. The times are indicative. They are intended to give an idea of how much time to spend on each stage. With the exception of the start and the end, you do not have to follow exact timings.   You can use your own facilitator competence and, if necessary, use tried and tested methods to support the dialogue and the participants. Decide before the dialogue who will be the notetaker.  It is important to take notes of the whole dialogue. The notetaker does not need to edit the notes afterwards. The idea is to record as precisely as possible what was said during the discussion. The script can help the notetaker to prepare for the dialogue.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Laaksolahti Hannele</dc:creator>
  <cp:revision>40</cp:revision>
  <dcterms:modified xsi:type="dcterms:W3CDTF">2026-08-20T12:27:53Z</dcterms:modified>
</cp:coreProperties>
</file>