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4"/>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926638"/>
  <p:embeddedFontLst>
    <p:embeddedFont>
      <p:font typeface="Inter" panose="020B0604020202020204" charset="0"/>
      <p:regular r:id="rId15"/>
      <p:bold r:id="rId16"/>
    </p:embeddedFont>
    <p:embeddedFont>
      <p:font typeface="Arial Black" panose="020B0A04020102020204" pitchFamily="34" charset="0"/>
      <p:bold r:id="rId17"/>
    </p:embeddedFont>
    <p:embeddedFont>
      <p:font typeface="Inter Tight"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27B93C-2D2F-FD0D-F208-EE323C995CF3}" name="Hannele Laaksolahti" initials="HL" userId="S::Hannele.Laaksolahti@sitra.fi::1bbda20c-57ca-429f-bdb1-f84b838966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51"/>
    <p:restoredTop sz="94673"/>
  </p:normalViewPr>
  <p:slideViewPr>
    <p:cSldViewPr snapToGrid="0">
      <p:cViewPr varScale="1">
        <p:scale>
          <a:sx n="65" d="100"/>
          <a:sy n="65" d="100"/>
        </p:scale>
        <p:origin x="592"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ele Laaksolahti" userId="1bbda20c-57ca-429f-bdb1-f84b8389664f" providerId="ADAL" clId="{547B241F-1851-44BE-BF32-F1F1960E93B6}"/>
    <pc:docChg chg="modSld">
      <pc:chgData name="Hannele Laaksolahti" userId="1bbda20c-57ca-429f-bdb1-f84b8389664f" providerId="ADAL" clId="{547B241F-1851-44BE-BF32-F1F1960E93B6}" dt="2023-09-01T10:00:24.558" v="5"/>
      <pc:docMkLst>
        <pc:docMk/>
      </pc:docMkLst>
      <pc:sldChg chg="addCm">
        <pc:chgData name="Hannele Laaksolahti" userId="1bbda20c-57ca-429f-bdb1-f84b8389664f" providerId="ADAL" clId="{547B241F-1851-44BE-BF32-F1F1960E93B6}" dt="2023-09-01T09:57:25.544" v="1"/>
        <pc:sldMkLst>
          <pc:docMk/>
          <pc:sldMk cId="0" sldId="263"/>
        </pc:sldMkLst>
        <pc:extLst>
          <p:ext xmlns:p="http://schemas.openxmlformats.org/presentationml/2006/main" uri="{D6D511B9-2390-475A-947B-AFAB55BFBCF1}">
            <pc226:cmChg xmlns:pc226="http://schemas.microsoft.com/office/powerpoint/2022/06/main/command" chg="add">
              <pc226:chgData name="Hannele Laaksolahti" userId="1bbda20c-57ca-429f-bdb1-f84b8389664f" providerId="ADAL" clId="{547B241F-1851-44BE-BF32-F1F1960E93B6}" dt="2023-09-01T09:53:59.836" v="0"/>
              <pc2:cmMkLst xmlns:pc2="http://schemas.microsoft.com/office/powerpoint/2019/9/main/command">
                <pc:docMk/>
                <pc:sldMk cId="0" sldId="263"/>
                <pc2:cmMk id="{EDF26D0C-D879-46C7-99B2-7CA6E031258B}"/>
              </pc2:cmMkLst>
            </pc226:cmChg>
            <pc226:cmChg xmlns:pc226="http://schemas.microsoft.com/office/powerpoint/2022/06/main/command" chg="add">
              <pc226:chgData name="Hannele Laaksolahti" userId="1bbda20c-57ca-429f-bdb1-f84b8389664f" providerId="ADAL" clId="{547B241F-1851-44BE-BF32-F1F1960E93B6}" dt="2023-09-01T09:57:25.544" v="1"/>
              <pc2:cmMkLst xmlns:pc2="http://schemas.microsoft.com/office/powerpoint/2019/9/main/command">
                <pc:docMk/>
                <pc:sldMk cId="0" sldId="263"/>
                <pc2:cmMk id="{4B81711D-B8A0-44EA-B9C0-B3C4EB8BFC35}"/>
              </pc2:cmMkLst>
            </pc226:cmChg>
          </p:ext>
        </pc:extLst>
      </pc:sldChg>
      <pc:sldChg chg="modSp mod addCm">
        <pc:chgData name="Hannele Laaksolahti" userId="1bbda20c-57ca-429f-bdb1-f84b8389664f" providerId="ADAL" clId="{547B241F-1851-44BE-BF32-F1F1960E93B6}" dt="2023-09-01T09:59:57.441" v="4"/>
        <pc:sldMkLst>
          <pc:docMk/>
          <pc:sldMk cId="0" sldId="264"/>
        </pc:sldMkLst>
        <pc:spChg chg="mod">
          <ac:chgData name="Hannele Laaksolahti" userId="1bbda20c-57ca-429f-bdb1-f84b8389664f" providerId="ADAL" clId="{547B241F-1851-44BE-BF32-F1F1960E93B6}" dt="2023-09-01T09:57:59.742" v="2" actId="20577"/>
          <ac:spMkLst>
            <pc:docMk/>
            <pc:sldMk cId="0" sldId="264"/>
            <ac:spMk id="339" creationId="{00000000-0000-0000-0000-000000000000}"/>
          </ac:spMkLst>
        </pc:spChg>
        <pc:extLst>
          <p:ext xmlns:p="http://schemas.openxmlformats.org/presentationml/2006/main" uri="{D6D511B9-2390-475A-947B-AFAB55BFBCF1}">
            <pc226:cmChg xmlns:pc226="http://schemas.microsoft.com/office/powerpoint/2022/06/main/command" chg="add">
              <pc226:chgData name="Hannele Laaksolahti" userId="1bbda20c-57ca-429f-bdb1-f84b8389664f" providerId="ADAL" clId="{547B241F-1851-44BE-BF32-F1F1960E93B6}" dt="2023-09-01T09:58:43.032" v="3"/>
              <pc2:cmMkLst xmlns:pc2="http://schemas.microsoft.com/office/powerpoint/2019/9/main/command">
                <pc:docMk/>
                <pc:sldMk cId="0" sldId="264"/>
                <pc2:cmMk id="{CC2B8C6B-CB2F-486D-B7A2-4975499ABFFF}"/>
              </pc2:cmMkLst>
            </pc226:cmChg>
            <pc226:cmChg xmlns:pc226="http://schemas.microsoft.com/office/powerpoint/2022/06/main/command" chg="add">
              <pc226:chgData name="Hannele Laaksolahti" userId="1bbda20c-57ca-429f-bdb1-f84b8389664f" providerId="ADAL" clId="{547B241F-1851-44BE-BF32-F1F1960E93B6}" dt="2023-09-01T09:59:57.441" v="4"/>
              <pc2:cmMkLst xmlns:pc2="http://schemas.microsoft.com/office/powerpoint/2019/9/main/command">
                <pc:docMk/>
                <pc:sldMk cId="0" sldId="264"/>
                <pc2:cmMk id="{8B887AFC-6F81-4D30-8241-8B67FDD1AE0B}"/>
              </pc2:cmMkLst>
            </pc226:cmChg>
          </p:ext>
        </pc:extLst>
      </pc:sldChg>
      <pc:sldChg chg="addCm">
        <pc:chgData name="Hannele Laaksolahti" userId="1bbda20c-57ca-429f-bdb1-f84b8389664f" providerId="ADAL" clId="{547B241F-1851-44BE-BF32-F1F1960E93B6}" dt="2023-09-01T10:00:24.558" v="5"/>
        <pc:sldMkLst>
          <pc:docMk/>
          <pc:sldMk cId="0" sldId="266"/>
        </pc:sldMkLst>
        <pc:extLst>
          <p:ext xmlns:p="http://schemas.openxmlformats.org/presentationml/2006/main" uri="{D6D511B9-2390-475A-947B-AFAB55BFBCF1}">
            <pc226:cmChg xmlns:pc226="http://schemas.microsoft.com/office/powerpoint/2022/06/main/command" chg="add">
              <pc226:chgData name="Hannele Laaksolahti" userId="1bbda20c-57ca-429f-bdb1-f84b8389664f" providerId="ADAL" clId="{547B241F-1851-44BE-BF32-F1F1960E93B6}" dt="2023-09-01T10:00:24.558" v="5"/>
              <pc2:cmMkLst xmlns:pc2="http://schemas.microsoft.com/office/powerpoint/2019/9/main/command">
                <pc:docMk/>
                <pc:sldMk cId="0" sldId="266"/>
                <pc2:cmMk id="{DFC65366-31A5-4F05-B215-ECF9AB067A7E}"/>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715153"/>
            <a:ext cx="548640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d57fd7cd85_0_66: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1d57fd7cd85_0_66: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d57fd7cd85_0_74: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1d57fd7cd85_0_74: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d6a0cde9db_0_8: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1d6a0cde9db_0_8: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4: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d57fd7cd85_0_0: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d57fd7cd85_0_0: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d57fd7cd85_0_10: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d57fd7cd85_0_18: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g1d57fd7cd85_0_18: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d57fd7cd85_0_50: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1d57fd7cd85_0_50: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d57fd7cd85_0_58: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1d57fd7cd85_0_58: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d57fd7cd85_0_26: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1d57fd7cd85_0_26: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aosio ja logo" type="blank">
  <p:cSld name="BLANK">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41"/>
        <p:cNvGrpSpPr/>
        <p:nvPr/>
      </p:nvGrpSpPr>
      <p:grpSpPr>
        <a:xfrm>
          <a:off x="0" y="0"/>
          <a:ext cx="0" cy="0"/>
          <a:chOff x="0" y="0"/>
          <a:chExt cx="0" cy="0"/>
        </a:xfrm>
      </p:grpSpPr>
      <p:pic>
        <p:nvPicPr>
          <p:cNvPr id="42" name="Google Shape;42;p3" descr="Kuva, joka sisältää kohteen lintu&#10;&#10;Kuvaus luotu automaattisesti"/>
          <p:cNvPicPr preferRelativeResize="0"/>
          <p:nvPr/>
        </p:nvPicPr>
        <p:blipFill rotWithShape="1">
          <a:blip r:embed="rId2">
            <a:alphaModFix/>
          </a:blip>
          <a:srcRect/>
          <a:stretch/>
        </p:blipFill>
        <p:spPr>
          <a:xfrm>
            <a:off x="6799315" y="4276173"/>
            <a:ext cx="5392685" cy="2581661"/>
          </a:xfrm>
          <a:prstGeom prst="rect">
            <a:avLst/>
          </a:prstGeom>
          <a:noFill/>
          <a:ln>
            <a:noFill/>
          </a:ln>
        </p:spPr>
      </p:pic>
      <p:pic>
        <p:nvPicPr>
          <p:cNvPr id="43" name="Google Shape;43;p3"/>
          <p:cNvPicPr preferRelativeResize="0"/>
          <p:nvPr/>
        </p:nvPicPr>
        <p:blipFill rotWithShape="1">
          <a:blip r:embed="rId3">
            <a:alphaModFix/>
          </a:blip>
          <a:srcRect/>
          <a:stretch/>
        </p:blipFill>
        <p:spPr>
          <a:xfrm>
            <a:off x="8138151" y="3774775"/>
            <a:ext cx="4053849" cy="3083059"/>
          </a:xfrm>
          <a:prstGeom prst="rect">
            <a:avLst/>
          </a:prstGeom>
          <a:noFill/>
          <a:ln>
            <a:noFill/>
          </a:ln>
        </p:spPr>
      </p:pic>
      <p:pic>
        <p:nvPicPr>
          <p:cNvPr id="44" name="Google Shape;44;p3"/>
          <p:cNvPicPr preferRelativeResize="0"/>
          <p:nvPr/>
        </p:nvPicPr>
        <p:blipFill rotWithShape="1">
          <a:blip r:embed="rId4">
            <a:alphaModFix/>
          </a:blip>
          <a:srcRect/>
          <a:stretch/>
        </p:blipFill>
        <p:spPr>
          <a:xfrm>
            <a:off x="0" y="0"/>
            <a:ext cx="4607859" cy="3921470"/>
          </a:xfrm>
          <a:prstGeom prst="rect">
            <a:avLst/>
          </a:prstGeom>
          <a:noFill/>
          <a:ln>
            <a:noFill/>
          </a:ln>
        </p:spPr>
      </p:pic>
      <p:sp>
        <p:nvSpPr>
          <p:cNvPr id="45" name="Google Shape;45;p3"/>
          <p:cNvSpPr txBox="1">
            <a:spLocks noGrp="1"/>
          </p:cNvSpPr>
          <p:nvPr>
            <p:ph type="ctrTitle"/>
          </p:nvPr>
        </p:nvSpPr>
        <p:spPr>
          <a:xfrm>
            <a:off x="793374" y="1601975"/>
            <a:ext cx="10614213" cy="3238966"/>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Clr>
                <a:schemeClr val="dk1"/>
              </a:buClr>
              <a:buSzPts val="7000"/>
              <a:buFont typeface="Inter Tight"/>
              <a:buNone/>
              <a:defRPr sz="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49" name="Google Shape;49;p3"/>
          <p:cNvGrpSpPr/>
          <p:nvPr/>
        </p:nvGrpSpPr>
        <p:grpSpPr>
          <a:xfrm>
            <a:off x="10574336" y="6256804"/>
            <a:ext cx="1289051" cy="318800"/>
            <a:chOff x="2181226" y="2460626"/>
            <a:chExt cx="7831137" cy="1936750"/>
          </a:xfrm>
        </p:grpSpPr>
        <p:sp>
          <p:nvSpPr>
            <p:cNvPr id="50" name="Google Shape;50;p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1" name="Google Shape;51;p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2" name="Google Shape;52;p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3" name="Google Shape;53;p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4" name="Google Shape;54;p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5" name="Google Shape;55;p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6" name="Google Shape;56;p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7" name="Google Shape;57;p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8" name="Google Shape;58;p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9" name="Google Shape;59;p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0" name="Google Shape;60;p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1" name="Google Shape;61;p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2" name="Google Shape;62;p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3" name="Google Shape;63;p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4" name="Google Shape;64;p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5" name="Google Shape;65;p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6" name="Google Shape;66;p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7" name="Google Shape;67;p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8" name="Google Shape;68;p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69" name="Google Shape;69;p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70" name="Google Shape;70;p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type="obj">
  <p:cSld name="OBJECT">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2">
            <a:alphaModFix/>
          </a:blip>
          <a:srcRect/>
          <a:stretch/>
        </p:blipFill>
        <p:spPr>
          <a:xfrm>
            <a:off x="6864041" y="0"/>
            <a:ext cx="5335352" cy="5839188"/>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7986848" y="0"/>
            <a:ext cx="4212544" cy="6858000"/>
          </a:xfrm>
          <a:prstGeom prst="rect">
            <a:avLst/>
          </a:prstGeom>
          <a:noFill/>
          <a:ln>
            <a:noFill/>
          </a:ln>
        </p:spPr>
      </p:pic>
      <p:sp>
        <p:nvSpPr>
          <p:cNvPr id="137" name="Google Shape;137;p6"/>
          <p:cNvSpPr txBox="1">
            <a:spLocks noGrp="1"/>
          </p:cNvSpPr>
          <p:nvPr>
            <p:ph type="title"/>
          </p:nvPr>
        </p:nvSpPr>
        <p:spPr>
          <a:xfrm>
            <a:off x="672353" y="555812"/>
            <a:ext cx="4961966"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
          <p:cNvSpPr txBox="1">
            <a:spLocks noGrp="1"/>
          </p:cNvSpPr>
          <p:nvPr>
            <p:ph type="body" idx="1"/>
          </p:nvPr>
        </p:nvSpPr>
        <p:spPr>
          <a:xfrm>
            <a:off x="672353" y="1546412"/>
            <a:ext cx="4961966"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41" name="Google Shape;141;p6"/>
          <p:cNvSpPr>
            <a:spLocks noGrp="1"/>
          </p:cNvSpPr>
          <p:nvPr>
            <p:ph type="pic" idx="2"/>
          </p:nvPr>
        </p:nvSpPr>
        <p:spPr>
          <a:xfrm>
            <a:off x="6095999" y="385259"/>
            <a:ext cx="5699363"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0"/>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0"/>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186" name="Google Shape;186;p10"/>
          <p:cNvGrpSpPr/>
          <p:nvPr/>
        </p:nvGrpSpPr>
        <p:grpSpPr>
          <a:xfrm>
            <a:off x="10574336" y="6256804"/>
            <a:ext cx="1289051" cy="318800"/>
            <a:chOff x="2181226" y="2460626"/>
            <a:chExt cx="7831137" cy="1936750"/>
          </a:xfrm>
        </p:grpSpPr>
        <p:sp>
          <p:nvSpPr>
            <p:cNvPr id="187" name="Google Shape;187;p10"/>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8" name="Google Shape;188;p10"/>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9" name="Google Shape;189;p10"/>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0" name="Google Shape;190;p10"/>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1" name="Google Shape;191;p10"/>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2" name="Google Shape;192;p10"/>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3" name="Google Shape;193;p10"/>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4" name="Google Shape;194;p10"/>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5" name="Google Shape;195;p10"/>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6" name="Google Shape;196;p10"/>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7" name="Google Shape;197;p10"/>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8" name="Google Shape;198;p10"/>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9" name="Google Shape;199;p10"/>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0" name="Google Shape;200;p10"/>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1" name="Google Shape;201;p10"/>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2" name="Google Shape;202;p10"/>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3" name="Google Shape;203;p10"/>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4" name="Google Shape;204;p10"/>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5" name="Google Shape;205;p10"/>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06" name="Google Shape;206;p10"/>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07" name="Google Shape;207;p10"/>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s://www.timeoutdialogue.fi/"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s://www.timeoutdialogue.fi/tool/cards-for-facilitating-a-discuss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p>
            <a:pPr lvl="0"/>
            <a:r>
              <a:rPr lang="fi-FI" dirty="0"/>
              <a:t>National </a:t>
            </a:r>
            <a:r>
              <a:rPr lang="fi-FI" dirty="0" err="1"/>
              <a:t>dialogues</a:t>
            </a:r>
            <a:r>
              <a:rPr lang="fi-FI" sz="9000" dirty="0"/>
              <a:t/>
            </a:r>
            <a:br>
              <a:rPr lang="fi-FI" sz="9000" dirty="0"/>
            </a:br>
            <a:endParaRPr sz="9000" dirty="0"/>
          </a:p>
          <a:p>
            <a:pPr lvl="0"/>
            <a:r>
              <a:rPr lang="fi-FI" sz="3600" b="1" dirty="0" smtClean="0"/>
              <a:t>Security and </a:t>
            </a:r>
            <a:r>
              <a:rPr lang="fi-FI" sz="3600" b="1" dirty="0" err="1" smtClean="0"/>
              <a:t>trust</a:t>
            </a:r>
            <a:r>
              <a:rPr lang="fi-FI" sz="3600" b="1" dirty="0" smtClean="0"/>
              <a:t> (</a:t>
            </a:r>
            <a:r>
              <a:rPr lang="en-US" sz="3600" b="1" dirty="0" smtClean="0"/>
              <a:t>and </a:t>
            </a:r>
            <a:r>
              <a:rPr lang="en-US" sz="3600" b="1" dirty="0"/>
              <a:t>a more detailed title</a:t>
            </a:r>
            <a:r>
              <a:rPr lang="fi-FI" sz="3600" b="1" dirty="0" smtClean="0"/>
              <a:t>)</a:t>
            </a:r>
            <a:endParaRPr sz="3600" b="1" dirty="0"/>
          </a:p>
          <a:p>
            <a:pPr lvl="0"/>
            <a:r>
              <a:rPr lang="en-US" sz="2400" dirty="0"/>
              <a:t>Draft script for </a:t>
            </a:r>
            <a:r>
              <a:rPr lang="en-US" sz="2400" dirty="0" smtClean="0"/>
              <a:t>Timeout-dialogue</a:t>
            </a:r>
            <a:br>
              <a:rPr lang="en-US" sz="2400" dirty="0" smtClean="0"/>
            </a:br>
            <a:r>
              <a:rPr lang="fi-FI" sz="2400" dirty="0" err="1" smtClean="0"/>
              <a:t>Duration</a:t>
            </a:r>
            <a:r>
              <a:rPr lang="fi-FI" sz="2400" dirty="0" smtClean="0"/>
              <a:t> </a:t>
            </a:r>
            <a:r>
              <a:rPr lang="fi-FI" sz="2400" dirty="0"/>
              <a:t>120 </a:t>
            </a:r>
            <a:r>
              <a:rPr lang="fi-FI" sz="2400" dirty="0" err="1" smtClean="0"/>
              <a:t>minutes</a:t>
            </a:r>
            <a:endParaRPr sz="2400" dirty="0"/>
          </a:p>
          <a:p>
            <a:pPr marL="0" lvl="0" indent="0" algn="l" rtl="0">
              <a:lnSpc>
                <a:spcPct val="80000"/>
              </a:lnSpc>
              <a:spcBef>
                <a:spcPts val="0"/>
              </a:spcBef>
              <a:spcAft>
                <a:spcPts val="0"/>
              </a:spcAft>
              <a:buClr>
                <a:schemeClr val="dk1"/>
              </a:buClr>
              <a:buSzPts val="9000"/>
              <a:buFont typeface="Inter Tight"/>
              <a:buNone/>
            </a:pPr>
            <a:endParaRPr dirty="0"/>
          </a:p>
        </p:txBody>
      </p:sp>
      <p:pic>
        <p:nvPicPr>
          <p:cNvPr id="3" name="Kuva 2" title="Timeout logo."/>
          <p:cNvPicPr>
            <a:picLocks noChangeAspect="1"/>
          </p:cNvPicPr>
          <p:nvPr/>
        </p:nvPicPr>
        <p:blipFill>
          <a:blip r:embed="rId3"/>
          <a:stretch>
            <a:fillRect/>
          </a:stretch>
        </p:blipFill>
        <p:spPr>
          <a:xfrm>
            <a:off x="793375" y="5865237"/>
            <a:ext cx="1629769" cy="299590"/>
          </a:xfrm>
          <a:prstGeom prst="rect">
            <a:avLst/>
          </a:prstGeom>
        </p:spPr>
      </p:pic>
      <p:pic>
        <p:nvPicPr>
          <p:cNvPr id="4" name="Kuva 3" title="National Dialogues logo."/>
          <p:cNvPicPr>
            <a:picLocks noChangeAspect="1"/>
          </p:cNvPicPr>
          <p:nvPr/>
        </p:nvPicPr>
        <p:blipFill>
          <a:blip r:embed="rId4"/>
          <a:stretch>
            <a:fillRect/>
          </a:stretch>
        </p:blipFill>
        <p:spPr>
          <a:xfrm>
            <a:off x="10147672" y="5767984"/>
            <a:ext cx="1394758" cy="50499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5"/>
          <p:cNvSpPr txBox="1">
            <a:spLocks noGrp="1"/>
          </p:cNvSpPr>
          <p:nvPr>
            <p:ph type="body" idx="1"/>
          </p:nvPr>
        </p:nvSpPr>
        <p:spPr>
          <a:xfrm>
            <a:off x="672350" y="1208149"/>
            <a:ext cx="482456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500" dirty="0"/>
              <a:t>Minutes	Section			</a:t>
            </a:r>
          </a:p>
          <a:p>
            <a:pPr marL="0" lvl="0" indent="0">
              <a:spcBef>
                <a:spcPts val="0"/>
              </a:spcBef>
              <a:buSzPts val="1600"/>
              <a:buNone/>
            </a:pPr>
            <a:endParaRPr lang="en-US" sz="1500" dirty="0"/>
          </a:p>
          <a:p>
            <a:pPr marL="0" lvl="0" indent="0">
              <a:spcBef>
                <a:spcPts val="0"/>
              </a:spcBef>
              <a:buSzPts val="1600"/>
              <a:buNone/>
            </a:pPr>
            <a:r>
              <a:rPr lang="en-US" sz="1500" dirty="0"/>
              <a:t>15 	Start, presentation, rules of play, setting up</a:t>
            </a:r>
          </a:p>
          <a:p>
            <a:pPr marL="0" lvl="0" indent="0">
              <a:spcBef>
                <a:spcPts val="0"/>
              </a:spcBef>
              <a:buSzPts val="1600"/>
              <a:buNone/>
            </a:pPr>
            <a:r>
              <a:rPr lang="en-US" sz="1500" dirty="0"/>
              <a:t>85 	Joint discussion (incl. break)</a:t>
            </a:r>
          </a:p>
          <a:p>
            <a:pPr marL="0" lvl="0" indent="0">
              <a:spcBef>
                <a:spcPts val="0"/>
              </a:spcBef>
              <a:buSzPts val="1600"/>
              <a:buNone/>
            </a:pPr>
            <a:r>
              <a:rPr lang="en-US" sz="1500" dirty="0"/>
              <a:t>5 	Writing insights</a:t>
            </a:r>
          </a:p>
          <a:p>
            <a:pPr marL="0" lvl="0" indent="0">
              <a:spcBef>
                <a:spcPts val="0"/>
              </a:spcBef>
              <a:buSzPts val="1600"/>
              <a:buNone/>
            </a:pPr>
            <a:r>
              <a:rPr lang="en-US" sz="1500" b="1" dirty="0"/>
              <a:t>10	Sharing and follow-up of insights</a:t>
            </a:r>
          </a:p>
          <a:p>
            <a:pPr marL="0" lvl="0" indent="0">
              <a:spcBef>
                <a:spcPts val="0"/>
              </a:spcBef>
              <a:buSzPts val="1600"/>
              <a:buNone/>
            </a:pPr>
            <a:r>
              <a:rPr lang="en-US" sz="1500" dirty="0"/>
              <a:t>5	Feedback, thanks, closure</a:t>
            </a:r>
          </a:p>
          <a:p>
            <a:pPr marL="0" lvl="0" indent="0">
              <a:spcBef>
                <a:spcPts val="0"/>
              </a:spcBef>
              <a:buSzPts val="1600"/>
              <a:buNone/>
            </a:pPr>
            <a:endParaRPr lang="en-US" sz="1500" dirty="0"/>
          </a:p>
          <a:p>
            <a:pPr marL="0" lvl="0" indent="0">
              <a:spcBef>
                <a:spcPts val="0"/>
              </a:spcBef>
              <a:buSzPts val="1600"/>
              <a:buNone/>
            </a:pPr>
            <a:r>
              <a:rPr lang="en-US" sz="1500" dirty="0"/>
              <a:t>a total of 120 minutes</a:t>
            </a:r>
          </a:p>
          <a:p>
            <a:pPr marL="0" lvl="0" indent="0" algn="l" rtl="0">
              <a:lnSpc>
                <a:spcPct val="110000"/>
              </a:lnSpc>
              <a:spcBef>
                <a:spcPts val="0"/>
              </a:spcBef>
              <a:spcAft>
                <a:spcPts val="0"/>
              </a:spcAft>
              <a:buClr>
                <a:schemeClr val="dk1"/>
              </a:buClr>
              <a:buSzPts val="1600"/>
              <a:buNone/>
            </a:pPr>
            <a:endParaRPr dirty="0"/>
          </a:p>
        </p:txBody>
      </p:sp>
      <p:sp>
        <p:nvSpPr>
          <p:cNvPr id="357" name="Google Shape;357;p25"/>
          <p:cNvSpPr txBox="1">
            <a:spLocks noGrp="1"/>
          </p:cNvSpPr>
          <p:nvPr>
            <p:ph type="body" idx="2"/>
          </p:nvPr>
        </p:nvSpPr>
        <p:spPr>
          <a:xfrm>
            <a:off x="6526350" y="1073426"/>
            <a:ext cx="5006700" cy="4916557"/>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en-US" sz="1400" dirty="0"/>
              <a:t>Let's start with you. What has been important in this </a:t>
            </a:r>
            <a:r>
              <a:rPr lang="en-US" sz="1400" dirty="0" smtClean="0"/>
              <a:t>discussion?</a:t>
            </a:r>
          </a:p>
          <a:p>
            <a:pPr marL="0" indent="0">
              <a:spcBef>
                <a:spcPts val="0"/>
              </a:spcBef>
              <a:buSzPts val="1600"/>
              <a:buNone/>
            </a:pPr>
            <a:endParaRPr lang="fi-FI" sz="1400" dirty="0"/>
          </a:p>
          <a:p>
            <a:pPr marL="0" lvl="0" indent="0">
              <a:spcBef>
                <a:spcPts val="0"/>
              </a:spcBef>
              <a:buSzPts val="1600"/>
              <a:buNone/>
            </a:pPr>
            <a:r>
              <a:rPr lang="fi-FI" sz="1400" dirty="0"/>
              <a:t>→ </a:t>
            </a:r>
            <a:r>
              <a:rPr lang="en-US" sz="1400" i="1" dirty="0"/>
              <a:t>Select a person who is likely to be ready to share his or her </a:t>
            </a:r>
            <a:r>
              <a:rPr lang="en-US" sz="1400" i="1" dirty="0" smtClean="0"/>
              <a:t>insight</a:t>
            </a:r>
            <a:r>
              <a:rPr lang="fi-FI" sz="1400" i="1" dirty="0" smtClean="0"/>
              <a:t>.</a:t>
            </a:r>
            <a:endParaRPr lang="fi-FI" sz="1400" i="1" dirty="0"/>
          </a:p>
          <a:p>
            <a:pPr marL="0" lvl="0" indent="0" algn="l" rtl="0">
              <a:lnSpc>
                <a:spcPct val="110000"/>
              </a:lnSpc>
              <a:spcBef>
                <a:spcPts val="0"/>
              </a:spcBef>
              <a:spcAft>
                <a:spcPts val="0"/>
              </a:spcAft>
              <a:buClr>
                <a:schemeClr val="dk1"/>
              </a:buClr>
              <a:buSzPts val="1600"/>
              <a:buNone/>
            </a:pPr>
            <a:endParaRPr sz="1400" dirty="0"/>
          </a:p>
          <a:p>
            <a:pPr marL="0" lvl="0" indent="0">
              <a:spcBef>
                <a:spcPts val="0"/>
              </a:spcBef>
              <a:buSzPts val="1600"/>
              <a:buNone/>
            </a:pPr>
            <a:r>
              <a:rPr lang="en-US" sz="1400" dirty="0"/>
              <a:t>Finally, I would like to hear from you what subjects should be discussed in </a:t>
            </a:r>
            <a:r>
              <a:rPr lang="en-US" sz="1400" dirty="0" smtClean="0"/>
              <a:t>the National </a:t>
            </a:r>
            <a:r>
              <a:rPr lang="en-US" sz="1400" dirty="0"/>
              <a:t>dialogues in the future</a:t>
            </a:r>
            <a:r>
              <a:rPr lang="en-US" sz="1400" dirty="0" smtClean="0"/>
              <a:t>?</a:t>
            </a:r>
          </a:p>
          <a:p>
            <a:pPr marL="0" lvl="0" indent="0">
              <a:spcBef>
                <a:spcPts val="0"/>
              </a:spcBef>
              <a:buSzPts val="1600"/>
              <a:buNone/>
            </a:pPr>
            <a:endParaRPr sz="1400" dirty="0"/>
          </a:p>
          <a:p>
            <a:pPr marL="0" indent="0">
              <a:spcBef>
                <a:spcPts val="0"/>
              </a:spcBef>
              <a:buSzPts val="1600"/>
              <a:buNone/>
            </a:pPr>
            <a:r>
              <a:rPr lang="fi-FI" sz="1400" dirty="0"/>
              <a:t>→ </a:t>
            </a:r>
            <a:r>
              <a:rPr lang="en-US" sz="1400" i="1" dirty="0" smtClean="0"/>
              <a:t>Have </a:t>
            </a:r>
            <a:r>
              <a:rPr lang="en-US" sz="1400" i="1" dirty="0"/>
              <a:t>a brief discussion with the participants </a:t>
            </a:r>
            <a:r>
              <a:rPr lang="en-US" sz="1400" i="1" dirty="0" smtClean="0"/>
              <a:t>on what </a:t>
            </a:r>
            <a:r>
              <a:rPr lang="en-US" sz="1400" i="1" dirty="0"/>
              <a:t>topics </a:t>
            </a:r>
            <a:r>
              <a:rPr lang="en-US" sz="1400" i="1" dirty="0" smtClean="0"/>
              <a:t>they </a:t>
            </a:r>
            <a:r>
              <a:rPr lang="en-US" sz="1400" i="1" dirty="0"/>
              <a:t>consider important in the future</a:t>
            </a:r>
            <a:r>
              <a:rPr lang="en-US" sz="1400" i="1" dirty="0" smtClean="0"/>
              <a:t>?</a:t>
            </a:r>
            <a:endParaRPr lang="fi-FI" sz="1400" dirty="0"/>
          </a:p>
          <a:p>
            <a:pPr marL="0" lvl="0" indent="0" algn="l" rtl="0">
              <a:lnSpc>
                <a:spcPct val="110000"/>
              </a:lnSpc>
              <a:spcBef>
                <a:spcPts val="0"/>
              </a:spcBef>
              <a:spcAft>
                <a:spcPts val="0"/>
              </a:spcAft>
              <a:buClr>
                <a:schemeClr val="dk1"/>
              </a:buClr>
              <a:buSzPts val="1600"/>
              <a:buNone/>
            </a:pPr>
            <a:endParaRPr sz="1400" dirty="0"/>
          </a:p>
          <a:p>
            <a:pPr marL="0" indent="0">
              <a:spcBef>
                <a:spcPts val="0"/>
              </a:spcBef>
              <a:buSzPts val="1600"/>
              <a:buNone/>
            </a:pPr>
            <a:r>
              <a:rPr lang="fi-FI" sz="1400" dirty="0"/>
              <a:t> </a:t>
            </a:r>
          </a:p>
          <a:p>
            <a:pPr marL="0" indent="0">
              <a:spcBef>
                <a:spcPts val="0"/>
              </a:spcBef>
              <a:buSzPts val="1600"/>
              <a:buNone/>
            </a:pPr>
            <a:r>
              <a:rPr lang="fi-FI" sz="1400" b="1" dirty="0"/>
              <a:t>				               10 min</a:t>
            </a:r>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p:txBody>
      </p:sp>
      <p:sp>
        <p:nvSpPr>
          <p:cNvPr id="358" name="Google Shape;358;p25"/>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nSpc>
                <a:spcPct val="110000"/>
              </a:lnSpc>
              <a:buSzPts val="1600"/>
            </a:pPr>
            <a:r>
              <a:rPr lang="fi-FI" sz="2300" b="1" dirty="0">
                <a:latin typeface="Inter"/>
                <a:ea typeface="Inter"/>
                <a:cs typeface="Inter"/>
                <a:sym typeface="Inter"/>
              </a:rPr>
              <a:t>Security and </a:t>
            </a:r>
            <a:r>
              <a:rPr lang="fi-FI" sz="2300" b="1" dirty="0" err="1">
                <a:latin typeface="Inter"/>
                <a:ea typeface="Inter"/>
                <a:cs typeface="Inter"/>
                <a:sym typeface="Inter"/>
              </a:rPr>
              <a:t>trust</a:t>
            </a:r>
            <a:endParaRPr lang="fi-FI" sz="5700" b="1" dirty="0"/>
          </a:p>
        </p:txBody>
      </p:sp>
      <p:sp>
        <p:nvSpPr>
          <p:cNvPr id="359" name="Google Shape;359;p25"/>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r>
              <a:rPr lang="en-US" sz="1800" b="1" dirty="0"/>
              <a:t>Sharing and follow-up of insights</a:t>
            </a:r>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500" dirty="0"/>
              <a:t>Minutes	Section			</a:t>
            </a:r>
          </a:p>
          <a:p>
            <a:pPr marL="0" lvl="0" indent="0">
              <a:spcBef>
                <a:spcPts val="0"/>
              </a:spcBef>
              <a:buSzPts val="1600"/>
              <a:buNone/>
            </a:pPr>
            <a:endParaRPr lang="en-US" sz="1500" dirty="0"/>
          </a:p>
          <a:p>
            <a:pPr marL="0" lvl="0" indent="0">
              <a:spcBef>
                <a:spcPts val="0"/>
              </a:spcBef>
              <a:buSzPts val="1600"/>
              <a:buNone/>
            </a:pPr>
            <a:r>
              <a:rPr lang="en-US" sz="1500" dirty="0"/>
              <a:t>15 	Start, presentation, rules of play, setting up</a:t>
            </a:r>
          </a:p>
          <a:p>
            <a:pPr marL="0" lvl="0" indent="0">
              <a:spcBef>
                <a:spcPts val="0"/>
              </a:spcBef>
              <a:buSzPts val="1600"/>
              <a:buNone/>
            </a:pPr>
            <a:r>
              <a:rPr lang="en-US" sz="1500" dirty="0"/>
              <a:t>85 	Joint discussion (incl. break)</a:t>
            </a:r>
          </a:p>
          <a:p>
            <a:pPr marL="0" lvl="0" indent="0">
              <a:spcBef>
                <a:spcPts val="0"/>
              </a:spcBef>
              <a:buSzPts val="1600"/>
              <a:buNone/>
            </a:pPr>
            <a:r>
              <a:rPr lang="en-US" sz="1500" dirty="0"/>
              <a:t>5 	Writing insights</a:t>
            </a:r>
          </a:p>
          <a:p>
            <a:pPr marL="0" lvl="0" indent="0">
              <a:spcBef>
                <a:spcPts val="0"/>
              </a:spcBef>
              <a:buSzPts val="1600"/>
              <a:buNone/>
            </a:pPr>
            <a:r>
              <a:rPr lang="en-US" sz="1500" dirty="0"/>
              <a:t>10	Sharing and follow-up of insights</a:t>
            </a:r>
          </a:p>
          <a:p>
            <a:pPr marL="0" lvl="0" indent="0">
              <a:spcBef>
                <a:spcPts val="0"/>
              </a:spcBef>
              <a:buSzPts val="1600"/>
              <a:buNone/>
            </a:pPr>
            <a:r>
              <a:rPr lang="en-US" sz="1500" b="1" dirty="0"/>
              <a:t>5	Feedback, thanks, closure</a:t>
            </a:r>
          </a:p>
          <a:p>
            <a:pPr marL="0" lvl="0" indent="0">
              <a:spcBef>
                <a:spcPts val="0"/>
              </a:spcBef>
              <a:buSzPts val="1600"/>
              <a:buNone/>
            </a:pPr>
            <a:endParaRPr lang="en-US" sz="1500" dirty="0"/>
          </a:p>
          <a:p>
            <a:pPr marL="0" lvl="0" indent="0">
              <a:spcBef>
                <a:spcPts val="0"/>
              </a:spcBef>
              <a:buSzPts val="1600"/>
              <a:buNone/>
            </a:pPr>
            <a:r>
              <a:rPr lang="en-US" sz="1500" dirty="0"/>
              <a:t>a total of 120 minutes</a:t>
            </a:r>
          </a:p>
          <a:p>
            <a:pPr marL="0" lvl="0" indent="0" algn="l" rtl="0">
              <a:lnSpc>
                <a:spcPct val="110000"/>
              </a:lnSpc>
              <a:spcBef>
                <a:spcPts val="0"/>
              </a:spcBef>
              <a:spcAft>
                <a:spcPts val="0"/>
              </a:spcAft>
              <a:buClr>
                <a:schemeClr val="dk1"/>
              </a:buClr>
              <a:buSzPts val="1600"/>
              <a:buNone/>
            </a:pPr>
            <a:endParaRPr dirty="0"/>
          </a:p>
        </p:txBody>
      </p:sp>
      <p:sp>
        <p:nvSpPr>
          <p:cNvPr id="366" name="Google Shape;366;p26"/>
          <p:cNvSpPr txBox="1">
            <a:spLocks noGrp="1"/>
          </p:cNvSpPr>
          <p:nvPr>
            <p:ph type="body" idx="2"/>
          </p:nvPr>
        </p:nvSpPr>
        <p:spPr>
          <a:xfrm>
            <a:off x="6526350" y="1101550"/>
            <a:ext cx="5006700" cy="47571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400" dirty="0"/>
              <a:t>I would like to ask you </a:t>
            </a:r>
            <a:r>
              <a:rPr lang="en-US" sz="1400" dirty="0" smtClean="0"/>
              <a:t>briefly to give some feedback. </a:t>
            </a:r>
            <a:r>
              <a:rPr lang="en-US" sz="1400" dirty="0"/>
              <a:t>It'll only take a while. I'll collect the feedback </a:t>
            </a:r>
            <a:r>
              <a:rPr lang="en-US" sz="1400" dirty="0" smtClean="0"/>
              <a:t>notes. </a:t>
            </a:r>
            <a:r>
              <a:rPr lang="en-US" sz="1400" dirty="0"/>
              <a:t>They will help us to develop </a:t>
            </a:r>
            <a:r>
              <a:rPr lang="en-US" sz="1400" dirty="0" smtClean="0"/>
              <a:t>the National </a:t>
            </a:r>
            <a:r>
              <a:rPr lang="en-US" sz="1400" dirty="0"/>
              <a:t>dialogues</a:t>
            </a:r>
            <a:r>
              <a:rPr lang="en-US" sz="1400" dirty="0" smtClean="0"/>
              <a:t>.</a:t>
            </a:r>
          </a:p>
          <a:p>
            <a:pPr marL="0" lvl="0" indent="0">
              <a:spcBef>
                <a:spcPts val="0"/>
              </a:spcBef>
              <a:buSzPts val="1600"/>
              <a:buNone/>
            </a:pPr>
            <a:endParaRPr sz="1400" dirty="0"/>
          </a:p>
          <a:p>
            <a:pPr marL="0" lvl="0" indent="0">
              <a:spcBef>
                <a:spcPts val="0"/>
              </a:spcBef>
              <a:buSzPts val="1600"/>
              <a:buNone/>
            </a:pPr>
            <a:r>
              <a:rPr lang="en-US" sz="1400" dirty="0"/>
              <a:t>If you wish, you can </a:t>
            </a:r>
            <a:r>
              <a:rPr lang="en-US" sz="1400" dirty="0" smtClean="0"/>
              <a:t>tell about </a:t>
            </a:r>
            <a:r>
              <a:rPr lang="en-US" sz="1400" dirty="0"/>
              <a:t>your participation in this discussion, for example on social media. You can use the hashtag </a:t>
            </a:r>
            <a:r>
              <a:rPr lang="en-US" sz="1400" dirty="0" smtClean="0"/>
              <a:t>#</a:t>
            </a:r>
            <a:r>
              <a:rPr lang="en-US" sz="1400" dirty="0" err="1" smtClean="0"/>
              <a:t>NationalDialogues</a:t>
            </a:r>
            <a:r>
              <a:rPr lang="en-US" sz="1400" dirty="0" smtClean="0"/>
              <a:t>.</a:t>
            </a:r>
          </a:p>
          <a:p>
            <a:pPr marL="0" lvl="0" indent="0">
              <a:spcBef>
                <a:spcPts val="0"/>
              </a:spcBef>
              <a:buSzPts val="1600"/>
              <a:buNone/>
            </a:pPr>
            <a:endParaRPr sz="1400" dirty="0"/>
          </a:p>
          <a:p>
            <a:pPr marL="0" lvl="0" indent="0">
              <a:spcBef>
                <a:spcPts val="0"/>
              </a:spcBef>
              <a:buSzPts val="1600"/>
              <a:buNone/>
            </a:pPr>
            <a:r>
              <a:rPr lang="en-US" sz="1400" dirty="0"/>
              <a:t>The dialogue was confidential, so don't tell </a:t>
            </a:r>
            <a:r>
              <a:rPr lang="en-US" sz="1400" dirty="0" smtClean="0"/>
              <a:t>what </a:t>
            </a:r>
            <a:r>
              <a:rPr lang="en-US" sz="1400" dirty="0"/>
              <a:t>the other participants said without </a:t>
            </a:r>
            <a:r>
              <a:rPr lang="en-US" sz="1400" dirty="0" smtClean="0"/>
              <a:t>their permission</a:t>
            </a:r>
            <a:r>
              <a:rPr lang="en-US" sz="1400" dirty="0"/>
              <a:t>. You can share your thoughts and feelings and, in general, the themes that came up in the discussion</a:t>
            </a:r>
            <a:r>
              <a:rPr lang="en-US" sz="1400" dirty="0" smtClean="0"/>
              <a:t>.</a:t>
            </a:r>
          </a:p>
          <a:p>
            <a:pPr marL="0" lvl="0" indent="0">
              <a:spcBef>
                <a:spcPts val="0"/>
              </a:spcBef>
              <a:buSzPts val="1600"/>
              <a:buNone/>
            </a:pPr>
            <a:endParaRPr sz="1400" dirty="0"/>
          </a:p>
          <a:p>
            <a:pPr marL="0" lvl="0" indent="0">
              <a:spcBef>
                <a:spcPts val="0"/>
              </a:spcBef>
              <a:buSzPts val="1600"/>
              <a:buNone/>
            </a:pPr>
            <a:r>
              <a:rPr lang="en-US" sz="1400" dirty="0"/>
              <a:t>Thank you for the conversation!</a:t>
            </a:r>
            <a:endParaRPr lang="fi-FI" sz="1400" dirty="0"/>
          </a:p>
          <a:p>
            <a:pPr marL="0" lvl="0" indent="0" algn="l" rtl="0">
              <a:spcBef>
                <a:spcPts val="0"/>
              </a:spcBef>
              <a:spcAft>
                <a:spcPts val="0"/>
              </a:spcAft>
              <a:buClr>
                <a:schemeClr val="dk1"/>
              </a:buClr>
              <a:buSzPts val="1600"/>
              <a:buNone/>
            </a:pPr>
            <a:r>
              <a:rPr lang="fi-FI" sz="1400" dirty="0"/>
              <a:t>				                 </a:t>
            </a:r>
            <a:r>
              <a:rPr lang="fi-FI" sz="1400" b="1" dirty="0"/>
              <a:t>5 min</a:t>
            </a:r>
            <a:endParaRPr sz="1400" b="1"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Font typeface="Arial"/>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67" name="Google Shape;367;p26"/>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nSpc>
                <a:spcPct val="110000"/>
              </a:lnSpc>
              <a:buSzPts val="1600"/>
            </a:pPr>
            <a:r>
              <a:rPr lang="fi-FI" sz="2300" b="1" dirty="0">
                <a:latin typeface="Inter"/>
                <a:ea typeface="Inter"/>
                <a:cs typeface="Inter"/>
                <a:sym typeface="Inter"/>
              </a:rPr>
              <a:t>Security and </a:t>
            </a:r>
            <a:r>
              <a:rPr lang="fi-FI" sz="2300" b="1" dirty="0" err="1">
                <a:latin typeface="Inter"/>
                <a:ea typeface="Inter"/>
                <a:cs typeface="Inter"/>
                <a:sym typeface="Inter"/>
              </a:rPr>
              <a:t>trust</a:t>
            </a:r>
            <a:endParaRPr lang="fi-FI" sz="5700" b="1" dirty="0"/>
          </a:p>
        </p:txBody>
      </p:sp>
      <p:sp>
        <p:nvSpPr>
          <p:cNvPr id="368" name="Google Shape;368;p26"/>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err="1" smtClean="0"/>
              <a:t>Thanks</a:t>
            </a:r>
            <a:r>
              <a:rPr lang="fi-FI" sz="1800" b="1" dirty="0" smtClean="0"/>
              <a:t> and </a:t>
            </a:r>
            <a:r>
              <a:rPr lang="fi-FI" sz="1800" b="1" dirty="0" err="1" smtClean="0"/>
              <a:t>closure</a:t>
            </a:r>
            <a:endParaRPr sz="1800" b="1" dirty="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nSpc>
                <a:spcPct val="100000"/>
              </a:lnSpc>
              <a:spcBef>
                <a:spcPts val="0"/>
              </a:spcBef>
              <a:buSzPts val="1100"/>
              <a:buNone/>
            </a:pPr>
            <a:r>
              <a:rPr lang="en-US" sz="1400" dirty="0"/>
              <a:t>The operative core group of the </a:t>
            </a:r>
            <a:r>
              <a:rPr lang="en-US" sz="1400" dirty="0" smtClean="0"/>
              <a:t>National </a:t>
            </a:r>
            <a:r>
              <a:rPr lang="en-US" sz="1400" dirty="0"/>
              <a:t>dialogues receives the notes </a:t>
            </a:r>
            <a:r>
              <a:rPr lang="en-US" sz="1400" dirty="0" smtClean="0"/>
              <a:t>from the dialogue.</a:t>
            </a:r>
            <a:endParaRPr lang="en-US" sz="1400" dirty="0"/>
          </a:p>
          <a:p>
            <a:pPr marL="0" lvl="0" indent="0">
              <a:lnSpc>
                <a:spcPct val="100000"/>
              </a:lnSpc>
              <a:spcBef>
                <a:spcPts val="0"/>
              </a:spcBef>
              <a:buSzPts val="1100"/>
              <a:buNone/>
            </a:pPr>
            <a:endParaRPr lang="en-US" sz="1400" dirty="0"/>
          </a:p>
          <a:p>
            <a:pPr marL="0" lvl="0" indent="0">
              <a:lnSpc>
                <a:spcPct val="100000"/>
              </a:lnSpc>
              <a:spcBef>
                <a:spcPts val="0"/>
              </a:spcBef>
              <a:buSzPts val="1100"/>
              <a:buNone/>
            </a:pPr>
            <a:r>
              <a:rPr lang="en-US" sz="1400" dirty="0"/>
              <a:t>Submitting the entries for the joint </a:t>
            </a:r>
            <a:r>
              <a:rPr lang="en-US" sz="1400" dirty="0" smtClean="0"/>
              <a:t>resume report will </a:t>
            </a:r>
            <a:r>
              <a:rPr lang="en-US" sz="1400" dirty="0"/>
              <a:t>increase the </a:t>
            </a:r>
            <a:r>
              <a:rPr lang="en-US" sz="1400" dirty="0" smtClean="0"/>
              <a:t>impact </a:t>
            </a:r>
            <a:r>
              <a:rPr lang="en-US" sz="1400" dirty="0"/>
              <a:t>of the </a:t>
            </a:r>
            <a:r>
              <a:rPr lang="en-US" sz="1400" dirty="0" smtClean="0"/>
              <a:t>dialogues They will be part of the </a:t>
            </a:r>
            <a:r>
              <a:rPr lang="en-US" sz="1400" dirty="0"/>
              <a:t>national summary and all those actors </a:t>
            </a:r>
            <a:r>
              <a:rPr lang="en-US" sz="1400" dirty="0" smtClean="0"/>
              <a:t>who have been involved can use the summary to </a:t>
            </a:r>
            <a:r>
              <a:rPr lang="en-US" sz="1400" dirty="0"/>
              <a:t>support their own work.</a:t>
            </a:r>
          </a:p>
          <a:p>
            <a:pPr marL="0" lvl="0" indent="0">
              <a:lnSpc>
                <a:spcPct val="100000"/>
              </a:lnSpc>
              <a:spcBef>
                <a:spcPts val="0"/>
              </a:spcBef>
              <a:buSzPts val="1100"/>
              <a:buNone/>
            </a:pPr>
            <a:endParaRPr lang="en-US" sz="1400" dirty="0"/>
          </a:p>
          <a:p>
            <a:pPr marL="0" lvl="0" indent="0">
              <a:lnSpc>
                <a:spcPct val="100000"/>
              </a:lnSpc>
              <a:spcBef>
                <a:spcPts val="0"/>
              </a:spcBef>
              <a:buSzPts val="1100"/>
              <a:buNone/>
            </a:pPr>
            <a:r>
              <a:rPr lang="en-US" sz="1400" dirty="0"/>
              <a:t>The team operating in connection with the </a:t>
            </a:r>
            <a:r>
              <a:rPr lang="en-US" sz="1400" dirty="0" smtClean="0"/>
              <a:t>core </a:t>
            </a:r>
            <a:r>
              <a:rPr lang="en-US" sz="1400" dirty="0"/>
              <a:t>operational </a:t>
            </a:r>
            <a:r>
              <a:rPr lang="en-US" sz="1400" dirty="0" smtClean="0"/>
              <a:t>group </a:t>
            </a:r>
            <a:r>
              <a:rPr lang="en-US" sz="1400" dirty="0"/>
              <a:t>reads all entries carefully and draws up a national summary based on them, which will be published on the </a:t>
            </a:r>
            <a:r>
              <a:rPr lang="en-US" sz="1400" dirty="0" smtClean="0"/>
              <a:t>National dialogues</a:t>
            </a:r>
            <a:r>
              <a:rPr lang="en-US" sz="1400" dirty="0"/>
              <a:t>' website.</a:t>
            </a:r>
            <a:endParaRPr dirty="0"/>
          </a:p>
        </p:txBody>
      </p:sp>
      <p:sp>
        <p:nvSpPr>
          <p:cNvPr id="375" name="Google Shape;375;p27"/>
          <p:cNvSpPr txBox="1">
            <a:spLocks noGrp="1"/>
          </p:cNvSpPr>
          <p:nvPr>
            <p:ph type="body" idx="2"/>
          </p:nvPr>
        </p:nvSpPr>
        <p:spPr>
          <a:xfrm>
            <a:off x="6526350" y="1208149"/>
            <a:ext cx="5006700" cy="4650326"/>
          </a:xfrm>
          <a:prstGeom prst="rect">
            <a:avLst/>
          </a:prstGeom>
          <a:noFill/>
          <a:ln>
            <a:noFill/>
          </a:ln>
        </p:spPr>
        <p:txBody>
          <a:bodyPr spcFirstLastPara="1" wrap="square" lIns="0" tIns="0" rIns="0" bIns="0" anchor="t" anchorCtr="0">
            <a:noAutofit/>
          </a:bodyPr>
          <a:lstStyle/>
          <a:p>
            <a:pPr marL="0" lvl="0" indent="0">
              <a:lnSpc>
                <a:spcPct val="115000"/>
              </a:lnSpc>
              <a:spcBef>
                <a:spcPts val="0"/>
              </a:spcBef>
              <a:buSzPts val="1100"/>
              <a:buNone/>
            </a:pPr>
            <a:r>
              <a:rPr lang="en-US" sz="1400" dirty="0"/>
              <a:t>Thank you for participating in the </a:t>
            </a:r>
            <a:r>
              <a:rPr lang="en-US" sz="1400" dirty="0" smtClean="0"/>
              <a:t>National </a:t>
            </a:r>
            <a:r>
              <a:rPr lang="en-US" sz="1400" dirty="0"/>
              <a:t>dialogues. </a:t>
            </a:r>
            <a:r>
              <a:rPr lang="en-US" sz="1400" dirty="0" smtClean="0"/>
              <a:t>We hope </a:t>
            </a:r>
            <a:r>
              <a:rPr lang="en-US" sz="1400" dirty="0"/>
              <a:t>the </a:t>
            </a:r>
            <a:r>
              <a:rPr lang="en-US" sz="1400" dirty="0" smtClean="0"/>
              <a:t>dialogue </a:t>
            </a:r>
            <a:r>
              <a:rPr lang="en-US" sz="1400" dirty="0"/>
              <a:t>was a good experience for you and the participants. One of the objectives of the </a:t>
            </a:r>
            <a:r>
              <a:rPr lang="en-US" sz="1400" dirty="0" smtClean="0"/>
              <a:t>National </a:t>
            </a:r>
            <a:r>
              <a:rPr lang="en-US" sz="1400" dirty="0"/>
              <a:t>dialogues is to develop the dialogue competence of different actors and citizens in </a:t>
            </a:r>
            <a:r>
              <a:rPr lang="en-US" sz="1400" dirty="0" smtClean="0"/>
              <a:t>the society</a:t>
            </a:r>
            <a:r>
              <a:rPr lang="en-US" sz="1400" dirty="0"/>
              <a:t>.</a:t>
            </a:r>
          </a:p>
          <a:p>
            <a:pPr marL="0" lvl="0" indent="0">
              <a:lnSpc>
                <a:spcPct val="115000"/>
              </a:lnSpc>
              <a:spcBef>
                <a:spcPts val="0"/>
              </a:spcBef>
              <a:buSzPts val="1100"/>
              <a:buNone/>
            </a:pPr>
            <a:endParaRPr lang="en-US" sz="1400" dirty="0"/>
          </a:p>
          <a:p>
            <a:pPr marL="0" lvl="0" indent="0">
              <a:lnSpc>
                <a:spcPct val="115000"/>
              </a:lnSpc>
              <a:spcBef>
                <a:spcPts val="0"/>
              </a:spcBef>
              <a:buSzPts val="1100"/>
              <a:buNone/>
            </a:pPr>
            <a:r>
              <a:rPr lang="en-US" sz="1400" dirty="0"/>
              <a:t>Dialogue is an opportunity to deepen understanding, learn the skills of constructive discussion, stop and listen to the experiences of others and get to share their own, even unprepared, thoughts with others.</a:t>
            </a:r>
          </a:p>
          <a:p>
            <a:pPr marL="0" lvl="0" indent="0">
              <a:lnSpc>
                <a:spcPct val="115000"/>
              </a:lnSpc>
              <a:spcBef>
                <a:spcPts val="0"/>
              </a:spcBef>
              <a:buSzPts val="1100"/>
              <a:buNone/>
            </a:pPr>
            <a:endParaRPr lang="en-US" sz="1400" dirty="0"/>
          </a:p>
          <a:p>
            <a:pPr marL="0" lvl="0" indent="0">
              <a:lnSpc>
                <a:spcPct val="115000"/>
              </a:lnSpc>
              <a:spcBef>
                <a:spcPts val="0"/>
              </a:spcBef>
              <a:buSzPts val="1100"/>
              <a:buNone/>
            </a:pPr>
            <a:r>
              <a:rPr lang="en-US" sz="1400" dirty="0"/>
              <a:t>Help in planning and conducting the discussion will continue, for example, on the Timeout Foundation's </a:t>
            </a:r>
            <a:r>
              <a:rPr lang="en-US" sz="1400" dirty="0" smtClean="0"/>
              <a:t>website: </a:t>
            </a:r>
            <a:r>
              <a:rPr lang="fi-FI" sz="1400" dirty="0" smtClean="0">
                <a:solidFill>
                  <a:schemeClr val="hlink"/>
                </a:solidFill>
                <a:hlinkClick r:id="rId3"/>
              </a:rPr>
              <a:t>https://www.timeoutdialogue.fi/</a:t>
            </a:r>
            <a:r>
              <a:rPr lang="fi-FI" sz="1400" dirty="0" smtClean="0"/>
              <a:t> </a:t>
            </a:r>
            <a:endParaRPr sz="1400"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76" name="Google Shape;376;p27"/>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dirty="0" smtClean="0">
                <a:latin typeface="Inter"/>
                <a:ea typeface="Inter"/>
                <a:cs typeface="Inter"/>
                <a:sym typeface="Inter"/>
              </a:rPr>
              <a:t>How to go </a:t>
            </a:r>
            <a:r>
              <a:rPr lang="fi-FI" sz="2300" b="1" dirty="0" err="1" smtClean="0">
                <a:latin typeface="Inter"/>
                <a:ea typeface="Inter"/>
                <a:cs typeface="Inter"/>
                <a:sym typeface="Inter"/>
              </a:rPr>
              <a:t>forward</a:t>
            </a:r>
            <a:r>
              <a:rPr lang="fi-FI" sz="2300" b="1" dirty="0" smtClean="0">
                <a:latin typeface="Inter"/>
                <a:ea typeface="Inter"/>
                <a:cs typeface="Inter"/>
                <a:sym typeface="Inter"/>
              </a:rPr>
              <a:t>?</a:t>
            </a:r>
            <a:endParaRPr sz="5700" b="1" dirty="0"/>
          </a:p>
        </p:txBody>
      </p:sp>
      <p:sp>
        <p:nvSpPr>
          <p:cNvPr id="377" name="Google Shape;377;p27"/>
          <p:cNvSpPr txBox="1">
            <a:spLocks noGrp="1"/>
          </p:cNvSpPr>
          <p:nvPr>
            <p:ph type="body" idx="4"/>
          </p:nvPr>
        </p:nvSpPr>
        <p:spPr>
          <a:xfrm>
            <a:off x="6526350" y="358850"/>
            <a:ext cx="4706400" cy="849299"/>
          </a:xfrm>
          <a:prstGeom prst="rect">
            <a:avLst/>
          </a:prstGeom>
          <a:noFill/>
          <a:ln>
            <a:noFill/>
          </a:ln>
        </p:spPr>
        <p:txBody>
          <a:bodyPr spcFirstLastPara="1" wrap="square" lIns="0" tIns="0" rIns="0" bIns="0" anchor="t" anchorCtr="0">
            <a:noAutofit/>
          </a:bodyPr>
          <a:lstStyle/>
          <a:p>
            <a:pPr marL="0" lvl="0" indent="0"/>
            <a:r>
              <a:rPr lang="en-US" sz="1800" b="1" dirty="0"/>
              <a:t>For the </a:t>
            </a:r>
            <a:r>
              <a:rPr lang="en-US" sz="1800" b="1" dirty="0" err="1"/>
              <a:t>organiser</a:t>
            </a:r>
            <a:r>
              <a:rPr lang="en-US" sz="1800" b="1" dirty="0"/>
              <a:t>:</a:t>
            </a:r>
          </a:p>
          <a:p>
            <a:pPr marL="0" lvl="0" indent="0"/>
            <a:endParaRPr lang="en-US" sz="1800" b="1" dirty="0"/>
          </a:p>
          <a:p>
            <a:pPr marL="0" lvl="0" indent="0"/>
            <a:r>
              <a:rPr lang="en-US" sz="1600" b="1" dirty="0"/>
              <a:t>Thank you for </a:t>
            </a:r>
            <a:r>
              <a:rPr lang="en-US" sz="1600" b="1" dirty="0" err="1"/>
              <a:t>organising</a:t>
            </a:r>
            <a:r>
              <a:rPr lang="en-US" sz="1600" b="1" dirty="0"/>
              <a:t> the dialogue!</a:t>
            </a:r>
          </a:p>
        </p:txBody>
      </p:sp>
      <p:pic>
        <p:nvPicPr>
          <p:cNvPr id="7" name="Kuva 6" title="Timeout logo."/>
          <p:cNvPicPr>
            <a:picLocks noChangeAspect="1"/>
          </p:cNvPicPr>
          <p:nvPr/>
        </p:nvPicPr>
        <p:blipFill>
          <a:blip r:embed="rId4"/>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5"/>
          <a:stretch>
            <a:fillRect/>
          </a:stretch>
        </p:blipFill>
        <p:spPr>
          <a:xfrm>
            <a:off x="10537746" y="6209277"/>
            <a:ext cx="1390008" cy="50601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ctrTitle"/>
          </p:nvPr>
        </p:nvSpPr>
        <p:spPr>
          <a:xfrm>
            <a:off x="793374" y="1600200"/>
            <a:ext cx="10614213" cy="3246119"/>
          </a:xfrm>
          <a:prstGeom prst="rect">
            <a:avLst/>
          </a:prstGeom>
          <a:noFill/>
          <a:ln>
            <a:noFill/>
          </a:ln>
        </p:spPr>
        <p:txBody>
          <a:bodyPr spcFirstLastPara="1" wrap="square" lIns="0" tIns="0" rIns="0" bIns="0" anchor="ctr" anchorCtr="0">
            <a:noAutofit/>
          </a:bodyPr>
          <a:lstStyle/>
          <a:p>
            <a:pPr lvl="0" algn="l"/>
            <a:r>
              <a:rPr lang="fi-FI" sz="2400" b="1" dirty="0" err="1" smtClean="0"/>
              <a:t>Instructions</a:t>
            </a:r>
            <a:r>
              <a:rPr lang="fi-FI" sz="2400" b="1" dirty="0" smtClean="0"/>
              <a:t> for </a:t>
            </a:r>
            <a:r>
              <a:rPr lang="fi-FI" sz="2400" b="1" dirty="0" err="1" smtClean="0"/>
              <a:t>using</a:t>
            </a:r>
            <a:r>
              <a:rPr lang="fi-FI" sz="2400" b="1" dirty="0" smtClean="0"/>
              <a:t> </a:t>
            </a:r>
            <a:r>
              <a:rPr lang="fi-FI" sz="2400" b="1" dirty="0" err="1" smtClean="0"/>
              <a:t>script</a:t>
            </a:r>
            <a:r>
              <a:rPr lang="fi-FI" sz="2400" b="1" dirty="0" smtClean="0"/>
              <a:t/>
            </a:r>
            <a:br>
              <a:rPr lang="fi-FI" sz="2400" b="1" dirty="0" smtClean="0"/>
            </a:br>
            <a:endParaRPr sz="2400" dirty="0" smtClean="0"/>
          </a:p>
          <a:p>
            <a:pPr marL="457200" lvl="0" indent="-330200" algn="l">
              <a:lnSpc>
                <a:spcPct val="100000"/>
              </a:lnSpc>
              <a:buSzPts val="1600"/>
              <a:buChar char="●"/>
            </a:pPr>
            <a:r>
              <a:rPr lang="en-US" sz="1600" dirty="0" smtClean="0"/>
              <a:t>Plan the dialogue in advance using the script.</a:t>
            </a:r>
            <a:r>
              <a:rPr lang="fi-FI" sz="1600" dirty="0" smtClean="0"/>
              <a:t> </a:t>
            </a:r>
            <a:endParaRPr sz="1600" dirty="0" smtClean="0"/>
          </a:p>
          <a:p>
            <a:pPr marL="457200" lvl="0" indent="-330200" algn="l">
              <a:lnSpc>
                <a:spcPct val="100000"/>
              </a:lnSpc>
              <a:spcBef>
                <a:spcPts val="1000"/>
              </a:spcBef>
              <a:buSzPts val="1600"/>
              <a:buChar char="●"/>
            </a:pPr>
            <a:r>
              <a:rPr lang="en-US" sz="1600" dirty="0" smtClean="0"/>
              <a:t>You can also use the Timeout dialogue cards to support your planning and the dialogue</a:t>
            </a:r>
            <a:r>
              <a:rPr lang="fi-FI" sz="1600" dirty="0" smtClean="0"/>
              <a:t>:</a:t>
            </a:r>
            <a:br>
              <a:rPr lang="fi-FI" sz="1600" dirty="0" smtClean="0"/>
            </a:br>
            <a:r>
              <a:rPr lang="fi-FI" sz="1600" dirty="0" smtClean="0"/>
              <a:t> </a:t>
            </a:r>
            <a:r>
              <a:rPr lang="fi-FI" sz="1600" u="sng" dirty="0" smtClean="0">
                <a:solidFill>
                  <a:schemeClr val="hlink"/>
                </a:solidFill>
                <a:hlinkClick r:id="rId3"/>
              </a:rPr>
              <a:t>https://www.timeoutdialogue.fi/tool/cards-for-facilitating-a-discussion/</a:t>
            </a:r>
            <a:r>
              <a:rPr lang="fi-FI" sz="1600" dirty="0" smtClean="0"/>
              <a:t> </a:t>
            </a:r>
            <a:endParaRPr sz="1600" dirty="0" smtClean="0"/>
          </a:p>
          <a:p>
            <a:pPr marL="457200" lvl="0" indent="-330200" algn="l">
              <a:lnSpc>
                <a:spcPct val="100000"/>
              </a:lnSpc>
              <a:spcBef>
                <a:spcPts val="1000"/>
              </a:spcBef>
              <a:buSzPts val="1600"/>
              <a:buChar char="●"/>
            </a:pPr>
            <a:r>
              <a:rPr lang="en-US" sz="1600" dirty="0" smtClean="0"/>
              <a:t>The script supports facilitating the dialogue, do not distribute it to the participants. But do print a copy of the script for yourself after you have modified it to suit yourself and your dialogue.</a:t>
            </a:r>
            <a:r>
              <a:rPr lang="fi-FI" sz="1600" dirty="0" smtClean="0"/>
              <a:t> </a:t>
            </a:r>
            <a:endParaRPr sz="1600" dirty="0" smtClean="0"/>
          </a:p>
          <a:p>
            <a:pPr marL="457200" lvl="0" indent="-330200" algn="l">
              <a:lnSpc>
                <a:spcPct val="100000"/>
              </a:lnSpc>
              <a:spcBef>
                <a:spcPts val="1000"/>
              </a:spcBef>
              <a:buSzPts val="1600"/>
              <a:buChar char="●"/>
            </a:pPr>
            <a:r>
              <a:rPr lang="en-US" sz="1600" dirty="0" smtClean="0"/>
              <a:t>The wordings of the script are examples. Edit them to better suit the topic of the dialogue, your target group and for yourself</a:t>
            </a:r>
            <a:r>
              <a:rPr lang="fi-FI" sz="1600" dirty="0" smtClean="0"/>
              <a:t>.</a:t>
            </a:r>
            <a:endParaRPr sz="1600" dirty="0" smtClean="0"/>
          </a:p>
          <a:p>
            <a:pPr marL="457200" lvl="0" indent="-330200" algn="l">
              <a:lnSpc>
                <a:spcPct val="100000"/>
              </a:lnSpc>
              <a:spcBef>
                <a:spcPts val="1000"/>
              </a:spcBef>
              <a:buSzPts val="1600"/>
              <a:buChar char="●"/>
            </a:pPr>
            <a:r>
              <a:rPr lang="en-US" sz="1600" dirty="0" smtClean="0"/>
              <a:t>The times are indicative. They are intended to give an idea of how much time to spend on each stage. With the exception of the start and the end, you do not have to follow exact timings</a:t>
            </a:r>
            <a:r>
              <a:rPr lang="fi-FI" sz="1600" dirty="0" smtClean="0"/>
              <a:t>.  </a:t>
            </a:r>
            <a:endParaRPr sz="1600" dirty="0" smtClean="0"/>
          </a:p>
          <a:p>
            <a:pPr marL="457200" lvl="0" indent="-330200" algn="l">
              <a:lnSpc>
                <a:spcPct val="100000"/>
              </a:lnSpc>
              <a:spcBef>
                <a:spcPts val="1000"/>
              </a:spcBef>
              <a:buSzPts val="1600"/>
              <a:buChar char="●"/>
            </a:pPr>
            <a:r>
              <a:rPr lang="en-US" sz="1600" dirty="0" smtClean="0"/>
              <a:t>You can use your own facilitator competence and, if necessary, use tried and tested methods to support discussions and participants</a:t>
            </a:r>
            <a:r>
              <a:rPr lang="fi-FI" sz="1600" dirty="0" smtClean="0"/>
              <a:t>.</a:t>
            </a:r>
            <a:endParaRPr sz="1600" dirty="0" smtClean="0"/>
          </a:p>
          <a:p>
            <a:pPr marL="457200" lvl="0" indent="-330200" algn="l">
              <a:lnSpc>
                <a:spcPct val="100000"/>
              </a:lnSpc>
              <a:spcBef>
                <a:spcPts val="1000"/>
              </a:spcBef>
              <a:spcAft>
                <a:spcPts val="1000"/>
              </a:spcAft>
              <a:buSzPts val="1600"/>
              <a:buChar char="●"/>
            </a:pPr>
            <a:r>
              <a:rPr lang="en-US" sz="1600" dirty="0" smtClean="0"/>
              <a:t>Decide before the dialogue who will be the </a:t>
            </a:r>
            <a:r>
              <a:rPr lang="en-US" sz="1600" dirty="0" err="1" smtClean="0"/>
              <a:t>notetaker</a:t>
            </a:r>
            <a:r>
              <a:rPr lang="en-US" sz="1600" dirty="0" smtClean="0"/>
              <a:t>.  It is important to take notes of the whole dialogue. The </a:t>
            </a:r>
            <a:r>
              <a:rPr lang="en-US" sz="1600" dirty="0" err="1" smtClean="0"/>
              <a:t>notetaker</a:t>
            </a:r>
            <a:r>
              <a:rPr lang="en-US" sz="1600" dirty="0" smtClean="0"/>
              <a:t> does not need to edit the notes afterwards. The idea is to record as precisely as possible what was said during the discussion. The script can help the </a:t>
            </a:r>
            <a:r>
              <a:rPr lang="en-US" sz="1600" dirty="0" err="1" smtClean="0"/>
              <a:t>notetaker</a:t>
            </a:r>
            <a:r>
              <a:rPr lang="en-US" sz="1600" dirty="0" smtClean="0"/>
              <a:t> to prepare for the dialogue.</a:t>
            </a:r>
            <a:endParaRPr sz="1600" dirty="0"/>
          </a:p>
        </p:txBody>
      </p:sp>
      <p:pic>
        <p:nvPicPr>
          <p:cNvPr id="4" name="Kuva 3" title="Timeout logo"/>
          <p:cNvPicPr>
            <a:picLocks noChangeAspect="1"/>
          </p:cNvPicPr>
          <p:nvPr/>
        </p:nvPicPr>
        <p:blipFill>
          <a:blip r:embed="rId4"/>
          <a:stretch>
            <a:fillRect/>
          </a:stretch>
        </p:blipFill>
        <p:spPr>
          <a:xfrm>
            <a:off x="321427" y="6341807"/>
            <a:ext cx="1444167" cy="265472"/>
          </a:xfrm>
          <a:prstGeom prst="rect">
            <a:avLst/>
          </a:prstGeom>
        </p:spPr>
      </p:pic>
      <p:sp>
        <p:nvSpPr>
          <p:cNvPr id="2" name="Suorakulmio 1"/>
          <p:cNvSpPr/>
          <p:nvPr/>
        </p:nvSpPr>
        <p:spPr>
          <a:xfrm>
            <a:off x="10394731" y="6174659"/>
            <a:ext cx="1651819" cy="599768"/>
          </a:xfrm>
          <a:prstGeom prst="rect">
            <a:avLst/>
          </a:prstGeom>
          <a:solidFill>
            <a:srgbClr val="FDB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600" b="1" dirty="0" smtClean="0">
                <a:solidFill>
                  <a:schemeClr val="tx1"/>
                </a:solidFill>
                <a:latin typeface="Arial Black" panose="020B0A04020102020204" pitchFamily="34" charset="0"/>
                <a:ea typeface="Inter" panose="020B0604020202020204" charset="0"/>
                <a:cs typeface="Inter Tight" panose="020B0604020202020204" charset="0"/>
              </a:rPr>
              <a:t>NATIONAL</a:t>
            </a:r>
          </a:p>
          <a:p>
            <a:r>
              <a:rPr lang="fi-FI" sz="1600" b="1" dirty="0" smtClean="0">
                <a:solidFill>
                  <a:schemeClr val="tx1"/>
                </a:solidFill>
                <a:latin typeface="Arial Black" panose="020B0A04020102020204" pitchFamily="34" charset="0"/>
                <a:ea typeface="Inter" panose="020B0604020202020204" charset="0"/>
                <a:cs typeface="Inter Tight" panose="020B0604020202020204" charset="0"/>
              </a:rPr>
              <a:t>DIALOGUES</a:t>
            </a:r>
            <a:endParaRPr lang="fi-FI" sz="1600" b="1" dirty="0">
              <a:solidFill>
                <a:schemeClr val="tx1"/>
              </a:solidFill>
              <a:latin typeface="Arial Black" panose="020B0A04020102020204" pitchFamily="34" charset="0"/>
              <a:ea typeface="Inter" panose="020B0604020202020204" charset="0"/>
              <a:cs typeface="Inter Tight" panose="020B060402020202020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8"/>
          <p:cNvSpPr txBox="1">
            <a:spLocks noGrp="1"/>
          </p:cNvSpPr>
          <p:nvPr>
            <p:ph type="body" idx="1"/>
          </p:nvPr>
        </p:nvSpPr>
        <p:spPr>
          <a:xfrm>
            <a:off x="672349" y="1208149"/>
            <a:ext cx="4738751"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500" smtClean="0"/>
              <a:t>READING INSTRUCTIONS: </a:t>
            </a:r>
            <a:endParaRPr sz="1500" smtClean="0"/>
          </a:p>
          <a:p>
            <a:pPr marL="0" lvl="0" indent="0">
              <a:spcBef>
                <a:spcPts val="0"/>
              </a:spcBef>
              <a:buSzPts val="1600"/>
              <a:buNone/>
            </a:pPr>
            <a:r>
              <a:rPr lang="en-US" sz="1500" smtClean="0"/>
              <a:t>On the right, tips for words and guidance for the facilitator:</a:t>
            </a:r>
          </a:p>
          <a:p>
            <a:pPr marL="0" lvl="0" indent="0">
              <a:spcBef>
                <a:spcPts val="0"/>
              </a:spcBef>
              <a:buSzPts val="1600"/>
              <a:buNone/>
            </a:pPr>
            <a:r>
              <a:rPr lang="en-US" sz="1500" smtClean="0"/>
              <a:t>Basic font - say this, for example</a:t>
            </a:r>
            <a:br>
              <a:rPr lang="en-US" sz="1500" smtClean="0"/>
            </a:br>
            <a:r>
              <a:rPr lang="en-US" sz="1500" i="1" smtClean="0"/>
              <a:t>The Latin font – assisting the facilitator in the dialogue</a:t>
            </a:r>
            <a:br>
              <a:rPr lang="en-US" sz="1500" i="1" smtClean="0"/>
            </a:br>
            <a:r>
              <a:rPr lang="fi-FI" sz="1500" b="1" smtClean="0"/>
              <a:t>Bold: change as needed</a:t>
            </a:r>
          </a:p>
          <a:p>
            <a:pPr marL="0" lvl="0" indent="0">
              <a:spcBef>
                <a:spcPts val="0"/>
              </a:spcBef>
              <a:buSzPts val="1600"/>
              <a:buNone/>
            </a:pPr>
            <a:endParaRPr smtClean="0"/>
          </a:p>
          <a:p>
            <a:pPr marL="0" lvl="0" indent="0" algn="l" rtl="0">
              <a:lnSpc>
                <a:spcPct val="110000"/>
              </a:lnSpc>
              <a:spcBef>
                <a:spcPts val="0"/>
              </a:spcBef>
              <a:spcAft>
                <a:spcPts val="0"/>
              </a:spcAft>
              <a:buClr>
                <a:schemeClr val="dk1"/>
              </a:buClr>
              <a:buSzPts val="1600"/>
              <a:buNone/>
            </a:pPr>
            <a:r>
              <a:rPr lang="fi-FI" sz="1500" smtClean="0"/>
              <a:t>Minutes	Section			</a:t>
            </a:r>
          </a:p>
          <a:p>
            <a:pPr marL="0" lvl="0" indent="0" algn="l" rtl="0">
              <a:lnSpc>
                <a:spcPct val="110000"/>
              </a:lnSpc>
              <a:spcBef>
                <a:spcPts val="0"/>
              </a:spcBef>
              <a:spcAft>
                <a:spcPts val="0"/>
              </a:spcAft>
              <a:buClr>
                <a:schemeClr val="dk1"/>
              </a:buClr>
              <a:buSzPts val="1600"/>
              <a:buNone/>
            </a:pPr>
            <a:endParaRPr sz="1500" smtClean="0"/>
          </a:p>
          <a:p>
            <a:pPr marL="0" lvl="0" indent="0">
              <a:spcBef>
                <a:spcPts val="0"/>
              </a:spcBef>
              <a:buSzPts val="1600"/>
              <a:buNone/>
            </a:pPr>
            <a:r>
              <a:rPr lang="fi-FI" sz="1400" b="1" smtClean="0"/>
              <a:t>15 	</a:t>
            </a:r>
            <a:r>
              <a:rPr lang="en-US" sz="1400" b="1" smtClean="0"/>
              <a:t>Start, presentation, ground rules for dialogue, 	set up</a:t>
            </a:r>
            <a:endParaRPr sz="1400" b="1" smtClean="0"/>
          </a:p>
          <a:p>
            <a:pPr marL="0" lvl="0" indent="0">
              <a:spcBef>
                <a:spcPts val="0"/>
              </a:spcBef>
              <a:buSzPts val="1600"/>
              <a:buNone/>
            </a:pPr>
            <a:r>
              <a:rPr lang="fi-FI" sz="1400" smtClean="0"/>
              <a:t>85 	Joint discussion (incl. break)</a:t>
            </a:r>
            <a:endParaRPr sz="1400" smtClean="0"/>
          </a:p>
          <a:p>
            <a:pPr marL="0" lvl="0" indent="0">
              <a:spcBef>
                <a:spcPts val="0"/>
              </a:spcBef>
              <a:buSzPts val="1600"/>
              <a:buNone/>
            </a:pPr>
            <a:r>
              <a:rPr lang="fi-FI" sz="1400" smtClean="0"/>
              <a:t>5 	Writing insights</a:t>
            </a:r>
            <a:endParaRPr sz="1400" smtClean="0"/>
          </a:p>
          <a:p>
            <a:pPr marL="0" lvl="0" indent="0">
              <a:spcBef>
                <a:spcPts val="0"/>
              </a:spcBef>
              <a:buSzPts val="1600"/>
              <a:buNone/>
            </a:pPr>
            <a:r>
              <a:rPr lang="fi-FI" sz="1400" smtClean="0"/>
              <a:t>10	</a:t>
            </a:r>
            <a:r>
              <a:rPr lang="en-US" sz="1400" smtClean="0"/>
              <a:t>Sharing and follow-up of insights</a:t>
            </a:r>
            <a:endParaRPr sz="1400" smtClean="0"/>
          </a:p>
          <a:p>
            <a:pPr marL="0" lvl="0" indent="0">
              <a:spcBef>
                <a:spcPts val="0"/>
              </a:spcBef>
              <a:buSzPts val="1600"/>
              <a:buNone/>
            </a:pPr>
            <a:r>
              <a:rPr lang="fi-FI" sz="1400" smtClean="0"/>
              <a:t>5	Feedback, thanks, closure</a:t>
            </a:r>
            <a:endParaRPr sz="1400" smtClean="0"/>
          </a:p>
          <a:p>
            <a:pPr marL="0" lvl="0" indent="0" algn="l" rtl="0">
              <a:lnSpc>
                <a:spcPct val="110000"/>
              </a:lnSpc>
              <a:spcBef>
                <a:spcPts val="0"/>
              </a:spcBef>
              <a:spcAft>
                <a:spcPts val="0"/>
              </a:spcAft>
              <a:buClr>
                <a:schemeClr val="dk1"/>
              </a:buClr>
              <a:buSzPts val="1600"/>
              <a:buNone/>
            </a:pPr>
            <a:endParaRPr sz="1500" smtClean="0"/>
          </a:p>
          <a:p>
            <a:pPr marL="0" lvl="0" indent="0">
              <a:spcBef>
                <a:spcPts val="0"/>
              </a:spcBef>
              <a:buSzPts val="1600"/>
              <a:buNone/>
            </a:pPr>
            <a:r>
              <a:rPr lang="en-US" sz="1400" smtClean="0"/>
              <a:t>a total of 120 minutes</a:t>
            </a:r>
            <a:endParaRPr dirty="0"/>
          </a:p>
        </p:txBody>
      </p:sp>
      <p:sp>
        <p:nvSpPr>
          <p:cNvPr id="294" name="Google Shape;294;p18"/>
          <p:cNvSpPr txBox="1">
            <a:spLocks noGrp="1"/>
          </p:cNvSpPr>
          <p:nvPr>
            <p:ph type="body" idx="2"/>
          </p:nvPr>
        </p:nvSpPr>
        <p:spPr>
          <a:xfrm>
            <a:off x="6526350" y="793700"/>
            <a:ext cx="5246550" cy="5217356"/>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200" smtClean="0"/>
              <a:t>Welcome to the national dialogue. Today, our theme is </a:t>
            </a:r>
            <a:r>
              <a:rPr lang="en-US" sz="1200" b="1" smtClean="0"/>
              <a:t>“security and trust”</a:t>
            </a:r>
            <a:r>
              <a:rPr lang="en-US" sz="1200" smtClean="0"/>
              <a:t>. This autumn, dialogues will be held around Finland on the same theme.</a:t>
            </a:r>
          </a:p>
          <a:p>
            <a:pPr marL="0" lvl="0" indent="0">
              <a:spcBef>
                <a:spcPts val="0"/>
              </a:spcBef>
              <a:buSzPts val="1600"/>
              <a:buNone/>
            </a:pPr>
            <a:endParaRPr lang="en-US" sz="1200" smtClean="0"/>
          </a:p>
          <a:p>
            <a:pPr marL="0" lvl="0" indent="0">
              <a:spcBef>
                <a:spcPts val="0"/>
              </a:spcBef>
              <a:buSzPts val="1600"/>
              <a:buNone/>
            </a:pPr>
            <a:r>
              <a:rPr lang="en-US" sz="1200" smtClean="0"/>
              <a:t>I'm XX, and I'm the facilitator of the dialogue today</a:t>
            </a:r>
            <a:r>
              <a:rPr lang="en-US" sz="1200" i="1" smtClean="0"/>
              <a:t>. </a:t>
            </a:r>
            <a:r>
              <a:rPr lang="en-US" sz="1200" i="1" smtClean="0">
                <a:solidFill>
                  <a:schemeClr val="tx1"/>
                </a:solidFill>
              </a:rPr>
              <a:t>Tell  the participants how the turns to speak will be distributed.</a:t>
            </a:r>
            <a:r>
              <a:rPr lang="en-US" sz="1200" smtClean="0"/>
              <a:t> The purpose is to talk about our own experiences and listen to others' experiences of the topic.</a:t>
            </a:r>
          </a:p>
          <a:p>
            <a:pPr marL="0" lvl="0" indent="0">
              <a:spcBef>
                <a:spcPts val="0"/>
              </a:spcBef>
              <a:buSzPts val="1600"/>
              <a:buNone/>
            </a:pPr>
            <a:endParaRPr sz="1200" smtClean="0">
              <a:solidFill>
                <a:schemeClr val="tx1"/>
              </a:solidFill>
            </a:endParaRPr>
          </a:p>
          <a:p>
            <a:pPr marL="0" lvl="0" indent="0">
              <a:spcBef>
                <a:spcPts val="0"/>
              </a:spcBef>
              <a:buSzPts val="1600"/>
              <a:buNone/>
            </a:pPr>
            <a:r>
              <a:rPr lang="en-US" sz="1200" smtClean="0"/>
              <a:t>During the dialogue, there may be different views on the theme. That is all right, because the goal is not unanimity. At the end of the dialogue, we will discuss what we have learned or realised during the dialogue.</a:t>
            </a:r>
          </a:p>
          <a:p>
            <a:pPr marL="0" lvl="0" indent="0">
              <a:spcBef>
                <a:spcPts val="0"/>
              </a:spcBef>
              <a:buSzPts val="1600"/>
              <a:buNone/>
            </a:pPr>
            <a:endParaRPr sz="1200" smtClean="0"/>
          </a:p>
          <a:p>
            <a:pPr marL="0" lvl="0" indent="0">
              <a:spcBef>
                <a:spcPts val="0"/>
              </a:spcBef>
              <a:buSzPts val="1600"/>
              <a:buNone/>
            </a:pPr>
            <a:r>
              <a:rPr lang="en-US" sz="1200" smtClean="0">
                <a:solidFill>
                  <a:schemeClr val="tx1"/>
                </a:solidFill>
              </a:rPr>
              <a:t>There is no need to make decisions or seek solutions in the discussion, but such  may emerge during the discussion. </a:t>
            </a:r>
            <a:r>
              <a:rPr lang="en-US" sz="1200" smtClean="0"/>
              <a:t>The discussion is confidential.</a:t>
            </a:r>
          </a:p>
          <a:p>
            <a:pPr marL="0" lvl="0" indent="0">
              <a:spcBef>
                <a:spcPts val="0"/>
              </a:spcBef>
              <a:buSzPts val="1600"/>
              <a:buNone/>
            </a:pPr>
            <a:endParaRPr lang="en-US" sz="1200" smtClean="0"/>
          </a:p>
          <a:p>
            <a:pPr marL="0" lvl="0" indent="0">
              <a:spcBef>
                <a:spcPts val="0"/>
              </a:spcBef>
              <a:buSzPts val="1600"/>
              <a:buNone/>
            </a:pPr>
            <a:r>
              <a:rPr lang="en-US" sz="1200" smtClean="0"/>
              <a:t>XX is the notetaker of the dialogue. The notetaker does not write down who said what. The notes are anonymous. All notes from different dialogues  will be compiled into a summary that will be published later. Individual participants cannot be identified from the summary.</a:t>
            </a:r>
          </a:p>
          <a:p>
            <a:pPr marL="0" lvl="0" indent="0">
              <a:spcBef>
                <a:spcPts val="0"/>
              </a:spcBef>
              <a:buSzPts val="1600"/>
              <a:buNone/>
            </a:pPr>
            <a:endParaRPr lang="en-US" sz="1200" smtClean="0"/>
          </a:p>
          <a:p>
            <a:pPr marL="0" lvl="0" indent="0">
              <a:spcBef>
                <a:spcPts val="0"/>
              </a:spcBef>
              <a:buSzPts val="1600"/>
              <a:buNone/>
            </a:pPr>
            <a:r>
              <a:rPr lang="en-US" sz="1200" smtClean="0"/>
              <a:t>Let's start with a brief tour de table. You can present yourself with your first name and by telling what brought you to this dialogue today.</a:t>
            </a:r>
            <a:endParaRPr sz="1200" b="1" smtClean="0"/>
          </a:p>
          <a:p>
            <a:pPr marL="0" lvl="0" indent="0" algn="l" rtl="0">
              <a:lnSpc>
                <a:spcPct val="110000"/>
              </a:lnSpc>
              <a:spcBef>
                <a:spcPts val="0"/>
              </a:spcBef>
              <a:spcAft>
                <a:spcPts val="0"/>
              </a:spcAft>
              <a:buClr>
                <a:schemeClr val="dk1"/>
              </a:buClr>
              <a:buSzPts val="1600"/>
              <a:buNone/>
            </a:pPr>
            <a:endParaRPr sz="1200" smtClean="0"/>
          </a:p>
          <a:p>
            <a:pPr marL="0" lvl="0" indent="0" algn="r" rtl="0">
              <a:lnSpc>
                <a:spcPct val="110000"/>
              </a:lnSpc>
              <a:spcBef>
                <a:spcPts val="0"/>
              </a:spcBef>
              <a:spcAft>
                <a:spcPts val="0"/>
              </a:spcAft>
              <a:buClr>
                <a:schemeClr val="dk1"/>
              </a:buClr>
              <a:buSzPts val="1600"/>
              <a:buNone/>
            </a:pPr>
            <a:r>
              <a:rPr lang="fi-FI" sz="1200" b="1" smtClean="0"/>
              <a:t>5 min</a:t>
            </a:r>
            <a:endParaRPr sz="1200" b="1" smtClean="0"/>
          </a:p>
          <a:p>
            <a:pPr marL="0" lvl="0" indent="0" algn="l" rtl="0">
              <a:lnSpc>
                <a:spcPct val="110000"/>
              </a:lnSpc>
              <a:spcBef>
                <a:spcPts val="0"/>
              </a:spcBef>
              <a:spcAft>
                <a:spcPts val="0"/>
              </a:spcAft>
              <a:buClr>
                <a:schemeClr val="dk1"/>
              </a:buClr>
              <a:buSzPts val="1600"/>
              <a:buNone/>
            </a:pPr>
            <a:endParaRPr dirty="0"/>
          </a:p>
        </p:txBody>
      </p:sp>
      <p:sp>
        <p:nvSpPr>
          <p:cNvPr id="295" name="Google Shape;295;p18"/>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smtClean="0">
                <a:latin typeface="Inter"/>
                <a:ea typeface="Inter"/>
                <a:sym typeface="Inter"/>
              </a:rPr>
              <a:t>Security and </a:t>
            </a:r>
            <a:r>
              <a:rPr lang="fi-FI" sz="2300" b="1" dirty="0" err="1" smtClean="0">
                <a:latin typeface="Inter"/>
                <a:ea typeface="Inter"/>
                <a:sym typeface="Inter"/>
              </a:rPr>
              <a:t>trust</a:t>
            </a:r>
            <a:endParaRPr sz="5700" b="1" dirty="0"/>
          </a:p>
        </p:txBody>
      </p:sp>
      <p:sp>
        <p:nvSpPr>
          <p:cNvPr id="296" name="Google Shape;296;p18"/>
          <p:cNvSpPr txBox="1">
            <a:spLocks noGrp="1"/>
          </p:cNvSpPr>
          <p:nvPr>
            <p:ph type="body" idx="4"/>
          </p:nvPr>
        </p:nvSpPr>
        <p:spPr>
          <a:xfrm>
            <a:off x="6526350" y="4241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smtClean="0"/>
              <a:t>Start</a:t>
            </a:r>
            <a:endParaRPr sz="1800" b="1" dirty="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2" name="Kuva 1"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body" idx="1"/>
          </p:nvPr>
        </p:nvSpPr>
        <p:spPr>
          <a:xfrm>
            <a:off x="672350" y="1148924"/>
            <a:ext cx="4706400" cy="47094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dirty="0" smtClean="0"/>
              <a:t>1</a:t>
            </a:r>
            <a:r>
              <a:rPr lang="fi-FI" dirty="0"/>
              <a:t>. </a:t>
            </a:r>
            <a:r>
              <a:rPr lang="en-US" b="1" dirty="0" smtClean="0"/>
              <a:t>Listen</a:t>
            </a:r>
            <a:r>
              <a:rPr lang="en-US" dirty="0" smtClean="0"/>
              <a:t> </a:t>
            </a:r>
            <a:r>
              <a:rPr lang="en-US" dirty="0"/>
              <a:t>to others, do not interrupt or start </a:t>
            </a:r>
            <a:r>
              <a:rPr lang="en-US" dirty="0" smtClean="0"/>
              <a:t>additional discussions.</a:t>
            </a:r>
            <a:br>
              <a:rPr lang="en-US" dirty="0" smtClean="0"/>
            </a:br>
            <a:endParaRPr dirty="0" smtClean="0"/>
          </a:p>
          <a:p>
            <a:pPr marL="0" lvl="0" indent="0">
              <a:spcBef>
                <a:spcPts val="0"/>
              </a:spcBef>
              <a:buSzPts val="1600"/>
              <a:buNone/>
            </a:pPr>
            <a:r>
              <a:rPr lang="fi-FI" dirty="0" smtClean="0"/>
              <a:t>2</a:t>
            </a:r>
            <a:r>
              <a:rPr lang="fi-FI" dirty="0"/>
              <a:t>. </a:t>
            </a:r>
            <a:r>
              <a:rPr lang="fi-FI" b="1" dirty="0" err="1" smtClean="0"/>
              <a:t>Relate</a:t>
            </a:r>
            <a:r>
              <a:rPr lang="fi-FI" dirty="0" smtClean="0"/>
              <a:t> </a:t>
            </a:r>
            <a:r>
              <a:rPr lang="fi-FI" dirty="0" err="1" smtClean="0"/>
              <a:t>what</a:t>
            </a:r>
            <a:r>
              <a:rPr lang="fi-FI" dirty="0" smtClean="0"/>
              <a:t> </a:t>
            </a:r>
            <a:r>
              <a:rPr lang="fi-FI" dirty="0" err="1" smtClean="0"/>
              <a:t>you</a:t>
            </a:r>
            <a:r>
              <a:rPr lang="fi-FI" dirty="0" smtClean="0"/>
              <a:t> </a:t>
            </a:r>
            <a:r>
              <a:rPr lang="fi-FI" dirty="0" err="1" smtClean="0"/>
              <a:t>say</a:t>
            </a:r>
            <a:r>
              <a:rPr lang="fi-FI" dirty="0" smtClean="0"/>
              <a:t> to </a:t>
            </a:r>
            <a:r>
              <a:rPr lang="fi-FI" dirty="0" err="1" smtClean="0"/>
              <a:t>what</a:t>
            </a:r>
            <a:r>
              <a:rPr lang="fi-FI" dirty="0" smtClean="0"/>
              <a:t> </a:t>
            </a:r>
            <a:r>
              <a:rPr lang="fi-FI" dirty="0" err="1" smtClean="0"/>
              <a:t>the</a:t>
            </a:r>
            <a:r>
              <a:rPr lang="fi-FI" dirty="0" smtClean="0"/>
              <a:t> </a:t>
            </a:r>
            <a:r>
              <a:rPr lang="fi-FI" dirty="0" err="1" smtClean="0"/>
              <a:t>othes</a:t>
            </a:r>
            <a:r>
              <a:rPr lang="fi-FI" dirty="0" smtClean="0"/>
              <a:t> </a:t>
            </a:r>
            <a:r>
              <a:rPr lang="fi-FI" dirty="0" err="1" smtClean="0"/>
              <a:t>have</a:t>
            </a:r>
            <a:r>
              <a:rPr lang="fi-FI" dirty="0" smtClean="0"/>
              <a:t> </a:t>
            </a:r>
            <a:r>
              <a:rPr lang="fi-FI" dirty="0" err="1" smtClean="0"/>
              <a:t>said</a:t>
            </a:r>
            <a:r>
              <a:rPr lang="fi-FI" dirty="0" smtClean="0"/>
              <a:t> </a:t>
            </a:r>
            <a:r>
              <a:rPr lang="en-US" dirty="0" smtClean="0"/>
              <a:t>and </a:t>
            </a:r>
            <a:r>
              <a:rPr lang="en-US" dirty="0"/>
              <a:t>use everyday language</a:t>
            </a:r>
            <a:r>
              <a:rPr lang="en-US" dirty="0" smtClean="0"/>
              <a:t>.</a:t>
            </a:r>
            <a:br>
              <a:rPr lang="en-US" dirty="0" smtClean="0"/>
            </a:br>
            <a:endParaRPr dirty="0"/>
          </a:p>
          <a:p>
            <a:pPr marL="0" lvl="0" indent="0">
              <a:spcBef>
                <a:spcPts val="0"/>
              </a:spcBef>
              <a:buSzPts val="1600"/>
              <a:buNone/>
            </a:pPr>
            <a:r>
              <a:rPr lang="fi-FI" dirty="0"/>
              <a:t>3.</a:t>
            </a:r>
            <a:r>
              <a:rPr lang="fi-FI" b="1" dirty="0"/>
              <a:t> </a:t>
            </a:r>
            <a:r>
              <a:rPr lang="en-US" b="1" dirty="0" smtClean="0"/>
              <a:t>Talk</a:t>
            </a:r>
            <a:r>
              <a:rPr lang="en-US" dirty="0" smtClean="0"/>
              <a:t> </a:t>
            </a:r>
            <a:r>
              <a:rPr lang="en-US" dirty="0"/>
              <a:t>about your own experience</a:t>
            </a:r>
            <a:r>
              <a:rPr lang="en-US" dirty="0" smtClean="0"/>
              <a:t>.</a:t>
            </a:r>
            <a:br>
              <a:rPr lang="en-US" dirty="0" smtClean="0"/>
            </a:br>
            <a:endParaRPr dirty="0"/>
          </a:p>
          <a:p>
            <a:pPr marL="0" lvl="0" indent="0">
              <a:spcBef>
                <a:spcPts val="0"/>
              </a:spcBef>
              <a:buSzPts val="1600"/>
              <a:buNone/>
            </a:pPr>
            <a:r>
              <a:rPr lang="fi-FI" dirty="0"/>
              <a:t>4. </a:t>
            </a:r>
            <a:r>
              <a:rPr lang="fi-FI" b="1" dirty="0" err="1" smtClean="0"/>
              <a:t>Speak</a:t>
            </a:r>
            <a:r>
              <a:rPr lang="fi-FI" dirty="0" smtClean="0"/>
              <a:t> to </a:t>
            </a:r>
            <a:r>
              <a:rPr lang="en-US" dirty="0"/>
              <a:t>others directly and ask </a:t>
            </a:r>
            <a:r>
              <a:rPr lang="en-US" dirty="0" smtClean="0"/>
              <a:t>about their views</a:t>
            </a:r>
            <a:r>
              <a:rPr lang="fi-FI" dirty="0" smtClean="0"/>
              <a:t>.</a:t>
            </a:r>
            <a:endParaRPr dirty="0"/>
          </a:p>
          <a:p>
            <a:pPr marL="0" lvl="0" indent="0" algn="l" rtl="0">
              <a:lnSpc>
                <a:spcPct val="110000"/>
              </a:lnSpc>
              <a:spcBef>
                <a:spcPts val="0"/>
              </a:spcBef>
              <a:spcAft>
                <a:spcPts val="0"/>
              </a:spcAft>
              <a:buClr>
                <a:schemeClr val="dk1"/>
              </a:buClr>
              <a:buSzPts val="1600"/>
              <a:buNone/>
            </a:pPr>
            <a:endParaRPr dirty="0"/>
          </a:p>
          <a:p>
            <a:pPr marL="0" lvl="0" indent="0">
              <a:spcBef>
                <a:spcPts val="0"/>
              </a:spcBef>
              <a:buSzPts val="1600"/>
              <a:buNone/>
            </a:pPr>
            <a:r>
              <a:rPr lang="fi-FI" dirty="0"/>
              <a:t>5. </a:t>
            </a:r>
            <a:r>
              <a:rPr lang="en-US" b="1" dirty="0" smtClean="0"/>
              <a:t>Be </a:t>
            </a:r>
            <a:r>
              <a:rPr lang="en-US" b="1" dirty="0"/>
              <a:t>present and respect </a:t>
            </a:r>
            <a:r>
              <a:rPr lang="en-US" dirty="0"/>
              <a:t>others and the atmosphere of trust</a:t>
            </a:r>
            <a:r>
              <a:rPr lang="en-US" dirty="0" smtClean="0"/>
              <a:t>.</a:t>
            </a:r>
            <a:br>
              <a:rPr lang="en-US" dirty="0" smtClean="0"/>
            </a:br>
            <a:endParaRPr dirty="0"/>
          </a:p>
          <a:p>
            <a:pPr marL="0" lvl="0" indent="0">
              <a:spcBef>
                <a:spcPts val="0"/>
              </a:spcBef>
              <a:buSzPts val="1600"/>
              <a:buNone/>
            </a:pPr>
            <a:r>
              <a:rPr lang="fi-FI" dirty="0"/>
              <a:t>6. </a:t>
            </a:r>
            <a:r>
              <a:rPr lang="fi-FI" b="1" dirty="0" err="1" smtClean="0"/>
              <a:t>Search</a:t>
            </a:r>
            <a:r>
              <a:rPr lang="fi-FI" dirty="0" smtClean="0"/>
              <a:t> </a:t>
            </a:r>
            <a:r>
              <a:rPr lang="fi-FI" b="1" dirty="0" smtClean="0"/>
              <a:t>and </a:t>
            </a:r>
            <a:r>
              <a:rPr lang="fi-FI" b="1" dirty="0" err="1" smtClean="0"/>
              <a:t>bring</a:t>
            </a:r>
            <a:r>
              <a:rPr lang="fi-FI" b="1" dirty="0" smtClean="0"/>
              <a:t> </a:t>
            </a:r>
            <a:r>
              <a:rPr lang="fi-FI" b="1" dirty="0" err="1" smtClean="0"/>
              <a:t>things</a:t>
            </a:r>
            <a:r>
              <a:rPr lang="fi-FI" b="1" dirty="0" smtClean="0"/>
              <a:t> </a:t>
            </a:r>
            <a:r>
              <a:rPr lang="fi-FI" b="1" dirty="0" err="1" smtClean="0"/>
              <a:t>together</a:t>
            </a:r>
            <a:r>
              <a:rPr lang="fi-FI" b="1" dirty="0" smtClean="0"/>
              <a:t>.</a:t>
            </a:r>
            <a:r>
              <a:rPr lang="fi-FI" dirty="0" smtClean="0"/>
              <a:t> </a:t>
            </a:r>
            <a:r>
              <a:rPr lang="fi-FI" dirty="0" err="1" smtClean="0"/>
              <a:t>Boldly</a:t>
            </a:r>
            <a:r>
              <a:rPr lang="fi-FI" dirty="0" smtClean="0"/>
              <a:t> </a:t>
            </a:r>
            <a:r>
              <a:rPr lang="fi-FI" dirty="0" err="1" smtClean="0"/>
              <a:t>deal</a:t>
            </a:r>
            <a:r>
              <a:rPr lang="fi-FI" dirty="0" smtClean="0"/>
              <a:t> </a:t>
            </a:r>
            <a:r>
              <a:rPr lang="fi-FI" dirty="0" err="1" smtClean="0"/>
              <a:t>with</a:t>
            </a:r>
            <a:r>
              <a:rPr lang="fi-FI" dirty="0" smtClean="0"/>
              <a:t> </a:t>
            </a:r>
            <a:r>
              <a:rPr lang="fi-FI" dirty="0" err="1" smtClean="0"/>
              <a:t>emerging</a:t>
            </a:r>
            <a:r>
              <a:rPr lang="fi-FI" dirty="0" smtClean="0"/>
              <a:t> </a:t>
            </a:r>
            <a:r>
              <a:rPr lang="fi-FI" dirty="0" err="1" smtClean="0"/>
              <a:t>conflicts</a:t>
            </a:r>
            <a:r>
              <a:rPr lang="fi-FI" dirty="0" smtClean="0"/>
              <a:t> and look for </a:t>
            </a:r>
            <a:r>
              <a:rPr lang="fi-FI" dirty="0" err="1" smtClean="0"/>
              <a:t>issues</a:t>
            </a:r>
            <a:r>
              <a:rPr lang="fi-FI" dirty="0" smtClean="0"/>
              <a:t> </a:t>
            </a:r>
            <a:r>
              <a:rPr lang="fi-FI" dirty="0" err="1" smtClean="0"/>
              <a:t>that</a:t>
            </a:r>
            <a:r>
              <a:rPr lang="fi-FI" dirty="0" smtClean="0"/>
              <a:t> </a:t>
            </a:r>
            <a:r>
              <a:rPr lang="fi-FI" dirty="0" err="1" smtClean="0"/>
              <a:t>have</a:t>
            </a:r>
            <a:r>
              <a:rPr lang="fi-FI" dirty="0" smtClean="0"/>
              <a:t> </a:t>
            </a:r>
            <a:r>
              <a:rPr lang="fi-FI" dirty="0" err="1" smtClean="0"/>
              <a:t>gone</a:t>
            </a:r>
            <a:r>
              <a:rPr lang="fi-FI" dirty="0" smtClean="0"/>
              <a:t> </a:t>
            </a:r>
            <a:r>
              <a:rPr lang="fi-FI" dirty="0" err="1" smtClean="0"/>
              <a:t>unnoticed</a:t>
            </a:r>
            <a:r>
              <a:rPr lang="fi-FI" dirty="0" smtClean="0"/>
              <a:t>.</a:t>
            </a:r>
            <a:endParaRPr dirty="0"/>
          </a:p>
        </p:txBody>
      </p:sp>
      <p:sp>
        <p:nvSpPr>
          <p:cNvPr id="303" name="Google Shape;303;p19"/>
          <p:cNvSpPr txBox="1">
            <a:spLocks noGrp="1"/>
          </p:cNvSpPr>
          <p:nvPr>
            <p:ph type="body" idx="2"/>
          </p:nvPr>
        </p:nvSpPr>
        <p:spPr>
          <a:xfrm>
            <a:off x="6341806" y="199104"/>
            <a:ext cx="5702710" cy="5820050"/>
          </a:xfrm>
          <a:prstGeom prst="rect">
            <a:avLst/>
          </a:prstGeom>
          <a:noFill/>
          <a:ln>
            <a:noFill/>
          </a:ln>
        </p:spPr>
        <p:txBody>
          <a:bodyPr spcFirstLastPara="1" wrap="square" lIns="0" tIns="0" rIns="0" bIns="0" anchor="t" anchorCtr="0">
            <a:noAutofit/>
          </a:bodyPr>
          <a:lstStyle/>
          <a:p>
            <a:pPr marL="0" lvl="0" indent="0">
              <a:buNone/>
            </a:pPr>
            <a:r>
              <a:rPr lang="en-US" sz="1200" dirty="0" smtClean="0"/>
              <a:t>The Timeout </a:t>
            </a:r>
            <a:r>
              <a:rPr lang="en-US" sz="1200" dirty="0"/>
              <a:t>rules </a:t>
            </a:r>
            <a:r>
              <a:rPr lang="en-US" sz="1200" dirty="0" smtClean="0"/>
              <a:t>for </a:t>
            </a:r>
            <a:r>
              <a:rPr lang="en-US" sz="1200" dirty="0"/>
              <a:t>constructive discussion </a:t>
            </a:r>
            <a:r>
              <a:rPr lang="en-US" sz="1200" dirty="0" smtClean="0"/>
              <a:t>will </a:t>
            </a:r>
            <a:r>
              <a:rPr lang="en-US" sz="1200" dirty="0"/>
              <a:t>be used in </a:t>
            </a:r>
            <a:r>
              <a:rPr lang="en-US" sz="1200" dirty="0" smtClean="0"/>
              <a:t>todays’ dialogue. </a:t>
            </a:r>
            <a:r>
              <a:rPr lang="en-US" sz="1200" dirty="0"/>
              <a:t>Let's go over them briefly</a:t>
            </a:r>
            <a:r>
              <a:rPr lang="en-US" sz="1200" dirty="0" smtClean="0"/>
              <a:t>.</a:t>
            </a:r>
            <a:br>
              <a:rPr lang="en-US" sz="1200" dirty="0" smtClean="0"/>
            </a:br>
            <a:r>
              <a:rPr lang="en-US" sz="1200" dirty="0" smtClean="0"/>
              <a:t/>
            </a:r>
            <a:br>
              <a:rPr lang="en-US" sz="1200" dirty="0" smtClean="0"/>
            </a:br>
            <a:r>
              <a:rPr lang="en-US" sz="1200" i="1" dirty="0"/>
              <a:t>The </a:t>
            </a:r>
            <a:r>
              <a:rPr lang="en-US" sz="1200" i="1" dirty="0" smtClean="0"/>
              <a:t>facilitator goes </a:t>
            </a:r>
            <a:r>
              <a:rPr lang="en-US" sz="1200" i="1" dirty="0"/>
              <a:t>through </a:t>
            </a:r>
            <a:r>
              <a:rPr lang="en-US" sz="1200" i="1" dirty="0" smtClean="0"/>
              <a:t> the six </a:t>
            </a:r>
            <a:r>
              <a:rPr lang="en-US" sz="1200" i="1" dirty="0"/>
              <a:t>rules </a:t>
            </a:r>
            <a:r>
              <a:rPr lang="en-US" sz="1200" i="1" dirty="0" smtClean="0"/>
              <a:t>that </a:t>
            </a:r>
            <a:r>
              <a:rPr lang="en-US" sz="1200" i="1" dirty="0"/>
              <a:t>can be found on the </a:t>
            </a:r>
            <a:r>
              <a:rPr lang="en-US" sz="1200" i="1" dirty="0" smtClean="0"/>
              <a:t>left</a:t>
            </a:r>
            <a:r>
              <a:rPr lang="en-US" sz="1200" i="1" dirty="0"/>
              <a:t> </a:t>
            </a:r>
            <a:r>
              <a:rPr lang="en-US" sz="1200" i="1" dirty="0" smtClean="0"/>
              <a:t>side.</a:t>
            </a:r>
            <a:endParaRPr sz="1200" dirty="0"/>
          </a:p>
          <a:p>
            <a:pPr marL="0" lvl="0" indent="0">
              <a:buNone/>
            </a:pPr>
            <a:r>
              <a:rPr lang="en-US" sz="1100" dirty="0" smtClean="0"/>
              <a:t>1. Everyone </a:t>
            </a:r>
            <a:r>
              <a:rPr lang="en-US" sz="1100" dirty="0"/>
              <a:t>must be given the opportunity to explain their views in peace. It is important that we do not interrupt each other or whisper with the person next to us</a:t>
            </a:r>
            <a:r>
              <a:rPr lang="en-US" sz="1100" dirty="0" smtClean="0"/>
              <a:t>.</a:t>
            </a:r>
          </a:p>
          <a:p>
            <a:pPr marL="0" lvl="0" indent="0">
              <a:buNone/>
            </a:pPr>
            <a:r>
              <a:rPr lang="en-US" sz="1100" dirty="0" smtClean="0"/>
              <a:t>2. The </a:t>
            </a:r>
            <a:r>
              <a:rPr lang="en-US" sz="1100" dirty="0"/>
              <a:t>objective of a dialogue is to relate what we say to what the others have brought up in the discussion. Let’s try to use everyday language and avoid difficult terms</a:t>
            </a:r>
            <a:r>
              <a:rPr lang="en-US" sz="1100" dirty="0" smtClean="0"/>
              <a:t>.</a:t>
            </a:r>
          </a:p>
          <a:p>
            <a:pPr marL="0" lvl="0" indent="0">
              <a:buNone/>
            </a:pPr>
            <a:r>
              <a:rPr lang="en-US" sz="1100" dirty="0" smtClean="0"/>
              <a:t>3. To </a:t>
            </a:r>
            <a:r>
              <a:rPr lang="en-US" sz="1100" dirty="0"/>
              <a:t>be able to better understand the issue discussed and each other, we should talk about our own experiences. This means that we tell the others what issues, events and situations have contributed to our </a:t>
            </a:r>
            <a:r>
              <a:rPr lang="en-US" sz="1100" dirty="0" smtClean="0"/>
              <a:t>views</a:t>
            </a:r>
            <a:r>
              <a:rPr lang="fi-FI" sz="1100" dirty="0" smtClean="0"/>
              <a:t>. </a:t>
            </a:r>
            <a:endParaRPr sz="1100" dirty="0"/>
          </a:p>
          <a:p>
            <a:pPr marL="0" lvl="0" indent="0">
              <a:buNone/>
            </a:pPr>
            <a:r>
              <a:rPr lang="fi-FI" sz="1100" dirty="0"/>
              <a:t>4. </a:t>
            </a:r>
            <a:r>
              <a:rPr lang="en-US" sz="1100" dirty="0"/>
              <a:t>You can </a:t>
            </a:r>
            <a:r>
              <a:rPr lang="en-US" sz="1100" dirty="0" smtClean="0"/>
              <a:t>speak to </a:t>
            </a:r>
            <a:r>
              <a:rPr lang="en-US" sz="1100" dirty="0"/>
              <a:t>others directly and ask questions</a:t>
            </a:r>
            <a:r>
              <a:rPr lang="fi-FI" sz="1100" dirty="0" smtClean="0"/>
              <a:t>. </a:t>
            </a:r>
            <a:endParaRPr sz="1100" dirty="0"/>
          </a:p>
          <a:p>
            <a:pPr marL="0" lvl="0" indent="0">
              <a:buNone/>
            </a:pPr>
            <a:r>
              <a:rPr lang="fi-FI" sz="1100" dirty="0"/>
              <a:t>5. </a:t>
            </a:r>
            <a:r>
              <a:rPr lang="en-US" sz="1100" dirty="0"/>
              <a:t>Let's focus on this moment. No phone or laptop </a:t>
            </a:r>
            <a:r>
              <a:rPr lang="en-US" sz="1100" dirty="0" smtClean="0"/>
              <a:t>during </a:t>
            </a:r>
            <a:r>
              <a:rPr lang="en-US" sz="1100" dirty="0"/>
              <a:t>the conversation. We are also discussing confidentially today. </a:t>
            </a:r>
            <a:r>
              <a:rPr lang="en-US" sz="1100" dirty="0" smtClean="0"/>
              <a:t>So you </a:t>
            </a:r>
            <a:r>
              <a:rPr lang="en-US" sz="1100" dirty="0"/>
              <a:t>can tell </a:t>
            </a:r>
            <a:r>
              <a:rPr lang="en-US" sz="1100" dirty="0" smtClean="0"/>
              <a:t>others that </a:t>
            </a:r>
            <a:r>
              <a:rPr lang="en-US" sz="1100" dirty="0"/>
              <a:t>you have participated in this </a:t>
            </a:r>
            <a:r>
              <a:rPr lang="en-US" sz="1100" dirty="0" smtClean="0"/>
              <a:t>dialogue, </a:t>
            </a:r>
            <a:r>
              <a:rPr lang="en-US" sz="1100" dirty="0"/>
              <a:t>but </a:t>
            </a:r>
            <a:r>
              <a:rPr lang="en-US" sz="1100" dirty="0" smtClean="0"/>
              <a:t>you can not say who said what if you have not asked that person’s permission. And let’s speak </a:t>
            </a:r>
            <a:r>
              <a:rPr lang="en-US" sz="1100" dirty="0"/>
              <a:t>respectfully of other people, even if we disagree with them</a:t>
            </a:r>
            <a:r>
              <a:rPr lang="fi-FI" sz="1100" dirty="0" smtClean="0"/>
              <a:t>. </a:t>
            </a:r>
            <a:endParaRPr lang="fi-FI" sz="1100" dirty="0"/>
          </a:p>
          <a:p>
            <a:pPr marL="0" lvl="0" indent="0">
              <a:buNone/>
            </a:pPr>
            <a:r>
              <a:rPr lang="fi-FI" sz="1100" dirty="0"/>
              <a:t>6. </a:t>
            </a:r>
            <a:r>
              <a:rPr lang="en-US" sz="1100" dirty="0"/>
              <a:t>The purpose of the dialogue is to be a situation in which conflicts that emerge can also be </a:t>
            </a:r>
            <a:r>
              <a:rPr lang="en-US" sz="1100" dirty="0" smtClean="0"/>
              <a:t>looked into. </a:t>
            </a:r>
            <a:r>
              <a:rPr lang="en-US" sz="1100" dirty="0"/>
              <a:t>You don't have to agree on things. Different perspectives enrich the discussion and help us understand the topic of dialogue better</a:t>
            </a:r>
            <a:r>
              <a:rPr lang="fi-FI" sz="1100" dirty="0" smtClean="0"/>
              <a:t>. </a:t>
            </a:r>
            <a:endParaRPr sz="1100" dirty="0"/>
          </a:p>
          <a:p>
            <a:pPr marL="0" lvl="0" indent="0">
              <a:buNone/>
            </a:pPr>
            <a:r>
              <a:rPr lang="en-US" sz="1100" dirty="0"/>
              <a:t>Can we commit to these rules together</a:t>
            </a:r>
            <a:r>
              <a:rPr lang="en-US" sz="1100" dirty="0" smtClean="0"/>
              <a:t>?</a:t>
            </a:r>
          </a:p>
          <a:p>
            <a:pPr marL="0" lvl="0" indent="0">
              <a:buNone/>
            </a:pPr>
            <a:r>
              <a:rPr lang="en-US" sz="1100" dirty="0"/>
              <a:t>All right, let's go </a:t>
            </a:r>
            <a:r>
              <a:rPr lang="en-US" sz="1100" dirty="0" smtClean="0"/>
              <a:t>on!				           </a:t>
            </a:r>
            <a:r>
              <a:rPr lang="fi-FI" sz="1100" b="1" dirty="0" smtClean="0"/>
              <a:t>5 </a:t>
            </a:r>
            <a:r>
              <a:rPr lang="fi-FI" sz="1100" b="1" dirty="0"/>
              <a:t>min</a:t>
            </a:r>
            <a:endParaRPr sz="1100" b="1" dirty="0"/>
          </a:p>
        </p:txBody>
      </p:sp>
      <p:sp>
        <p:nvSpPr>
          <p:cNvPr id="304" name="Google Shape;304;p19"/>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r>
              <a:rPr lang="fi-FI" sz="2000" b="1" dirty="0" err="1"/>
              <a:t>Rules</a:t>
            </a:r>
            <a:r>
              <a:rPr lang="fi-FI" sz="2000" b="1" dirty="0"/>
              <a:t> for </a:t>
            </a:r>
            <a:r>
              <a:rPr lang="fi-FI" sz="2000" b="1" dirty="0" err="1"/>
              <a:t>constructive</a:t>
            </a:r>
            <a:r>
              <a:rPr lang="fi-FI" sz="2000" b="1" dirty="0"/>
              <a:t> </a:t>
            </a:r>
            <a:r>
              <a:rPr lang="fi-FI" sz="2000" b="1" dirty="0" err="1"/>
              <a:t>discussion</a:t>
            </a:r>
            <a:endParaRPr lang="fi-FI" sz="2000" b="1" dirty="0"/>
          </a:p>
        </p:txBody>
      </p:sp>
      <p:sp>
        <p:nvSpPr>
          <p:cNvPr id="305" name="Google Shape;305;p19"/>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600"/>
              <a:t>.</a:t>
            </a:r>
            <a:endParaRPr sz="60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0"/>
          <p:cNvSpPr txBox="1">
            <a:spLocks noGrp="1"/>
          </p:cNvSpPr>
          <p:nvPr>
            <p:ph type="body" idx="1"/>
          </p:nvPr>
        </p:nvSpPr>
        <p:spPr>
          <a:xfrm>
            <a:off x="672350" y="966998"/>
            <a:ext cx="4877112" cy="4976601"/>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500" dirty="0"/>
              <a:t>Minutes	Section			</a:t>
            </a:r>
          </a:p>
          <a:p>
            <a:pPr marL="0" lvl="0" indent="0">
              <a:spcBef>
                <a:spcPts val="0"/>
              </a:spcBef>
              <a:buSzPts val="1600"/>
              <a:buNone/>
            </a:pPr>
            <a:endParaRPr lang="en-US" sz="1500" dirty="0"/>
          </a:p>
          <a:p>
            <a:pPr marL="0" lvl="0" indent="0">
              <a:spcBef>
                <a:spcPts val="0"/>
              </a:spcBef>
              <a:buSzPts val="1600"/>
              <a:buNone/>
            </a:pPr>
            <a:r>
              <a:rPr lang="en-US" sz="1500" b="1" dirty="0"/>
              <a:t>15 	Start, presentation, rules of play, setting up</a:t>
            </a:r>
          </a:p>
          <a:p>
            <a:pPr marL="0" lvl="0" indent="0">
              <a:spcBef>
                <a:spcPts val="0"/>
              </a:spcBef>
              <a:buSzPts val="1600"/>
              <a:buNone/>
            </a:pPr>
            <a:r>
              <a:rPr lang="en-US" sz="1500" dirty="0"/>
              <a:t>85 	Joint discussion (incl. break)</a:t>
            </a:r>
          </a:p>
          <a:p>
            <a:pPr marL="0" lvl="0" indent="0">
              <a:spcBef>
                <a:spcPts val="0"/>
              </a:spcBef>
              <a:buSzPts val="1600"/>
              <a:buNone/>
            </a:pPr>
            <a:r>
              <a:rPr lang="en-US" sz="1500" dirty="0"/>
              <a:t>5 	Writing insights</a:t>
            </a:r>
          </a:p>
          <a:p>
            <a:pPr marL="0" lvl="0" indent="0">
              <a:spcBef>
                <a:spcPts val="0"/>
              </a:spcBef>
              <a:buSzPts val="1600"/>
              <a:buNone/>
            </a:pPr>
            <a:r>
              <a:rPr lang="en-US" sz="1500" dirty="0"/>
              <a:t>10	Sharing and follow-up of insights</a:t>
            </a:r>
          </a:p>
          <a:p>
            <a:pPr marL="0" lvl="0" indent="0">
              <a:spcBef>
                <a:spcPts val="0"/>
              </a:spcBef>
              <a:buSzPts val="1600"/>
              <a:buNone/>
            </a:pPr>
            <a:r>
              <a:rPr lang="en-US" sz="1500" dirty="0"/>
              <a:t>5	Feedback, thanks, closure</a:t>
            </a:r>
          </a:p>
          <a:p>
            <a:pPr marL="0" lvl="0" indent="0">
              <a:spcBef>
                <a:spcPts val="0"/>
              </a:spcBef>
              <a:buSzPts val="1600"/>
              <a:buNone/>
            </a:pPr>
            <a:endParaRPr lang="en-US" sz="1500" dirty="0"/>
          </a:p>
          <a:p>
            <a:pPr marL="0" lvl="0" indent="0">
              <a:spcBef>
                <a:spcPts val="0"/>
              </a:spcBef>
              <a:buSzPts val="1600"/>
              <a:buNone/>
            </a:pPr>
            <a:r>
              <a:rPr lang="en-US" sz="1500" dirty="0"/>
              <a:t>a total of 120 minutes</a:t>
            </a:r>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spcBef>
                <a:spcPts val="0"/>
              </a:spcBef>
              <a:buSzPts val="1600"/>
              <a:buNone/>
            </a:pPr>
            <a:r>
              <a:rPr lang="en-US" sz="1400" i="1" dirty="0"/>
              <a:t>You can edit the text next to you and the questions in the dialogue so that they </a:t>
            </a:r>
            <a:r>
              <a:rPr lang="en-US" sz="1400" i="1" dirty="0" smtClean="0"/>
              <a:t>are better </a:t>
            </a:r>
            <a:r>
              <a:rPr lang="en-US" sz="1400" i="1" dirty="0"/>
              <a:t>suited for </a:t>
            </a:r>
            <a:r>
              <a:rPr lang="en-US" sz="1400" i="1" dirty="0" smtClean="0"/>
              <a:t>your group </a:t>
            </a:r>
            <a:r>
              <a:rPr lang="en-US" sz="1400" i="1" dirty="0"/>
              <a:t>of participants</a:t>
            </a:r>
            <a:r>
              <a:rPr lang="en-US" sz="1400" i="1" dirty="0" smtClean="0"/>
              <a:t>.</a:t>
            </a:r>
            <a:br>
              <a:rPr lang="en-US" sz="1400" i="1" dirty="0" smtClean="0"/>
            </a:br>
            <a:endParaRPr sz="1400" dirty="0"/>
          </a:p>
          <a:p>
            <a:pPr marL="0" lvl="0" indent="0">
              <a:spcBef>
                <a:spcPts val="0"/>
              </a:spcBef>
              <a:buSzPts val="1600"/>
              <a:buNone/>
            </a:pPr>
            <a:r>
              <a:rPr lang="en-US" sz="1400" i="1" dirty="0"/>
              <a:t>You can also use </a:t>
            </a:r>
            <a:r>
              <a:rPr lang="en-US" sz="1400" i="1" dirty="0" smtClean="0"/>
              <a:t>an news clip or article</a:t>
            </a:r>
            <a:r>
              <a:rPr lang="en-US" sz="1400" i="1" dirty="0"/>
              <a:t>, </a:t>
            </a:r>
            <a:r>
              <a:rPr lang="en-US" sz="1400" i="1" dirty="0" smtClean="0"/>
              <a:t>research</a:t>
            </a:r>
            <a:r>
              <a:rPr lang="en-US" sz="1400" i="1" dirty="0"/>
              <a:t>, </a:t>
            </a:r>
            <a:r>
              <a:rPr lang="en-US" sz="1400" i="1" dirty="0" smtClean="0"/>
              <a:t>or </a:t>
            </a:r>
            <a:r>
              <a:rPr lang="en-US" sz="1400" i="1" dirty="0"/>
              <a:t>other material on the topic and use it to stimulate </a:t>
            </a:r>
            <a:r>
              <a:rPr lang="en-US" sz="1400" i="1" dirty="0" smtClean="0"/>
              <a:t> the discussion</a:t>
            </a:r>
            <a:r>
              <a:rPr lang="en-US" sz="1400" i="1" dirty="0"/>
              <a:t>.</a:t>
            </a:r>
            <a:endParaRPr sz="1400" dirty="0"/>
          </a:p>
        </p:txBody>
      </p:sp>
      <p:sp>
        <p:nvSpPr>
          <p:cNvPr id="312" name="Google Shape;312;p20"/>
          <p:cNvSpPr txBox="1">
            <a:spLocks noGrp="1"/>
          </p:cNvSpPr>
          <p:nvPr>
            <p:ph type="body" idx="2"/>
          </p:nvPr>
        </p:nvSpPr>
        <p:spPr>
          <a:xfrm>
            <a:off x="6526350" y="645574"/>
            <a:ext cx="5284650" cy="5298025"/>
          </a:xfrm>
          <a:prstGeom prst="rect">
            <a:avLst/>
          </a:prstGeom>
          <a:noFill/>
          <a:ln>
            <a:noFill/>
          </a:ln>
        </p:spPr>
        <p:txBody>
          <a:bodyPr spcFirstLastPara="1" wrap="square" lIns="0" tIns="0" rIns="0" bIns="0" anchor="t" anchorCtr="0">
            <a:noAutofit/>
          </a:bodyPr>
          <a:lstStyle/>
          <a:p>
            <a:pPr marL="0" lvl="0" indent="0">
              <a:spcBef>
                <a:spcPts val="0"/>
              </a:spcBef>
              <a:buSzPts val="1600"/>
              <a:buNone/>
            </a:pPr>
            <a:endParaRPr lang="en-US" sz="1400" b="1" dirty="0" smtClean="0"/>
          </a:p>
          <a:p>
            <a:pPr marL="0" lvl="0" indent="0">
              <a:spcBef>
                <a:spcPts val="0"/>
              </a:spcBef>
              <a:buSzPts val="1600"/>
              <a:buNone/>
            </a:pPr>
            <a:r>
              <a:rPr lang="en-US" sz="1400" b="1" dirty="0" smtClean="0"/>
              <a:t>Starting </a:t>
            </a:r>
            <a:r>
              <a:rPr lang="en-US" sz="1400" b="1" dirty="0"/>
              <a:t>with the following video/music/text</a:t>
            </a:r>
            <a:r>
              <a:rPr lang="en-US" sz="1400" b="1" dirty="0" smtClean="0"/>
              <a:t>.</a:t>
            </a:r>
          </a:p>
          <a:p>
            <a:pPr marL="0" lvl="0" indent="0">
              <a:spcBef>
                <a:spcPts val="0"/>
              </a:spcBef>
              <a:buSzPts val="1600"/>
              <a:buNone/>
            </a:pPr>
            <a:endParaRPr lang="en-US" sz="1400" b="1" dirty="0"/>
          </a:p>
          <a:p>
            <a:pPr marL="0" lvl="0" indent="0">
              <a:spcBef>
                <a:spcPts val="0"/>
              </a:spcBef>
              <a:buSzPts val="1600"/>
              <a:buNone/>
            </a:pPr>
            <a:r>
              <a:rPr lang="en-US" sz="1400" i="1" dirty="0"/>
              <a:t>After presenting the tuning material, you can ask:</a:t>
            </a:r>
          </a:p>
          <a:p>
            <a:pPr marL="0" lvl="0" indent="0">
              <a:spcBef>
                <a:spcPts val="0"/>
              </a:spcBef>
              <a:buSzPts val="1600"/>
              <a:buNone/>
            </a:pPr>
            <a:r>
              <a:rPr lang="en-US" sz="1400" b="1" dirty="0"/>
              <a:t> </a:t>
            </a:r>
          </a:p>
          <a:p>
            <a:pPr marL="0" lvl="0" indent="0">
              <a:spcBef>
                <a:spcPts val="0"/>
              </a:spcBef>
              <a:buSzPts val="1600"/>
              <a:buNone/>
            </a:pPr>
            <a:r>
              <a:rPr lang="en-US" sz="1400" b="1" dirty="0"/>
              <a:t>What kind of things have recently affected your experience of </a:t>
            </a:r>
            <a:r>
              <a:rPr lang="en-US" sz="1400" b="1" dirty="0" smtClean="0"/>
              <a:t>security </a:t>
            </a:r>
            <a:r>
              <a:rPr lang="en-US" sz="1400" b="1" dirty="0"/>
              <a:t>in your life</a:t>
            </a:r>
            <a:r>
              <a:rPr lang="en-US" sz="1400" b="1" dirty="0" smtClean="0"/>
              <a:t>?</a:t>
            </a:r>
          </a:p>
          <a:p>
            <a:pPr marL="0" lvl="0" indent="0">
              <a:spcBef>
                <a:spcPts val="0"/>
              </a:spcBef>
              <a:buSzPts val="1600"/>
              <a:buNone/>
            </a:pPr>
            <a:endParaRPr lang="en-US" sz="1400" b="1" dirty="0"/>
          </a:p>
          <a:p>
            <a:pPr marL="0" lvl="0" indent="0">
              <a:spcBef>
                <a:spcPts val="0"/>
              </a:spcBef>
              <a:buSzPts val="1600"/>
              <a:buNone/>
            </a:pPr>
            <a:r>
              <a:rPr lang="en-US" sz="1400" i="1" dirty="0"/>
              <a:t>Alternatively, you can start the entire tuning process without any material with the question:</a:t>
            </a:r>
          </a:p>
          <a:p>
            <a:pPr marL="0" lvl="0" indent="0">
              <a:spcBef>
                <a:spcPts val="0"/>
              </a:spcBef>
              <a:buSzPts val="1600"/>
              <a:buNone/>
            </a:pPr>
            <a:endParaRPr lang="en-US" sz="1400" b="1" dirty="0"/>
          </a:p>
          <a:p>
            <a:pPr marL="0" lvl="0" indent="0">
              <a:spcBef>
                <a:spcPts val="0"/>
              </a:spcBef>
              <a:buSzPts val="1600"/>
              <a:buNone/>
            </a:pPr>
            <a:r>
              <a:rPr lang="en-US" sz="1400" b="1" dirty="0"/>
              <a:t>Tell us about some recent experience/issue/situation that has affected your sense of security in your life?</a:t>
            </a:r>
          </a:p>
          <a:p>
            <a:pPr marL="0" lvl="0" indent="0">
              <a:spcBef>
                <a:spcPts val="0"/>
              </a:spcBef>
              <a:buSzPts val="1600"/>
              <a:buNone/>
            </a:pPr>
            <a:endParaRPr lang="en-US" sz="1400" b="1" dirty="0"/>
          </a:p>
          <a:p>
            <a:pPr marL="0" lvl="0" indent="0">
              <a:lnSpc>
                <a:spcPct val="115000"/>
              </a:lnSpc>
              <a:spcBef>
                <a:spcPts val="0"/>
              </a:spcBef>
              <a:buSzPts val="1100"/>
              <a:buNone/>
            </a:pPr>
            <a:r>
              <a:rPr lang="en-US" sz="1400" dirty="0" smtClean="0">
                <a:highlight>
                  <a:srgbClr val="FFFFFF"/>
                </a:highlight>
              </a:rPr>
              <a:t>Take a moment to think about this alone</a:t>
            </a:r>
            <a:r>
              <a:rPr lang="en-US" sz="1400" dirty="0">
                <a:highlight>
                  <a:srgbClr val="FFFFFF"/>
                </a:highlight>
              </a:rPr>
              <a:t>. You can write down </a:t>
            </a:r>
            <a:r>
              <a:rPr lang="en-US" sz="1400" dirty="0" smtClean="0">
                <a:highlight>
                  <a:srgbClr val="FFFFFF"/>
                </a:highlight>
              </a:rPr>
              <a:t>your thoughts </a:t>
            </a:r>
            <a:r>
              <a:rPr lang="en-US" sz="1400" dirty="0">
                <a:highlight>
                  <a:srgbClr val="FFFFFF"/>
                </a:highlight>
              </a:rPr>
              <a:t>and </a:t>
            </a:r>
            <a:r>
              <a:rPr lang="en-US" sz="1400" dirty="0" smtClean="0">
                <a:highlight>
                  <a:srgbClr val="FFFFFF"/>
                </a:highlight>
              </a:rPr>
              <a:t>reflections </a:t>
            </a:r>
            <a:r>
              <a:rPr lang="en-US" sz="1400" dirty="0">
                <a:highlight>
                  <a:srgbClr val="FFFFFF"/>
                </a:highlight>
              </a:rPr>
              <a:t>for yourself. Let's spend a few minutes here and then start a joint </a:t>
            </a:r>
            <a:r>
              <a:rPr lang="en-US" sz="1400" dirty="0" smtClean="0">
                <a:highlight>
                  <a:srgbClr val="FFFFFF"/>
                </a:highlight>
              </a:rPr>
              <a:t>dialogue. </a:t>
            </a:r>
            <a:r>
              <a:rPr lang="en-US" sz="1400" dirty="0">
                <a:highlight>
                  <a:srgbClr val="FFFFFF"/>
                </a:highlight>
              </a:rPr>
              <a:t>You can </a:t>
            </a:r>
            <a:r>
              <a:rPr lang="en-US" sz="1400" dirty="0" smtClean="0">
                <a:highlight>
                  <a:srgbClr val="FFFFFF"/>
                </a:highlight>
              </a:rPr>
              <a:t>then share the thoughts</a:t>
            </a:r>
            <a:r>
              <a:rPr lang="en-US" sz="1400" dirty="0">
                <a:highlight>
                  <a:srgbClr val="FFFFFF"/>
                </a:highlight>
              </a:rPr>
              <a:t> </a:t>
            </a:r>
            <a:r>
              <a:rPr lang="en-US" sz="1400" dirty="0" smtClean="0">
                <a:highlight>
                  <a:srgbClr val="FFFFFF"/>
                </a:highlight>
              </a:rPr>
              <a:t>that you want</a:t>
            </a:r>
            <a:endParaRPr lang="en-US" sz="1400" dirty="0">
              <a:highlight>
                <a:srgbClr val="FFFFFF"/>
              </a:highlight>
            </a:endParaRPr>
          </a:p>
          <a:p>
            <a:pPr marL="0" lvl="0" indent="0" algn="l" rtl="0">
              <a:lnSpc>
                <a:spcPct val="110000"/>
              </a:lnSpc>
              <a:spcBef>
                <a:spcPts val="0"/>
              </a:spcBef>
              <a:spcAft>
                <a:spcPts val="0"/>
              </a:spcAft>
              <a:buClr>
                <a:schemeClr val="dk1"/>
              </a:buClr>
              <a:buSzPts val="1600"/>
              <a:buNone/>
            </a:pPr>
            <a:r>
              <a:rPr lang="fi-FI" sz="1100" dirty="0"/>
              <a:t>		</a:t>
            </a:r>
            <a:endParaRPr lang="fi-FI" sz="1100" dirty="0" smtClean="0"/>
          </a:p>
          <a:p>
            <a:pPr marL="0" lvl="0" indent="0" algn="l" rtl="0">
              <a:lnSpc>
                <a:spcPct val="110000"/>
              </a:lnSpc>
              <a:spcBef>
                <a:spcPts val="0"/>
              </a:spcBef>
              <a:spcAft>
                <a:spcPts val="0"/>
              </a:spcAft>
              <a:buClr>
                <a:schemeClr val="dk1"/>
              </a:buClr>
              <a:buSzPts val="1600"/>
              <a:buNone/>
            </a:pPr>
            <a:endParaRPr lang="fi-FI" sz="1100" dirty="0"/>
          </a:p>
          <a:p>
            <a:pPr marL="0" lvl="0" indent="0" algn="l" rtl="0">
              <a:lnSpc>
                <a:spcPct val="110000"/>
              </a:lnSpc>
              <a:spcBef>
                <a:spcPts val="0"/>
              </a:spcBef>
              <a:spcAft>
                <a:spcPts val="0"/>
              </a:spcAft>
              <a:buClr>
                <a:schemeClr val="dk1"/>
              </a:buClr>
              <a:buSzPts val="1600"/>
              <a:buNone/>
            </a:pPr>
            <a:endParaRPr lang="fi-FI" sz="1100" dirty="0"/>
          </a:p>
          <a:p>
            <a:pPr marL="0" lvl="0" indent="0" algn="l" rtl="0">
              <a:lnSpc>
                <a:spcPct val="110000"/>
              </a:lnSpc>
              <a:spcBef>
                <a:spcPts val="0"/>
              </a:spcBef>
              <a:spcAft>
                <a:spcPts val="0"/>
              </a:spcAft>
              <a:buClr>
                <a:schemeClr val="dk1"/>
              </a:buClr>
              <a:buSzPts val="1600"/>
              <a:buNone/>
            </a:pPr>
            <a:r>
              <a:rPr lang="fi-FI" sz="1100" dirty="0"/>
              <a:t>			</a:t>
            </a:r>
          </a:p>
          <a:p>
            <a:pPr marL="0" lvl="0" indent="0" algn="l" rtl="0">
              <a:lnSpc>
                <a:spcPct val="110000"/>
              </a:lnSpc>
              <a:spcBef>
                <a:spcPts val="0"/>
              </a:spcBef>
              <a:spcAft>
                <a:spcPts val="0"/>
              </a:spcAft>
              <a:buClr>
                <a:schemeClr val="dk1"/>
              </a:buClr>
              <a:buSzPts val="1600"/>
              <a:buNone/>
            </a:pPr>
            <a:r>
              <a:rPr lang="fi-FI" sz="1100" dirty="0"/>
              <a:t>					 </a:t>
            </a:r>
            <a:r>
              <a:rPr lang="fi-FI" sz="1400" b="1" dirty="0"/>
              <a:t>5 min</a:t>
            </a:r>
            <a:endParaRPr sz="1400" b="1" dirty="0"/>
          </a:p>
          <a:p>
            <a:pPr marL="0" lvl="0" indent="0" algn="l" rtl="0">
              <a:lnSpc>
                <a:spcPct val="110000"/>
              </a:lnSpc>
              <a:spcBef>
                <a:spcPts val="0"/>
              </a:spcBef>
              <a:spcAft>
                <a:spcPts val="0"/>
              </a:spcAft>
              <a:buClr>
                <a:schemeClr val="dk1"/>
              </a:buClr>
              <a:buSzPts val="1600"/>
              <a:buNone/>
            </a:pPr>
            <a:endParaRPr sz="1100" dirty="0"/>
          </a:p>
          <a:p>
            <a:pPr marL="0" lvl="0" indent="0" algn="r" rtl="0">
              <a:lnSpc>
                <a:spcPct val="110000"/>
              </a:lnSpc>
              <a:spcBef>
                <a:spcPts val="0"/>
              </a:spcBef>
              <a:spcAft>
                <a:spcPts val="0"/>
              </a:spcAft>
              <a:buClr>
                <a:schemeClr val="dk1"/>
              </a:buClr>
              <a:buSzPts val="1600"/>
              <a:buNone/>
            </a:pP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p:cNvSpPr txBox="1">
            <a:spLocks noGrp="1"/>
          </p:cNvSpPr>
          <p:nvPr>
            <p:ph type="body" idx="3"/>
          </p:nvPr>
        </p:nvSpPr>
        <p:spPr>
          <a:xfrm>
            <a:off x="656600" y="318950"/>
            <a:ext cx="4737900" cy="369600"/>
          </a:xfrm>
          <a:prstGeom prst="rect">
            <a:avLst/>
          </a:prstGeom>
          <a:noFill/>
          <a:ln>
            <a:noFill/>
          </a:ln>
        </p:spPr>
        <p:txBody>
          <a:bodyPr spcFirstLastPara="1" wrap="square" lIns="0" tIns="0" rIns="0" bIns="0" anchor="t" anchorCtr="0">
            <a:noAutofit/>
          </a:bodyPr>
          <a:lstStyle/>
          <a:p>
            <a:pPr marL="0" lvl="0" indent="0">
              <a:lnSpc>
                <a:spcPct val="110000"/>
              </a:lnSpc>
              <a:buSzPts val="1600"/>
            </a:pPr>
            <a:r>
              <a:rPr lang="fi-FI" sz="2300" b="1" dirty="0">
                <a:latin typeface="Inter"/>
                <a:ea typeface="Inter"/>
                <a:sym typeface="Inter"/>
              </a:rPr>
              <a:t>Security and </a:t>
            </a:r>
            <a:r>
              <a:rPr lang="fi-FI" sz="2300" b="1" dirty="0" err="1">
                <a:latin typeface="Inter"/>
                <a:ea typeface="Inter"/>
                <a:sym typeface="Inter"/>
              </a:rPr>
              <a:t>trust</a:t>
            </a:r>
            <a:endParaRPr lang="fi-FI" sz="5700" b="1" dirty="0"/>
          </a:p>
        </p:txBody>
      </p:sp>
      <p:sp>
        <p:nvSpPr>
          <p:cNvPr id="314" name="Google Shape;314;p20"/>
          <p:cNvSpPr txBox="1">
            <a:spLocks noGrp="1"/>
          </p:cNvSpPr>
          <p:nvPr>
            <p:ph type="body" idx="4"/>
          </p:nvPr>
        </p:nvSpPr>
        <p:spPr>
          <a:xfrm>
            <a:off x="6526350" y="241477"/>
            <a:ext cx="4706400" cy="369600"/>
          </a:xfrm>
          <a:prstGeom prst="rect">
            <a:avLst/>
          </a:prstGeom>
          <a:noFill/>
          <a:ln>
            <a:noFill/>
          </a:ln>
        </p:spPr>
        <p:txBody>
          <a:bodyPr spcFirstLastPara="1" wrap="square" lIns="0" tIns="0" rIns="0" bIns="0" anchor="t" anchorCtr="0">
            <a:noAutofit/>
          </a:bodyPr>
          <a:lstStyle/>
          <a:p>
            <a:pPr marL="0" lvl="0" indent="0"/>
            <a:r>
              <a:rPr lang="en-US" sz="1800" b="1" dirty="0"/>
              <a:t>Getting ready for the discussion</a:t>
            </a:r>
            <a:endParaRPr sz="1800" b="1" dirty="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1"/>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400" dirty="0"/>
              <a:t>Minutes	Section			</a:t>
            </a:r>
          </a:p>
          <a:p>
            <a:pPr marL="0" lvl="0" indent="0">
              <a:spcBef>
                <a:spcPts val="0"/>
              </a:spcBef>
              <a:buSzPts val="1600"/>
              <a:buNone/>
            </a:pPr>
            <a:endParaRPr lang="en-US" sz="1400" dirty="0"/>
          </a:p>
          <a:p>
            <a:pPr marL="0" lvl="0" indent="0">
              <a:spcBef>
                <a:spcPts val="0"/>
              </a:spcBef>
              <a:buSzPts val="1600"/>
              <a:buNone/>
            </a:pPr>
            <a:r>
              <a:rPr lang="en-US" sz="1400" dirty="0"/>
              <a:t>15 	Start, presentation, rules of play, setting up</a:t>
            </a:r>
          </a:p>
          <a:p>
            <a:pPr marL="0" lvl="0" indent="0">
              <a:spcBef>
                <a:spcPts val="0"/>
              </a:spcBef>
              <a:buSzPts val="1600"/>
              <a:buNone/>
            </a:pPr>
            <a:r>
              <a:rPr lang="en-US" sz="1400" b="1" dirty="0"/>
              <a:t>85 	Joint discussion (incl. break)</a:t>
            </a:r>
          </a:p>
          <a:p>
            <a:pPr marL="0" lvl="0" indent="0">
              <a:spcBef>
                <a:spcPts val="0"/>
              </a:spcBef>
              <a:buSzPts val="1600"/>
              <a:buNone/>
            </a:pPr>
            <a:r>
              <a:rPr lang="en-US" sz="1400" dirty="0"/>
              <a:t>5 	Writing insights</a:t>
            </a:r>
          </a:p>
          <a:p>
            <a:pPr marL="0" lvl="0" indent="0">
              <a:spcBef>
                <a:spcPts val="0"/>
              </a:spcBef>
              <a:buSzPts val="1600"/>
              <a:buNone/>
            </a:pPr>
            <a:r>
              <a:rPr lang="en-US" sz="1400" dirty="0"/>
              <a:t>10	Sharing and follow-up of insights</a:t>
            </a:r>
          </a:p>
          <a:p>
            <a:pPr marL="0" lvl="0" indent="0">
              <a:spcBef>
                <a:spcPts val="0"/>
              </a:spcBef>
              <a:buSzPts val="1600"/>
              <a:buNone/>
            </a:pPr>
            <a:r>
              <a:rPr lang="en-US" sz="1400" dirty="0"/>
              <a:t>5	Feedback, thanks, closure</a:t>
            </a:r>
          </a:p>
          <a:p>
            <a:pPr marL="0" lvl="0" indent="0">
              <a:spcBef>
                <a:spcPts val="0"/>
              </a:spcBef>
              <a:buSzPts val="1600"/>
              <a:buNone/>
            </a:pPr>
            <a:endParaRPr lang="en-US" sz="1400" dirty="0"/>
          </a:p>
          <a:p>
            <a:pPr marL="0" lvl="0" indent="0">
              <a:spcBef>
                <a:spcPts val="0"/>
              </a:spcBef>
              <a:buSzPts val="1600"/>
              <a:buNone/>
            </a:pPr>
            <a:r>
              <a:rPr lang="en-US" sz="1400" dirty="0"/>
              <a:t>a total of 120 minutes</a:t>
            </a:r>
          </a:p>
          <a:p>
            <a:pPr marL="0" lvl="0" indent="0" algn="l" rtl="0">
              <a:lnSpc>
                <a:spcPct val="110000"/>
              </a:lnSpc>
              <a:spcBef>
                <a:spcPts val="0"/>
              </a:spcBef>
              <a:spcAft>
                <a:spcPts val="0"/>
              </a:spcAft>
              <a:buClr>
                <a:schemeClr val="dk1"/>
              </a:buClr>
              <a:buSzPts val="1600"/>
              <a:buNone/>
            </a:pPr>
            <a:endParaRPr dirty="0"/>
          </a:p>
        </p:txBody>
      </p:sp>
      <p:sp>
        <p:nvSpPr>
          <p:cNvPr id="321" name="Google Shape;321;p21"/>
          <p:cNvSpPr txBox="1">
            <a:spLocks noGrp="1"/>
          </p:cNvSpPr>
          <p:nvPr>
            <p:ph type="body" idx="2"/>
          </p:nvPr>
        </p:nvSpPr>
        <p:spPr>
          <a:xfrm>
            <a:off x="6526350" y="924000"/>
            <a:ext cx="5401404" cy="4934425"/>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400" dirty="0"/>
              <a:t>Next we will continue in two-person groups with </a:t>
            </a:r>
            <a:r>
              <a:rPr lang="en-US" sz="1400" dirty="0" smtClean="0"/>
              <a:t>the person sitting next to you.</a:t>
            </a:r>
            <a:endParaRPr lang="en-US" sz="1400" dirty="0"/>
          </a:p>
          <a:p>
            <a:pPr marL="0" lvl="0" indent="0" algn="l" rtl="0">
              <a:lnSpc>
                <a:spcPct val="110000"/>
              </a:lnSpc>
              <a:spcBef>
                <a:spcPts val="0"/>
              </a:spcBef>
              <a:spcAft>
                <a:spcPts val="0"/>
              </a:spcAft>
              <a:buClr>
                <a:schemeClr val="dk1"/>
              </a:buClr>
              <a:buSzPts val="1600"/>
              <a:buNone/>
            </a:pPr>
            <a:endParaRPr lang="fi-FI" sz="1400" dirty="0"/>
          </a:p>
          <a:p>
            <a:pPr marL="0" lvl="0" indent="0">
              <a:spcBef>
                <a:spcPts val="0"/>
              </a:spcBef>
              <a:buSzPts val="1600"/>
              <a:buNone/>
            </a:pPr>
            <a:r>
              <a:rPr lang="en-US" sz="1400" i="1" dirty="0"/>
              <a:t>Divide the </a:t>
            </a:r>
            <a:r>
              <a:rPr lang="en-US" sz="1400" i="1" dirty="0" smtClean="0"/>
              <a:t>group into </a:t>
            </a:r>
            <a:r>
              <a:rPr lang="en-US" sz="1400" i="1" dirty="0"/>
              <a:t>couples, clearly tell </a:t>
            </a:r>
            <a:r>
              <a:rPr lang="en-US" sz="1400" i="1" dirty="0" smtClean="0"/>
              <a:t>who's </a:t>
            </a:r>
            <a:r>
              <a:rPr lang="en-US" sz="1400" i="1" dirty="0"/>
              <a:t>with whom. If there are only three people in the group, you can </a:t>
            </a:r>
            <a:r>
              <a:rPr lang="en-US" sz="1400" i="1" dirty="0" smtClean="0"/>
              <a:t>discuss the </a:t>
            </a:r>
            <a:r>
              <a:rPr lang="en-US" sz="1400" i="1" dirty="0"/>
              <a:t>first thoughts among the whole group.</a:t>
            </a:r>
          </a:p>
          <a:p>
            <a:pPr marL="0" lvl="0" indent="0" algn="l" rtl="0">
              <a:lnSpc>
                <a:spcPct val="110000"/>
              </a:lnSpc>
              <a:spcBef>
                <a:spcPts val="0"/>
              </a:spcBef>
              <a:spcAft>
                <a:spcPts val="0"/>
              </a:spcAft>
              <a:buClr>
                <a:schemeClr val="dk1"/>
              </a:buClr>
              <a:buSzPts val="1600"/>
              <a:buNone/>
            </a:pPr>
            <a:endParaRPr sz="1400" dirty="0"/>
          </a:p>
          <a:p>
            <a:pPr marL="0" lvl="0" indent="0">
              <a:spcBef>
                <a:spcPts val="0"/>
              </a:spcBef>
              <a:buSzPts val="1600"/>
              <a:buNone/>
            </a:pPr>
            <a:r>
              <a:rPr lang="en-US" sz="1400" dirty="0"/>
              <a:t>Discuss </a:t>
            </a:r>
            <a:r>
              <a:rPr lang="en-US" sz="1400" dirty="0" smtClean="0"/>
              <a:t>your experiences</a:t>
            </a:r>
            <a:r>
              <a:rPr lang="en-US" sz="1400" dirty="0"/>
              <a:t>. Make sure </a:t>
            </a:r>
            <a:r>
              <a:rPr lang="en-US" sz="1400" dirty="0" smtClean="0"/>
              <a:t>that both of you have </a:t>
            </a:r>
            <a:r>
              <a:rPr lang="en-US" sz="1400" dirty="0"/>
              <a:t>time to express </a:t>
            </a:r>
            <a:r>
              <a:rPr lang="en-US" sz="1400" dirty="0" smtClean="0"/>
              <a:t>your thoughts.</a:t>
            </a:r>
            <a:br>
              <a:rPr lang="en-US" sz="1400" dirty="0" smtClean="0"/>
            </a:br>
            <a:endParaRPr lang="fi-FI" sz="1400" dirty="0"/>
          </a:p>
          <a:p>
            <a:pPr marL="0" lvl="0" indent="0">
              <a:spcBef>
                <a:spcPts val="0"/>
              </a:spcBef>
              <a:buSzPts val="1600"/>
              <a:buNone/>
            </a:pPr>
            <a:r>
              <a:rPr lang="en-US" sz="1400" b="1" dirty="0">
                <a:highlight>
                  <a:srgbClr val="FFFFFF"/>
                </a:highlight>
              </a:rPr>
              <a:t>What kind of things have recently affected your experience of </a:t>
            </a:r>
            <a:r>
              <a:rPr lang="en-US" sz="1400" b="1" dirty="0" smtClean="0">
                <a:highlight>
                  <a:srgbClr val="FFFFFF"/>
                </a:highlight>
              </a:rPr>
              <a:t>security </a:t>
            </a:r>
            <a:r>
              <a:rPr lang="en-US" sz="1400" b="1" dirty="0">
                <a:highlight>
                  <a:srgbClr val="FFFFFF"/>
                </a:highlight>
              </a:rPr>
              <a:t>in your life?</a:t>
            </a:r>
          </a:p>
          <a:p>
            <a:pPr marL="0" lvl="0" indent="0" algn="l" rtl="0">
              <a:lnSpc>
                <a:spcPct val="110000"/>
              </a:lnSpc>
              <a:spcBef>
                <a:spcPts val="0"/>
              </a:spcBef>
              <a:spcAft>
                <a:spcPts val="0"/>
              </a:spcAft>
              <a:buClr>
                <a:schemeClr val="dk1"/>
              </a:buClr>
              <a:buSzPts val="1600"/>
              <a:buNone/>
            </a:pPr>
            <a:endParaRPr lang="fi-FI" sz="1400" b="1" dirty="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fi-FI" sz="1400" i="1" dirty="0" err="1" smtClean="0">
                <a:highlight>
                  <a:srgbClr val="FFFFFF"/>
                </a:highlight>
              </a:rPr>
              <a:t>Or</a:t>
            </a:r>
            <a:r>
              <a:rPr lang="fi-FI" sz="1400" i="1" dirty="0" smtClean="0">
                <a:highlight>
                  <a:srgbClr val="FFFFFF"/>
                </a:highlight>
              </a:rPr>
              <a:t> </a:t>
            </a:r>
            <a:r>
              <a:rPr lang="fi-FI" sz="1400" i="1" dirty="0" err="1" smtClean="0">
                <a:highlight>
                  <a:srgbClr val="FFFFFF"/>
                </a:highlight>
              </a:rPr>
              <a:t>alternatively</a:t>
            </a:r>
            <a:r>
              <a:rPr lang="fi-FI" sz="1400" i="1" dirty="0" smtClean="0">
                <a:highlight>
                  <a:srgbClr val="FFFFFF"/>
                </a:highlight>
              </a:rPr>
              <a:t>:</a:t>
            </a:r>
            <a:endParaRPr lang="fi-FI" sz="1400" b="1" dirty="0">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lang="fi-FI" sz="1400" b="1" dirty="0">
              <a:highlight>
                <a:srgbClr val="FFFFFF"/>
              </a:highlight>
            </a:endParaRPr>
          </a:p>
          <a:p>
            <a:pPr marL="0" lvl="0" indent="0">
              <a:lnSpc>
                <a:spcPct val="115000"/>
              </a:lnSpc>
              <a:spcBef>
                <a:spcPts val="0"/>
              </a:spcBef>
              <a:buSzPts val="1100"/>
              <a:buNone/>
            </a:pPr>
            <a:r>
              <a:rPr lang="en-US" sz="1400" b="1" dirty="0">
                <a:highlight>
                  <a:srgbClr val="FFFFFF"/>
                </a:highlight>
              </a:rPr>
              <a:t>Tell us about some recent experience/issue/situation that has affected your sense of security in your life?</a:t>
            </a:r>
          </a:p>
          <a:p>
            <a:pPr marL="0" lvl="0" indent="0">
              <a:lnSpc>
                <a:spcPct val="115000"/>
              </a:lnSpc>
              <a:spcBef>
                <a:spcPts val="0"/>
              </a:spcBef>
              <a:buSzPts val="1100"/>
              <a:buNone/>
            </a:pPr>
            <a:endParaRPr sz="1400" dirty="0"/>
          </a:p>
          <a:p>
            <a:pPr marL="0" lvl="0" indent="0">
              <a:spcBef>
                <a:spcPts val="0"/>
              </a:spcBef>
              <a:buSzPts val="1600"/>
              <a:buNone/>
            </a:pPr>
            <a:r>
              <a:rPr lang="en-US" sz="1400" dirty="0"/>
              <a:t>This will take five minutes. You can start...</a:t>
            </a:r>
          </a:p>
          <a:p>
            <a:pPr marL="0" lvl="0" indent="0">
              <a:spcBef>
                <a:spcPts val="0"/>
              </a:spcBef>
              <a:buSzPts val="1600"/>
              <a:buNone/>
            </a:pPr>
            <a:r>
              <a:rPr lang="en-US" sz="1400" dirty="0"/>
              <a:t>... it's time to stop</a:t>
            </a:r>
            <a:r>
              <a:rPr lang="en-US" sz="1400" dirty="0" smtClean="0"/>
              <a:t>.</a:t>
            </a:r>
            <a:endParaRPr lang="fi-FI" sz="1400" dirty="0"/>
          </a:p>
          <a:p>
            <a:pPr marL="0" lvl="0" indent="0" algn="l" rtl="0">
              <a:lnSpc>
                <a:spcPct val="110000"/>
              </a:lnSpc>
              <a:spcBef>
                <a:spcPts val="0"/>
              </a:spcBef>
              <a:spcAft>
                <a:spcPts val="0"/>
              </a:spcAft>
              <a:buClr>
                <a:schemeClr val="dk1"/>
              </a:buClr>
              <a:buSzPts val="1600"/>
              <a:buNone/>
            </a:pPr>
            <a:r>
              <a:rPr lang="fi-FI" sz="1400" b="1" dirty="0"/>
              <a:t>				    </a:t>
            </a:r>
            <a:r>
              <a:rPr lang="fi-FI" sz="1400" b="1" dirty="0" smtClean="0"/>
              <a:t>	    </a:t>
            </a:r>
            <a:r>
              <a:rPr lang="fi-FI" sz="1400" b="1" dirty="0"/>
              <a:t>5 min</a:t>
            </a:r>
            <a:endParaRPr sz="1400" dirty="0"/>
          </a:p>
          <a:p>
            <a:pPr marL="0" lvl="0" indent="0" algn="l" rtl="0">
              <a:lnSpc>
                <a:spcPct val="110000"/>
              </a:lnSpc>
              <a:spcBef>
                <a:spcPts val="0"/>
              </a:spcBef>
              <a:spcAft>
                <a:spcPts val="0"/>
              </a:spcAft>
              <a:buClr>
                <a:schemeClr val="dk1"/>
              </a:buClr>
              <a:buSzPts val="1600"/>
              <a:buNone/>
            </a:pPr>
            <a:r>
              <a:rPr lang="fi-FI" sz="1400" dirty="0"/>
              <a:t>	</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endParaRPr sz="1400" b="1" dirty="0"/>
          </a:p>
          <a:p>
            <a:pPr marL="0" lvl="0" indent="0" algn="r"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dirty="0"/>
          </a:p>
        </p:txBody>
      </p:sp>
      <p:sp>
        <p:nvSpPr>
          <p:cNvPr id="322" name="Google Shape;322;p21"/>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nSpc>
                <a:spcPct val="110000"/>
              </a:lnSpc>
              <a:buSzPts val="1600"/>
            </a:pPr>
            <a:r>
              <a:rPr lang="fi-FI" sz="2300" b="1" dirty="0" smtClean="0">
                <a:latin typeface="Inter"/>
                <a:ea typeface="Inter"/>
                <a:cs typeface="Inter"/>
                <a:sym typeface="Inter"/>
              </a:rPr>
              <a:t>Security and </a:t>
            </a:r>
            <a:r>
              <a:rPr lang="fi-FI" sz="2300" b="1" dirty="0" err="1" smtClean="0">
                <a:latin typeface="Inter"/>
                <a:ea typeface="Inter"/>
                <a:cs typeface="Inter"/>
                <a:sym typeface="Inter"/>
              </a:rPr>
              <a:t>trust</a:t>
            </a:r>
            <a:endParaRPr lang="fi-FI" sz="5700" b="1" dirty="0"/>
          </a:p>
        </p:txBody>
      </p:sp>
      <p:sp>
        <p:nvSpPr>
          <p:cNvPr id="323" name="Google Shape;323;p21"/>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r>
              <a:rPr lang="en-US" sz="1800" b="1" dirty="0"/>
              <a:t>Joint </a:t>
            </a:r>
            <a:r>
              <a:rPr lang="en-US" sz="1800" b="1" dirty="0" smtClean="0"/>
              <a:t>discussion: </a:t>
            </a:r>
            <a:r>
              <a:rPr lang="en-US" sz="1800" b="1" dirty="0"/>
              <a:t>in two-person groups</a:t>
            </a:r>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2"/>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400" dirty="0"/>
              <a:t>Minutes	Section			</a:t>
            </a:r>
          </a:p>
          <a:p>
            <a:pPr marL="0" lvl="0" indent="0">
              <a:spcBef>
                <a:spcPts val="0"/>
              </a:spcBef>
              <a:buSzPts val="1600"/>
              <a:buNone/>
            </a:pPr>
            <a:endParaRPr lang="en-US" sz="1400" dirty="0"/>
          </a:p>
          <a:p>
            <a:pPr marL="0" lvl="0" indent="0">
              <a:spcBef>
                <a:spcPts val="0"/>
              </a:spcBef>
              <a:buSzPts val="1600"/>
              <a:buNone/>
            </a:pPr>
            <a:r>
              <a:rPr lang="en-US" sz="1400" dirty="0"/>
              <a:t>15 	Start, presentation, rules of play, setting up</a:t>
            </a:r>
          </a:p>
          <a:p>
            <a:pPr marL="0" lvl="0" indent="0">
              <a:spcBef>
                <a:spcPts val="0"/>
              </a:spcBef>
              <a:buSzPts val="1600"/>
              <a:buNone/>
            </a:pPr>
            <a:r>
              <a:rPr lang="en-US" sz="1400" b="1" dirty="0"/>
              <a:t>85 	Joint discussion (incl. break)</a:t>
            </a:r>
          </a:p>
          <a:p>
            <a:pPr marL="0" lvl="0" indent="0">
              <a:spcBef>
                <a:spcPts val="0"/>
              </a:spcBef>
              <a:buSzPts val="1600"/>
              <a:buNone/>
            </a:pPr>
            <a:r>
              <a:rPr lang="en-US" sz="1400" dirty="0"/>
              <a:t>5 	Writing insights</a:t>
            </a:r>
          </a:p>
          <a:p>
            <a:pPr marL="0" lvl="0" indent="0">
              <a:spcBef>
                <a:spcPts val="0"/>
              </a:spcBef>
              <a:buSzPts val="1600"/>
              <a:buNone/>
            </a:pPr>
            <a:r>
              <a:rPr lang="en-US" sz="1400" dirty="0"/>
              <a:t>10	Sharing and follow-up of insights</a:t>
            </a:r>
          </a:p>
          <a:p>
            <a:pPr marL="0" lvl="0" indent="0">
              <a:spcBef>
                <a:spcPts val="0"/>
              </a:spcBef>
              <a:buSzPts val="1600"/>
              <a:buNone/>
            </a:pPr>
            <a:r>
              <a:rPr lang="en-US" sz="1400" dirty="0"/>
              <a:t>5	Feedback, thanks, closure</a:t>
            </a:r>
          </a:p>
          <a:p>
            <a:pPr marL="0" lvl="0" indent="0">
              <a:spcBef>
                <a:spcPts val="0"/>
              </a:spcBef>
              <a:buSzPts val="1600"/>
              <a:buNone/>
            </a:pPr>
            <a:endParaRPr lang="en-US" sz="1400" dirty="0"/>
          </a:p>
          <a:p>
            <a:pPr marL="0" lvl="0" indent="0">
              <a:spcBef>
                <a:spcPts val="0"/>
              </a:spcBef>
              <a:buSzPts val="1600"/>
              <a:buNone/>
            </a:pPr>
            <a:r>
              <a:rPr lang="en-US" sz="1400" dirty="0"/>
              <a:t>a total of 120 minutes</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300" i="1" dirty="0"/>
          </a:p>
          <a:p>
            <a:pPr marL="0" lvl="0" indent="0" algn="l" rtl="0">
              <a:lnSpc>
                <a:spcPct val="110000"/>
              </a:lnSpc>
              <a:spcBef>
                <a:spcPts val="0"/>
              </a:spcBef>
              <a:spcAft>
                <a:spcPts val="0"/>
              </a:spcAft>
              <a:buClr>
                <a:schemeClr val="dk1"/>
              </a:buClr>
              <a:buSzPts val="1600"/>
              <a:buNone/>
            </a:pPr>
            <a:endParaRPr dirty="0"/>
          </a:p>
        </p:txBody>
      </p:sp>
      <p:sp>
        <p:nvSpPr>
          <p:cNvPr id="330" name="Google Shape;330;p22"/>
          <p:cNvSpPr txBox="1">
            <a:spLocks noGrp="1"/>
          </p:cNvSpPr>
          <p:nvPr>
            <p:ph type="body" idx="2"/>
          </p:nvPr>
        </p:nvSpPr>
        <p:spPr>
          <a:xfrm>
            <a:off x="6526350" y="1208125"/>
            <a:ext cx="5215076"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400" dirty="0"/>
              <a:t>Briefly describe what you </a:t>
            </a:r>
            <a:r>
              <a:rPr lang="en-US" sz="1400" dirty="0" smtClean="0"/>
              <a:t>both were </a:t>
            </a:r>
            <a:r>
              <a:rPr lang="en-US" sz="1400" dirty="0"/>
              <a:t>talking about and what thoughts arose</a:t>
            </a:r>
            <a:r>
              <a:rPr lang="en-US" sz="1400" dirty="0" smtClean="0"/>
              <a:t>.</a:t>
            </a:r>
            <a:br>
              <a:rPr lang="en-US" sz="1400" dirty="0" smtClean="0"/>
            </a:br>
            <a:endParaRPr lang="fi-FI" sz="1400" b="1" dirty="0">
              <a:highlight>
                <a:srgbClr val="FFFFFF"/>
              </a:highlight>
            </a:endParaRPr>
          </a:p>
          <a:p>
            <a:pPr marL="0" lvl="0" indent="0">
              <a:spcBef>
                <a:spcPts val="0"/>
              </a:spcBef>
              <a:buSzPts val="1600"/>
              <a:buNone/>
            </a:pPr>
            <a:r>
              <a:rPr lang="en-US" sz="1400" dirty="0"/>
              <a:t>Who will start and </a:t>
            </a:r>
            <a:r>
              <a:rPr lang="en-US" sz="1400" dirty="0" smtClean="0"/>
              <a:t>tell </a:t>
            </a:r>
            <a:r>
              <a:rPr lang="en-US" sz="1400" dirty="0"/>
              <a:t>what you were talking about</a:t>
            </a:r>
            <a:r>
              <a:rPr lang="en-US" sz="1400" dirty="0" smtClean="0"/>
              <a:t>?</a:t>
            </a:r>
          </a:p>
          <a:p>
            <a:pPr marL="0" lvl="0" indent="0">
              <a:spcBef>
                <a:spcPts val="0"/>
              </a:spcBef>
              <a:buSzPts val="1600"/>
              <a:buNone/>
            </a:pPr>
            <a:endParaRPr sz="1400" dirty="0"/>
          </a:p>
          <a:p>
            <a:pPr marL="0" lvl="0" indent="0">
              <a:spcBef>
                <a:spcPts val="0"/>
              </a:spcBef>
              <a:buSzPts val="1600"/>
              <a:buNone/>
            </a:pPr>
            <a:r>
              <a:rPr lang="fi-FI" sz="1400" b="1" i="1" dirty="0" err="1"/>
              <a:t>What</a:t>
            </a:r>
            <a:r>
              <a:rPr lang="fi-FI" sz="1400" b="1" i="1" dirty="0"/>
              <a:t> </a:t>
            </a:r>
            <a:r>
              <a:rPr lang="fi-FI" sz="1400" b="1" i="1" dirty="0" err="1"/>
              <a:t>other</a:t>
            </a:r>
            <a:r>
              <a:rPr lang="fi-FI" sz="1400" b="1" i="1" dirty="0"/>
              <a:t> </a:t>
            </a:r>
            <a:r>
              <a:rPr lang="fi-FI" sz="1400" b="1" i="1" dirty="0" err="1"/>
              <a:t>experiences</a:t>
            </a:r>
            <a:r>
              <a:rPr lang="fi-FI" sz="1400" b="1" i="1" dirty="0"/>
              <a:t> </a:t>
            </a:r>
            <a:r>
              <a:rPr lang="fi-FI" sz="1400" b="1" i="1" dirty="0" err="1"/>
              <a:t>emerged</a:t>
            </a:r>
            <a:r>
              <a:rPr lang="fi-FI" sz="1400" b="1" i="1" dirty="0" smtClean="0"/>
              <a:t>?</a:t>
            </a:r>
          </a:p>
          <a:p>
            <a:pPr marL="0" lvl="0" indent="0">
              <a:spcBef>
                <a:spcPts val="0"/>
              </a:spcBef>
              <a:buSzPts val="1600"/>
              <a:buNone/>
            </a:pPr>
            <a:endParaRPr sz="1400" i="1" dirty="0"/>
          </a:p>
          <a:p>
            <a:pPr marL="0" lvl="0" indent="0">
              <a:spcBef>
                <a:spcPts val="0"/>
              </a:spcBef>
              <a:buSzPts val="1600"/>
              <a:buNone/>
            </a:pPr>
            <a:r>
              <a:rPr lang="en-US" sz="1400" dirty="0"/>
              <a:t>Thank you </a:t>
            </a:r>
            <a:r>
              <a:rPr lang="en-US" sz="1400" dirty="0" smtClean="0"/>
              <a:t>everyone. </a:t>
            </a:r>
            <a:r>
              <a:rPr lang="en-US" sz="1400" dirty="0"/>
              <a:t>You highlighted at least the following: </a:t>
            </a:r>
            <a:r>
              <a:rPr lang="en-US" sz="1400" i="1" dirty="0"/>
              <a:t>compile some of the themes that have </a:t>
            </a:r>
            <a:r>
              <a:rPr lang="en-US" sz="1400" i="1" dirty="0" smtClean="0"/>
              <a:t>emerged</a:t>
            </a:r>
          </a:p>
          <a:p>
            <a:pPr marL="0" lvl="0" indent="0">
              <a:spcBef>
                <a:spcPts val="0"/>
              </a:spcBef>
              <a:buSzPts val="1600"/>
              <a:buNone/>
            </a:pPr>
            <a:endParaRPr sz="1400" i="1" dirty="0"/>
          </a:p>
          <a:p>
            <a:pPr marL="0" lvl="0" indent="0">
              <a:spcBef>
                <a:spcPts val="0"/>
              </a:spcBef>
              <a:buSzPts val="1600"/>
              <a:buNone/>
            </a:pPr>
            <a:r>
              <a:rPr lang="fi-FI" sz="1400" i="1" dirty="0"/>
              <a:t>-&gt; </a:t>
            </a:r>
            <a:r>
              <a:rPr lang="en-US" sz="1400" i="1" dirty="0"/>
              <a:t>at this stage, it is worth asking each participant something and thus sending a message that everyone's participation in the dialogue is important. Discussion may be freer in </a:t>
            </a:r>
            <a:r>
              <a:rPr lang="en-US" sz="1400" i="1" dirty="0" smtClean="0"/>
              <a:t>future</a:t>
            </a:r>
          </a:p>
          <a:p>
            <a:pPr marL="0" lvl="0" indent="0">
              <a:spcBef>
                <a:spcPts val="0"/>
              </a:spcBef>
              <a:buSzPts val="1600"/>
              <a:buNone/>
            </a:pPr>
            <a:endParaRPr sz="1300" dirty="0"/>
          </a:p>
          <a:p>
            <a:pPr marL="0" lvl="0" indent="0" algn="r" rtl="0">
              <a:lnSpc>
                <a:spcPct val="110000"/>
              </a:lnSpc>
              <a:spcBef>
                <a:spcPts val="0"/>
              </a:spcBef>
              <a:spcAft>
                <a:spcPts val="0"/>
              </a:spcAft>
              <a:buClr>
                <a:schemeClr val="dk1"/>
              </a:buClr>
              <a:buSzPts val="1600"/>
              <a:buNone/>
            </a:pPr>
            <a:r>
              <a:rPr lang="fi-FI" sz="1300" b="1" dirty="0"/>
              <a:t>15 min</a:t>
            </a:r>
            <a:endParaRPr sz="1300" b="1" dirty="0"/>
          </a:p>
          <a:p>
            <a:pPr marL="0" lvl="0" indent="0" algn="r"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dirty="0"/>
          </a:p>
        </p:txBody>
      </p:sp>
      <p:sp>
        <p:nvSpPr>
          <p:cNvPr id="331" name="Google Shape;331;p22"/>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dirty="0" smtClean="0">
                <a:latin typeface="Inter"/>
                <a:ea typeface="Inter"/>
                <a:cs typeface="Inter"/>
                <a:sym typeface="Inter"/>
              </a:rPr>
              <a:t>Security and </a:t>
            </a:r>
            <a:r>
              <a:rPr lang="fi-FI" sz="2300" b="1" dirty="0" err="1" smtClean="0">
                <a:latin typeface="Inter"/>
                <a:ea typeface="Inter"/>
                <a:cs typeface="Inter"/>
                <a:sym typeface="Inter"/>
              </a:rPr>
              <a:t>trust</a:t>
            </a:r>
            <a:endParaRPr sz="5700" b="1" dirty="0"/>
          </a:p>
        </p:txBody>
      </p:sp>
      <p:sp>
        <p:nvSpPr>
          <p:cNvPr id="332" name="Google Shape;332;p22"/>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r>
              <a:rPr lang="fi-FI" sz="1800" b="1" dirty="0" err="1" smtClean="0"/>
              <a:t>Joint</a:t>
            </a:r>
            <a:r>
              <a:rPr lang="fi-FI" sz="1800" b="1" dirty="0" smtClean="0"/>
              <a:t> </a:t>
            </a:r>
            <a:r>
              <a:rPr lang="fi-FI" sz="1800" b="1" dirty="0" err="1"/>
              <a:t>discussion</a:t>
            </a:r>
            <a:endParaRPr sz="1800" b="1" dirty="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3"/>
          <p:cNvSpPr txBox="1">
            <a:spLocks noGrp="1"/>
          </p:cNvSpPr>
          <p:nvPr>
            <p:ph type="body" idx="1"/>
          </p:nvPr>
        </p:nvSpPr>
        <p:spPr>
          <a:xfrm>
            <a:off x="640850" y="1173479"/>
            <a:ext cx="4737900" cy="4684895"/>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400" dirty="0"/>
              <a:t>Minutes	Section			</a:t>
            </a:r>
          </a:p>
          <a:p>
            <a:pPr marL="0" lvl="0" indent="0">
              <a:spcBef>
                <a:spcPts val="0"/>
              </a:spcBef>
              <a:buSzPts val="1600"/>
              <a:buNone/>
            </a:pPr>
            <a:endParaRPr lang="en-US" sz="1400" dirty="0"/>
          </a:p>
          <a:p>
            <a:pPr marL="0" lvl="0" indent="0">
              <a:spcBef>
                <a:spcPts val="0"/>
              </a:spcBef>
              <a:buSzPts val="1600"/>
              <a:buNone/>
            </a:pPr>
            <a:r>
              <a:rPr lang="en-US" sz="1400" dirty="0"/>
              <a:t>15 	Start, presentation, rules of play, setting up</a:t>
            </a:r>
          </a:p>
          <a:p>
            <a:pPr marL="0" lvl="0" indent="0">
              <a:spcBef>
                <a:spcPts val="0"/>
              </a:spcBef>
              <a:buSzPts val="1600"/>
              <a:buNone/>
            </a:pPr>
            <a:r>
              <a:rPr lang="en-US" sz="1400" b="1" dirty="0"/>
              <a:t>85 	Joint discussion (incl. break)</a:t>
            </a:r>
          </a:p>
          <a:p>
            <a:pPr marL="0" lvl="0" indent="0">
              <a:spcBef>
                <a:spcPts val="0"/>
              </a:spcBef>
              <a:buSzPts val="1600"/>
              <a:buNone/>
            </a:pPr>
            <a:r>
              <a:rPr lang="en-US" sz="1400" dirty="0"/>
              <a:t>5 	Writing insights</a:t>
            </a:r>
          </a:p>
          <a:p>
            <a:pPr marL="0" lvl="0" indent="0">
              <a:spcBef>
                <a:spcPts val="0"/>
              </a:spcBef>
              <a:buSzPts val="1600"/>
              <a:buNone/>
            </a:pPr>
            <a:r>
              <a:rPr lang="en-US" sz="1400" dirty="0"/>
              <a:t>10	Sharing and follow-up of insights</a:t>
            </a:r>
          </a:p>
          <a:p>
            <a:pPr marL="0" lvl="0" indent="0">
              <a:spcBef>
                <a:spcPts val="0"/>
              </a:spcBef>
              <a:buSzPts val="1600"/>
              <a:buNone/>
            </a:pPr>
            <a:r>
              <a:rPr lang="en-US" sz="1400" dirty="0"/>
              <a:t>5	Feedback, thanks, closure</a:t>
            </a:r>
          </a:p>
          <a:p>
            <a:pPr marL="0" lvl="0" indent="0">
              <a:spcBef>
                <a:spcPts val="0"/>
              </a:spcBef>
              <a:buSzPts val="1600"/>
              <a:buNone/>
            </a:pPr>
            <a:endParaRPr lang="en-US" sz="1400" dirty="0"/>
          </a:p>
          <a:p>
            <a:pPr marL="0" lvl="0" indent="0">
              <a:spcBef>
                <a:spcPts val="0"/>
              </a:spcBef>
              <a:buSzPts val="1600"/>
              <a:buNone/>
            </a:pPr>
            <a:r>
              <a:rPr lang="en-US" sz="1400" dirty="0"/>
              <a:t>a total of 120 minutes</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lvl="0" indent="0">
              <a:spcBef>
                <a:spcPts val="0"/>
              </a:spcBef>
              <a:buSzPts val="1600"/>
              <a:buNone/>
            </a:pPr>
            <a:r>
              <a:rPr lang="en-US" sz="1400" i="1" dirty="0"/>
              <a:t>Try to </a:t>
            </a:r>
            <a:r>
              <a:rPr lang="en-US" sz="1400" i="1" dirty="0" smtClean="0"/>
              <a:t>collect the </a:t>
            </a:r>
            <a:r>
              <a:rPr lang="en-US" sz="1400" i="1" dirty="0"/>
              <a:t>issues that come up in the discussion. Formulate additional questions based on them.</a:t>
            </a:r>
          </a:p>
          <a:p>
            <a:pPr marL="0" lvl="0" indent="0" algn="l" rtl="0">
              <a:lnSpc>
                <a:spcPct val="110000"/>
              </a:lnSpc>
              <a:spcBef>
                <a:spcPts val="0"/>
              </a:spcBef>
              <a:spcAft>
                <a:spcPts val="0"/>
              </a:spcAft>
              <a:buClr>
                <a:schemeClr val="dk1"/>
              </a:buClr>
              <a:buSzPts val="1600"/>
              <a:buNone/>
            </a:pPr>
            <a:endParaRPr lang="fi-FI" sz="1400" dirty="0"/>
          </a:p>
          <a:p>
            <a:pPr marL="0" lvl="0" indent="0">
              <a:spcBef>
                <a:spcPts val="0"/>
              </a:spcBef>
              <a:buSzPts val="1600"/>
              <a:buNone/>
            </a:pPr>
            <a:r>
              <a:rPr lang="en-US" sz="1400" i="1" dirty="0"/>
              <a:t>It is good to let the discussion flow at its own weight and avoid turning it into an interview.</a:t>
            </a:r>
            <a:endParaRPr lang="fi-FI" sz="1400" dirty="0">
              <a:highlight>
                <a:srgbClr val="FFFFFF"/>
              </a:highlight>
              <a:cs typeface="Arial"/>
            </a:endParaRPr>
          </a:p>
          <a:p>
            <a:pPr marL="0" lvl="0" indent="0" algn="l" rtl="0">
              <a:lnSpc>
                <a:spcPct val="115000"/>
              </a:lnSpc>
              <a:spcBef>
                <a:spcPts val="0"/>
              </a:spcBef>
              <a:spcAft>
                <a:spcPts val="0"/>
              </a:spcAft>
              <a:buClr>
                <a:schemeClr val="dk1"/>
              </a:buClr>
              <a:buSzPts val="1100"/>
              <a:buFont typeface="Arial"/>
              <a:buNone/>
            </a:pPr>
            <a:endParaRPr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i="1" dirty="0">
              <a:highlight>
                <a:srgbClr val="FFFFFF"/>
              </a:highlight>
              <a:latin typeface="Arial"/>
              <a:ea typeface="Arial"/>
              <a:cs typeface="Arial"/>
              <a:sym typeface="Arial"/>
            </a:endParaRPr>
          </a:p>
        </p:txBody>
      </p:sp>
      <p:sp>
        <p:nvSpPr>
          <p:cNvPr id="339" name="Google Shape;339;p23"/>
          <p:cNvSpPr txBox="1">
            <a:spLocks noGrp="1"/>
          </p:cNvSpPr>
          <p:nvPr>
            <p:ph type="body" idx="2"/>
          </p:nvPr>
        </p:nvSpPr>
        <p:spPr>
          <a:xfrm>
            <a:off x="6368695" y="862324"/>
            <a:ext cx="5572293" cy="5135063"/>
          </a:xfrm>
          <a:prstGeom prst="rect">
            <a:avLst/>
          </a:prstGeom>
          <a:noFill/>
          <a:ln>
            <a:noFill/>
          </a:ln>
        </p:spPr>
        <p:txBody>
          <a:bodyPr spcFirstLastPara="1" wrap="square" lIns="0" tIns="0" rIns="0" bIns="0" anchor="t" anchorCtr="0">
            <a:noAutofit/>
          </a:bodyPr>
          <a:lstStyle/>
          <a:p>
            <a:pPr marL="0" lvl="0" indent="0">
              <a:lnSpc>
                <a:spcPct val="100000"/>
              </a:lnSpc>
              <a:spcBef>
                <a:spcPts val="0"/>
              </a:spcBef>
              <a:buSzPts val="1600"/>
              <a:buNone/>
            </a:pPr>
            <a:endParaRPr lang="en-US" sz="1400" dirty="0" smtClean="0"/>
          </a:p>
          <a:p>
            <a:pPr marL="0" lvl="0" indent="0">
              <a:lnSpc>
                <a:spcPct val="100000"/>
              </a:lnSpc>
              <a:spcBef>
                <a:spcPts val="0"/>
              </a:spcBef>
              <a:buSzPts val="1600"/>
              <a:buNone/>
            </a:pPr>
            <a:r>
              <a:rPr lang="en-US" sz="1400" dirty="0" smtClean="0"/>
              <a:t>Let's </a:t>
            </a:r>
            <a:r>
              <a:rPr lang="en-US" sz="1400" dirty="0"/>
              <a:t>continue the dialogue. I have a few questions for you that will allow us to continue the </a:t>
            </a:r>
            <a:r>
              <a:rPr lang="en-US" sz="1400" dirty="0" smtClean="0"/>
              <a:t>dialogue.</a:t>
            </a:r>
          </a:p>
          <a:p>
            <a:pPr marL="0" lvl="0" indent="0">
              <a:lnSpc>
                <a:spcPct val="100000"/>
              </a:lnSpc>
              <a:spcBef>
                <a:spcPts val="0"/>
              </a:spcBef>
              <a:buSzPts val="1600"/>
              <a:buNone/>
            </a:pPr>
            <a:endParaRPr lang="fi-FI" sz="1400" i="1" dirty="0"/>
          </a:p>
          <a:p>
            <a:pPr marL="0" indent="0">
              <a:lnSpc>
                <a:spcPct val="100000"/>
              </a:lnSpc>
              <a:spcBef>
                <a:spcPts val="0"/>
              </a:spcBef>
              <a:buSzPts val="1600"/>
              <a:buNone/>
            </a:pPr>
            <a:r>
              <a:rPr lang="en-US" sz="1400" i="1" dirty="0" smtClean="0">
                <a:highlight>
                  <a:srgbClr val="FFFFFF"/>
                </a:highlight>
              </a:rPr>
              <a:t>Additional </a:t>
            </a:r>
            <a:r>
              <a:rPr lang="en-US" sz="1400" i="1" dirty="0">
                <a:highlight>
                  <a:srgbClr val="FFFFFF"/>
                </a:highlight>
              </a:rPr>
              <a:t>questions to the </a:t>
            </a:r>
            <a:r>
              <a:rPr lang="en-US" sz="1400" i="1" dirty="0" smtClean="0">
                <a:highlight>
                  <a:srgbClr val="FFFFFF"/>
                </a:highlight>
              </a:rPr>
              <a:t>facilitator.</a:t>
            </a:r>
            <a:endParaRPr lang="en-US" sz="1400" i="1" dirty="0">
              <a:highlight>
                <a:srgbClr val="FFFFFF"/>
              </a:highlight>
            </a:endParaRPr>
          </a:p>
          <a:p>
            <a:pPr marL="0" indent="0">
              <a:lnSpc>
                <a:spcPct val="100000"/>
              </a:lnSpc>
              <a:spcBef>
                <a:spcPts val="0"/>
              </a:spcBef>
              <a:buSzPts val="1600"/>
              <a:buNone/>
            </a:pPr>
            <a:r>
              <a:rPr lang="en-US" sz="1400" i="1" dirty="0">
                <a:highlight>
                  <a:srgbClr val="FFFFFF"/>
                </a:highlight>
              </a:rPr>
              <a:t>You can edit the questions to suit your </a:t>
            </a:r>
            <a:r>
              <a:rPr lang="en-US" sz="1400" i="1" dirty="0" smtClean="0">
                <a:highlight>
                  <a:srgbClr val="FFFFFF"/>
                </a:highlight>
              </a:rPr>
              <a:t>group</a:t>
            </a:r>
            <a:r>
              <a:rPr lang="en-US" sz="1400" i="1" dirty="0">
                <a:highlight>
                  <a:srgbClr val="FFFFFF"/>
                </a:highlight>
              </a:rPr>
              <a:t>, region or </a:t>
            </a:r>
            <a:r>
              <a:rPr lang="en-US" sz="1400" i="1" dirty="0" err="1">
                <a:highlight>
                  <a:srgbClr val="FFFFFF"/>
                </a:highlight>
              </a:rPr>
              <a:t>organisation</a:t>
            </a:r>
            <a:r>
              <a:rPr lang="en-US" sz="1400" i="1" dirty="0">
                <a:highlight>
                  <a:srgbClr val="FFFFFF"/>
                </a:highlight>
              </a:rPr>
              <a:t>. After the question, make use of the possibility of self-reflection or </a:t>
            </a:r>
            <a:r>
              <a:rPr lang="en-US" sz="1400" i="1" dirty="0" smtClean="0">
                <a:highlight>
                  <a:srgbClr val="FFFFFF"/>
                </a:highlight>
              </a:rPr>
              <a:t>discussing in pairs, </a:t>
            </a:r>
            <a:r>
              <a:rPr lang="en-US" sz="1400" i="1" dirty="0">
                <a:highlight>
                  <a:srgbClr val="FFFFFF"/>
                </a:highlight>
              </a:rPr>
              <a:t>if necessary</a:t>
            </a:r>
            <a:r>
              <a:rPr lang="en-US" sz="1400" i="1" dirty="0" smtClean="0">
                <a:highlight>
                  <a:srgbClr val="FFFFFF"/>
                </a:highlight>
              </a:rPr>
              <a:t>.</a:t>
            </a:r>
          </a:p>
          <a:p>
            <a:pPr marL="0" indent="0">
              <a:lnSpc>
                <a:spcPct val="100000"/>
              </a:lnSpc>
              <a:spcBef>
                <a:spcPts val="0"/>
              </a:spcBef>
              <a:buSzPts val="1600"/>
              <a:buNone/>
            </a:pPr>
            <a:endParaRPr sz="1400" dirty="0"/>
          </a:p>
          <a:p>
            <a:pPr lvl="0" indent="-304800">
              <a:lnSpc>
                <a:spcPct val="115000"/>
              </a:lnSpc>
              <a:spcBef>
                <a:spcPts val="0"/>
              </a:spcBef>
              <a:buSzPts val="1200"/>
            </a:pPr>
            <a:r>
              <a:rPr lang="en-US" sz="1400" b="1" dirty="0">
                <a:highlight>
                  <a:srgbClr val="FFFFFF"/>
                </a:highlight>
              </a:rPr>
              <a:t>What concerns do you have about security issues?</a:t>
            </a:r>
            <a:r>
              <a:rPr lang="en-US" sz="1400" b="1" dirty="0" smtClean="0">
                <a:highlight>
                  <a:srgbClr val="FFFFFF"/>
                </a:highlight>
              </a:rPr>
              <a:t/>
            </a:r>
            <a:br>
              <a:rPr lang="en-US" sz="1400" b="1" dirty="0" smtClean="0">
                <a:highlight>
                  <a:srgbClr val="FFFFFF"/>
                </a:highlight>
              </a:rPr>
            </a:br>
            <a:endParaRPr lang="fi-FI" sz="1400" b="1" dirty="0">
              <a:highlight>
                <a:srgbClr val="FFFFFF"/>
              </a:highlight>
            </a:endParaRPr>
          </a:p>
          <a:p>
            <a:pPr lvl="0" indent="-304800">
              <a:lnSpc>
                <a:spcPct val="115000"/>
              </a:lnSpc>
              <a:spcBef>
                <a:spcPts val="0"/>
              </a:spcBef>
              <a:buSzPts val="1200"/>
            </a:pPr>
            <a:r>
              <a:rPr lang="en-US" sz="1400" b="1" dirty="0">
                <a:highlight>
                  <a:srgbClr val="FFFFFF"/>
                </a:highlight>
              </a:rPr>
              <a:t>What kind of issues are currently creating </a:t>
            </a:r>
            <a:r>
              <a:rPr lang="en-US" sz="1400" b="1" dirty="0" smtClean="0">
                <a:highlight>
                  <a:srgbClr val="FFFFFF"/>
                </a:highlight>
              </a:rPr>
              <a:t>trust?</a:t>
            </a:r>
            <a:br>
              <a:rPr lang="en-US" sz="1400" b="1" dirty="0" smtClean="0">
                <a:highlight>
                  <a:srgbClr val="FFFFFF"/>
                </a:highlight>
              </a:rPr>
            </a:br>
            <a:endParaRPr lang="fi-FI" sz="1400" b="1" dirty="0">
              <a:highlight>
                <a:srgbClr val="FFFFFF"/>
              </a:highlight>
            </a:endParaRPr>
          </a:p>
          <a:p>
            <a:pPr lvl="0" indent="-304800">
              <a:lnSpc>
                <a:spcPct val="115000"/>
              </a:lnSpc>
              <a:spcBef>
                <a:spcPts val="0"/>
              </a:spcBef>
              <a:buSzPts val="1200"/>
            </a:pPr>
            <a:r>
              <a:rPr lang="en-US" sz="1400" b="1" dirty="0">
                <a:highlight>
                  <a:srgbClr val="FFFFFF"/>
                </a:highlight>
              </a:rPr>
              <a:t>What can we do together to strengthen trust in society?</a:t>
            </a:r>
            <a:endParaRPr lang="fi-FI" sz="1400" b="1" dirty="0">
              <a:highlight>
                <a:srgbClr val="FFFFFF"/>
              </a:highlight>
            </a:endParaRPr>
          </a:p>
          <a:p>
            <a:pPr marL="457200" lvl="0" indent="0" algn="l" rtl="0">
              <a:lnSpc>
                <a:spcPct val="115000"/>
              </a:lnSpc>
              <a:spcBef>
                <a:spcPts val="1000"/>
              </a:spcBef>
              <a:spcAft>
                <a:spcPts val="0"/>
              </a:spcAft>
              <a:buNone/>
            </a:pPr>
            <a:endParaRPr lang="fi-FI" sz="1400" dirty="0">
              <a:highlight>
                <a:srgbClr val="FFFFFF"/>
              </a:highlight>
            </a:endParaRPr>
          </a:p>
          <a:p>
            <a:pPr lvl="0" indent="0">
              <a:lnSpc>
                <a:spcPct val="115000"/>
              </a:lnSpc>
              <a:buNone/>
            </a:pPr>
            <a:r>
              <a:rPr lang="fi-FI" sz="1400" dirty="0">
                <a:highlight>
                  <a:srgbClr val="FFFFFF"/>
                </a:highlight>
              </a:rPr>
              <a:t>		                             </a:t>
            </a:r>
            <a:endParaRPr lang="fi-FI" sz="1400" dirty="0" smtClean="0">
              <a:highlight>
                <a:srgbClr val="FFFFFF"/>
              </a:highlight>
            </a:endParaRPr>
          </a:p>
          <a:p>
            <a:pPr lvl="0" indent="0">
              <a:lnSpc>
                <a:spcPct val="115000"/>
              </a:lnSpc>
              <a:buNone/>
            </a:pPr>
            <a:endParaRPr lang="fi-FI" sz="1400" b="1" dirty="0">
              <a:highlight>
                <a:srgbClr val="FFFFFF"/>
              </a:highlight>
            </a:endParaRPr>
          </a:p>
          <a:p>
            <a:pPr lvl="0" indent="0">
              <a:lnSpc>
                <a:spcPct val="115000"/>
              </a:lnSpc>
              <a:buNone/>
            </a:pPr>
            <a:r>
              <a:rPr lang="fi-FI" sz="1400" b="1" dirty="0" smtClean="0">
                <a:highlight>
                  <a:srgbClr val="FFFFFF"/>
                </a:highlight>
              </a:rPr>
              <a:t>			       </a:t>
            </a:r>
            <a:r>
              <a:rPr lang="en-US" sz="1400" b="1" dirty="0" smtClean="0">
                <a:highlight>
                  <a:srgbClr val="FFFFFF"/>
                </a:highlight>
              </a:rPr>
              <a:t>65 </a:t>
            </a:r>
            <a:r>
              <a:rPr lang="en-US" sz="1400" b="1" dirty="0">
                <a:highlight>
                  <a:srgbClr val="FFFFFF"/>
                </a:highlight>
              </a:rPr>
              <a:t>min, incl. possible break</a:t>
            </a:r>
          </a:p>
          <a:p>
            <a:pPr marL="0" lvl="0" indent="0" algn="r" rtl="0">
              <a:lnSpc>
                <a:spcPct val="100000"/>
              </a:lnSpc>
              <a:spcBef>
                <a:spcPts val="0"/>
              </a:spcBef>
              <a:spcAft>
                <a:spcPts val="0"/>
              </a:spcAft>
              <a:buClr>
                <a:schemeClr val="dk1"/>
              </a:buClr>
              <a:buSzPts val="1600"/>
              <a:buNone/>
            </a:pPr>
            <a:endParaRPr sz="1400" b="1" dirty="0"/>
          </a:p>
          <a:p>
            <a:pPr marL="0" lvl="0" indent="0" algn="r"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dirty="0"/>
          </a:p>
        </p:txBody>
      </p:sp>
      <p:sp>
        <p:nvSpPr>
          <p:cNvPr id="340" name="Google Shape;340;p23"/>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nSpc>
                <a:spcPct val="110000"/>
              </a:lnSpc>
              <a:buSzPts val="1600"/>
            </a:pPr>
            <a:r>
              <a:rPr lang="fi-FI" sz="2300" b="1" dirty="0">
                <a:latin typeface="Inter"/>
                <a:ea typeface="Inter"/>
                <a:cs typeface="Inter"/>
                <a:sym typeface="Inter"/>
              </a:rPr>
              <a:t>Security and </a:t>
            </a:r>
            <a:r>
              <a:rPr lang="fi-FI" sz="2300" b="1" dirty="0" err="1">
                <a:latin typeface="Inter"/>
                <a:ea typeface="Inter"/>
                <a:cs typeface="Inter"/>
                <a:sym typeface="Inter"/>
              </a:rPr>
              <a:t>trust</a:t>
            </a:r>
            <a:endParaRPr lang="fi-FI" sz="5700" b="1" dirty="0"/>
          </a:p>
        </p:txBody>
      </p:sp>
      <p:sp>
        <p:nvSpPr>
          <p:cNvPr id="341" name="Google Shape;341;p23"/>
          <p:cNvSpPr txBox="1">
            <a:spLocks noGrp="1"/>
          </p:cNvSpPr>
          <p:nvPr>
            <p:ph type="body" idx="4"/>
          </p:nvPr>
        </p:nvSpPr>
        <p:spPr>
          <a:xfrm>
            <a:off x="6368695" y="492724"/>
            <a:ext cx="4706400" cy="369600"/>
          </a:xfrm>
          <a:prstGeom prst="rect">
            <a:avLst/>
          </a:prstGeom>
          <a:noFill/>
          <a:ln>
            <a:noFill/>
          </a:ln>
        </p:spPr>
        <p:txBody>
          <a:bodyPr spcFirstLastPara="1" wrap="square" lIns="0" tIns="0" rIns="0" bIns="0" anchor="t" anchorCtr="0">
            <a:noAutofit/>
          </a:bodyPr>
          <a:lstStyle/>
          <a:p>
            <a:pPr marL="0" lvl="0" indent="0"/>
            <a:r>
              <a:rPr lang="fi-FI" sz="1800" b="1" dirty="0" err="1"/>
              <a:t>Joint</a:t>
            </a:r>
            <a:r>
              <a:rPr lang="fi-FI" sz="1800" b="1" dirty="0"/>
              <a:t> </a:t>
            </a:r>
            <a:r>
              <a:rPr lang="fi-FI" sz="1800" b="1" dirty="0" err="1"/>
              <a:t>discussion</a:t>
            </a:r>
            <a:r>
              <a:rPr lang="fi-FI" sz="1800" b="1" dirty="0"/>
              <a:t> </a:t>
            </a:r>
            <a:r>
              <a:rPr lang="fi-FI" sz="1800" b="1" dirty="0" err="1"/>
              <a:t>continues</a:t>
            </a:r>
            <a:endParaRPr lang="fi-FI" sz="1800" b="1" dirty="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4"/>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400" dirty="0"/>
              <a:t>Minutes	Section			</a:t>
            </a:r>
          </a:p>
          <a:p>
            <a:pPr marL="0" lvl="0" indent="0">
              <a:spcBef>
                <a:spcPts val="0"/>
              </a:spcBef>
              <a:buSzPts val="1600"/>
              <a:buNone/>
            </a:pPr>
            <a:endParaRPr lang="en-US" sz="1400" dirty="0"/>
          </a:p>
          <a:p>
            <a:pPr marL="0" lvl="0" indent="0">
              <a:spcBef>
                <a:spcPts val="0"/>
              </a:spcBef>
              <a:buSzPts val="1600"/>
              <a:buNone/>
            </a:pPr>
            <a:r>
              <a:rPr lang="en-US" sz="1400" dirty="0"/>
              <a:t>15 	Start, presentation, rules of play, setting up</a:t>
            </a:r>
          </a:p>
          <a:p>
            <a:pPr marL="0" lvl="0" indent="0">
              <a:spcBef>
                <a:spcPts val="0"/>
              </a:spcBef>
              <a:buSzPts val="1600"/>
              <a:buNone/>
            </a:pPr>
            <a:r>
              <a:rPr lang="en-US" sz="1400" dirty="0"/>
              <a:t>85 	Joint discussion (incl. break)</a:t>
            </a:r>
          </a:p>
          <a:p>
            <a:pPr marL="0" lvl="0" indent="0">
              <a:spcBef>
                <a:spcPts val="0"/>
              </a:spcBef>
              <a:buSzPts val="1600"/>
              <a:buNone/>
            </a:pPr>
            <a:r>
              <a:rPr lang="en-US" sz="1400" b="1" dirty="0"/>
              <a:t>5 	Writing insights</a:t>
            </a:r>
          </a:p>
          <a:p>
            <a:pPr marL="0" lvl="0" indent="0">
              <a:spcBef>
                <a:spcPts val="0"/>
              </a:spcBef>
              <a:buSzPts val="1600"/>
              <a:buNone/>
            </a:pPr>
            <a:r>
              <a:rPr lang="en-US" sz="1400" dirty="0"/>
              <a:t>10	Sharing and follow-up of insights</a:t>
            </a:r>
          </a:p>
          <a:p>
            <a:pPr marL="0" lvl="0" indent="0">
              <a:spcBef>
                <a:spcPts val="0"/>
              </a:spcBef>
              <a:buSzPts val="1600"/>
              <a:buNone/>
            </a:pPr>
            <a:r>
              <a:rPr lang="en-US" sz="1400" dirty="0"/>
              <a:t>5	Feedback, thanks, closure</a:t>
            </a:r>
          </a:p>
          <a:p>
            <a:pPr marL="0" lvl="0" indent="0">
              <a:spcBef>
                <a:spcPts val="0"/>
              </a:spcBef>
              <a:buSzPts val="1600"/>
              <a:buNone/>
            </a:pPr>
            <a:endParaRPr lang="en-US" sz="1400" dirty="0"/>
          </a:p>
          <a:p>
            <a:pPr marL="0" lvl="0" indent="0">
              <a:spcBef>
                <a:spcPts val="0"/>
              </a:spcBef>
              <a:buSzPts val="1600"/>
              <a:buNone/>
            </a:pPr>
            <a:r>
              <a:rPr lang="en-US" sz="1400" dirty="0"/>
              <a:t>a total of 120 minutes</a:t>
            </a:r>
          </a:p>
          <a:p>
            <a:pPr marL="0" lvl="0" indent="0" algn="l" rtl="0">
              <a:lnSpc>
                <a:spcPct val="110000"/>
              </a:lnSpc>
              <a:spcBef>
                <a:spcPts val="0"/>
              </a:spcBef>
              <a:spcAft>
                <a:spcPts val="0"/>
              </a:spcAft>
              <a:buClr>
                <a:schemeClr val="dk1"/>
              </a:buClr>
              <a:buSzPts val="1600"/>
              <a:buNone/>
            </a:pPr>
            <a:endParaRPr dirty="0"/>
          </a:p>
        </p:txBody>
      </p:sp>
      <p:sp>
        <p:nvSpPr>
          <p:cNvPr id="348" name="Google Shape;348;p24"/>
          <p:cNvSpPr txBox="1">
            <a:spLocks noGrp="1"/>
          </p:cNvSpPr>
          <p:nvPr>
            <p:ph type="body" idx="2"/>
          </p:nvPr>
        </p:nvSpPr>
        <p:spPr>
          <a:xfrm>
            <a:off x="6526350" y="1102659"/>
            <a:ext cx="5006700" cy="4755766"/>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en-US" sz="1400" dirty="0" smtClean="0"/>
              <a:t>Our </a:t>
            </a:r>
            <a:r>
              <a:rPr lang="en-US" sz="1400" dirty="0"/>
              <a:t>dialogue is </a:t>
            </a:r>
            <a:r>
              <a:rPr lang="en-US" sz="1400" dirty="0" smtClean="0"/>
              <a:t>now coming </a:t>
            </a:r>
            <a:r>
              <a:rPr lang="en-US" sz="1400" dirty="0"/>
              <a:t>to an end. I want to hear what insights, feelings or thoughts our joint discussion has </a:t>
            </a:r>
            <a:r>
              <a:rPr lang="en-US" sz="1400" dirty="0" smtClean="0"/>
              <a:t>generated in you.</a:t>
            </a:r>
            <a:endParaRPr lang="en-US" sz="1400" dirty="0"/>
          </a:p>
          <a:p>
            <a:pPr marL="0" lvl="0" indent="0">
              <a:spcBef>
                <a:spcPts val="0"/>
              </a:spcBef>
              <a:buSzPts val="1600"/>
              <a:buNone/>
            </a:pPr>
            <a:endParaRPr lang="en-US" sz="1400" dirty="0"/>
          </a:p>
          <a:p>
            <a:pPr marL="0" lvl="0" indent="0">
              <a:spcBef>
                <a:spcPts val="0"/>
              </a:spcBef>
              <a:buSzPts val="1600"/>
              <a:buNone/>
            </a:pPr>
            <a:r>
              <a:rPr lang="en-US" sz="1400" dirty="0"/>
              <a:t>Write on your own </a:t>
            </a:r>
            <a:r>
              <a:rPr lang="en-US" sz="1400" dirty="0" smtClean="0"/>
              <a:t>piece of paper </a:t>
            </a:r>
            <a:r>
              <a:rPr lang="en-US" sz="1400" dirty="0"/>
              <a:t>a few insights, feelings or ideas that have been important to you in this </a:t>
            </a:r>
            <a:r>
              <a:rPr lang="en-US" sz="1400" dirty="0" smtClean="0"/>
              <a:t>dialogue. </a:t>
            </a:r>
            <a:r>
              <a:rPr lang="en-US" sz="1400" dirty="0"/>
              <a:t>We collect </a:t>
            </a:r>
            <a:r>
              <a:rPr lang="en-US" sz="1400" dirty="0" smtClean="0"/>
              <a:t>these insights </a:t>
            </a:r>
            <a:r>
              <a:rPr lang="en-US" sz="1400" dirty="0"/>
              <a:t>to support the </a:t>
            </a:r>
            <a:r>
              <a:rPr lang="en-US" sz="1400" dirty="0" smtClean="0"/>
              <a:t>notes from our dialogue. As said before individual </a:t>
            </a:r>
            <a:r>
              <a:rPr lang="en-US" sz="1400" dirty="0"/>
              <a:t>persons cannot be identified from </a:t>
            </a:r>
            <a:r>
              <a:rPr lang="en-US" sz="1400" dirty="0" smtClean="0"/>
              <a:t>the notes.</a:t>
            </a:r>
            <a:endParaRPr lang="en-US" sz="1400" dirty="0"/>
          </a:p>
          <a:p>
            <a:pPr marL="0" lvl="0" indent="0">
              <a:spcBef>
                <a:spcPts val="0"/>
              </a:spcBef>
              <a:buSzPts val="1600"/>
              <a:buNone/>
            </a:pPr>
            <a:endParaRPr lang="en-US" sz="1400" dirty="0"/>
          </a:p>
          <a:p>
            <a:pPr marL="0" lvl="0" indent="0">
              <a:spcBef>
                <a:spcPts val="0"/>
              </a:spcBef>
              <a:buSzPts val="1600"/>
              <a:buNone/>
            </a:pPr>
            <a:r>
              <a:rPr lang="en-US" sz="1400" dirty="0" smtClean="0"/>
              <a:t>Take </a:t>
            </a:r>
            <a:r>
              <a:rPr lang="en-US" sz="1400" dirty="0"/>
              <a:t>a few minutes to write. Then select one of your insights, thoughts, or feelings that you want to share </a:t>
            </a:r>
            <a:r>
              <a:rPr lang="en-US" sz="1400" dirty="0" smtClean="0"/>
              <a:t>with us here</a:t>
            </a:r>
            <a:r>
              <a:rPr lang="en-US" sz="1400" dirty="0"/>
              <a:t>.</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r>
              <a:rPr lang="fi-FI" sz="1400" b="1" dirty="0"/>
              <a:t>5 min</a:t>
            </a:r>
            <a:endParaRPr sz="1400" b="1" dirty="0"/>
          </a:p>
        </p:txBody>
      </p:sp>
      <p:sp>
        <p:nvSpPr>
          <p:cNvPr id="349" name="Google Shape;349;p24"/>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dirty="0" smtClean="0">
                <a:latin typeface="Inter"/>
                <a:ea typeface="Inter"/>
                <a:cs typeface="Inter"/>
                <a:sym typeface="Inter"/>
              </a:rPr>
              <a:t>Security and </a:t>
            </a:r>
            <a:r>
              <a:rPr lang="fi-FI" sz="2300" b="1" dirty="0" err="1" smtClean="0">
                <a:latin typeface="Inter"/>
                <a:ea typeface="Inter"/>
                <a:cs typeface="Inter"/>
                <a:sym typeface="Inter"/>
              </a:rPr>
              <a:t>trust</a:t>
            </a:r>
            <a:endParaRPr sz="5700" b="1" dirty="0"/>
          </a:p>
        </p:txBody>
      </p:sp>
      <p:sp>
        <p:nvSpPr>
          <p:cNvPr id="350" name="Google Shape;350;p24"/>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r>
              <a:rPr lang="fi-FI" sz="1800" b="1" dirty="0" err="1" smtClean="0"/>
              <a:t>Writing</a:t>
            </a:r>
            <a:r>
              <a:rPr lang="fi-FI" sz="1800" b="1" dirty="0" smtClean="0"/>
              <a:t> </a:t>
            </a:r>
            <a:r>
              <a:rPr lang="fi-FI" sz="1800" b="1" dirty="0" err="1"/>
              <a:t>insights</a:t>
            </a:r>
            <a:endParaRPr sz="1800" b="1" dirty="0"/>
          </a:p>
        </p:txBody>
      </p:sp>
      <p:pic>
        <p:nvPicPr>
          <p:cNvPr id="7" name="Kuva 6" title="Timeout logo."/>
          <p:cNvPicPr>
            <a:picLocks noChangeAspect="1"/>
          </p:cNvPicPr>
          <p:nvPr/>
        </p:nvPicPr>
        <p:blipFill>
          <a:blip r:embed="rId3"/>
          <a:stretch>
            <a:fillRect/>
          </a:stretch>
        </p:blipFill>
        <p:spPr>
          <a:xfrm>
            <a:off x="311595" y="6327353"/>
            <a:ext cx="1468044" cy="269861"/>
          </a:xfrm>
          <a:prstGeom prst="rect">
            <a:avLst/>
          </a:prstGeom>
        </p:spPr>
      </p:pic>
      <p:pic>
        <p:nvPicPr>
          <p:cNvPr id="8" name="Kuva 7" title="National Dialogues logo."/>
          <p:cNvPicPr>
            <a:picLocks noChangeAspect="1"/>
          </p:cNvPicPr>
          <p:nvPr/>
        </p:nvPicPr>
        <p:blipFill>
          <a:blip r:embed="rId4"/>
          <a:stretch>
            <a:fillRect/>
          </a:stretch>
        </p:blipFill>
        <p:spPr>
          <a:xfrm>
            <a:off x="10537746" y="6209277"/>
            <a:ext cx="1390008" cy="50601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b01220f1-ab94-4936-86d7-f3b40f38f4b7}" enabled="0" method="" siteId="{b01220f1-ab94-4936-86d7-f3b40f38f4b7}" removed="1"/>
</clbl:labelList>
</file>

<file path=docProps/app.xml><?xml version="1.0" encoding="utf-8"?>
<Properties xmlns="http://schemas.openxmlformats.org/officeDocument/2006/extended-properties" xmlns:vt="http://schemas.openxmlformats.org/officeDocument/2006/docPropsVTypes">
  <TotalTime>774</TotalTime>
  <Words>2391</Words>
  <Application>Microsoft Office PowerPoint</Application>
  <PresentationFormat>Laajakuva</PresentationFormat>
  <Paragraphs>272</Paragraphs>
  <Slides>12</Slides>
  <Notes>12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12</vt:i4>
      </vt:variant>
    </vt:vector>
  </HeadingPairs>
  <TitlesOfParts>
    <vt:vector size="17" baseType="lpstr">
      <vt:lpstr>Inter</vt:lpstr>
      <vt:lpstr>Arial Black</vt:lpstr>
      <vt:lpstr>Inter Tight</vt:lpstr>
      <vt:lpstr>Arial</vt:lpstr>
      <vt:lpstr>Kansalliset Dialogit</vt:lpstr>
      <vt:lpstr>National dialogues  Security and trust (and a more detailed title) Draft script for Timeout-dialogue Duration 120 minutes </vt:lpstr>
      <vt:lpstr>Instructions for using script  Plan the dialogue in advance using the script.  You can also use the Timeout dialogue cards to support your planning and the dialogue:  https://www.timeoutdialogue.fi/tool/cards-for-facilitating-a-discussion/  The script supports facilitating the dialogue, do not distribute it to the participants. But do print a copy of the script for yourself after you have modified it to suit yourself and your dialogue.  The wordings of the script are examples. Edit them to better suit the topic of the dialogue, your target group and for yourself. The times are indicative. They are intended to give an idea of how much time to spend on each stage. With the exception of the start and the end, you do not have to follow exact timings.   You can use your own facilitator competence and, if necessary, use tried and tested methods to support discussions and participants. Decide before the dialogue who will be the notetaker.  It is important to take notes of the whole dialogue. The notetaker does not need to edit the notes afterwards. The idea is to record as precisely as possible what was said during the discussion. The script can help the notetaker to prepare for the dialogue.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Kansalliset dialogit  Yhdessä ja yksin (tai tarkempi otsikko) Erätauko-keskustelun käsikirjoitus Kesto 120 min</dc:title>
  <dc:creator>Laaksolahti Hannele</dc:creator>
  <cp:lastModifiedBy>Savinen Marianne (VM)</cp:lastModifiedBy>
  <cp:revision>141</cp:revision>
  <cp:lastPrinted>2023-11-03T06:56:04Z</cp:lastPrinted>
  <dcterms:modified xsi:type="dcterms:W3CDTF">2024-02-07T15:23:35Z</dcterms:modified>
</cp:coreProperties>
</file>