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926638"/>
  <p:embeddedFontLst>
    <p:embeddedFont>
      <p:font typeface="Arial Black" panose="020B0A04020102020204" pitchFamily="34" charset="0"/>
      <p:bold r:id="rId15"/>
    </p:embeddedFont>
    <p:embeddedFont>
      <p:font typeface="Inter" panose="020B0604020202020204" charset="0"/>
      <p:regular r:id="rId16"/>
      <p:bold r:id="rId17"/>
    </p:embeddedFont>
    <p:embeddedFont>
      <p:font typeface="Inter Tigh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1"/>
    <p:restoredTop sz="94673"/>
  </p:normalViewPr>
  <p:slideViewPr>
    <p:cSldViewPr snapToGrid="0">
      <p:cViewPr varScale="1">
        <p:scale>
          <a:sx n="60" d="100"/>
          <a:sy n="60" d="100"/>
        </p:scale>
        <p:origin x="77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d57fd7cd85_0_1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d57fd7cd85_0_1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www.timeoutdialogue.f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timeoutdialogue.fi/tool/cards-for-facilitating-a-discuss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lvl="0"/>
            <a:r>
              <a:rPr lang="fi-FI" dirty="0"/>
              <a:t>National </a:t>
            </a:r>
            <a:r>
              <a:rPr lang="fi-FI" dirty="0" err="1"/>
              <a:t>dialogues</a:t>
            </a:r>
            <a:br>
              <a:rPr lang="fi-FI" sz="9000" dirty="0"/>
            </a:br>
            <a:endParaRPr sz="9000" dirty="0"/>
          </a:p>
          <a:p>
            <a:r>
              <a:rPr lang="en-US" sz="3600" b="1" dirty="0"/>
              <a:t>Mental resources – what weakens them and what strengthens them </a:t>
            </a:r>
            <a:r>
              <a:rPr lang="fi-FI" sz="3600" b="1" dirty="0"/>
              <a:t>(</a:t>
            </a:r>
            <a:r>
              <a:rPr lang="en-US" sz="3600" b="1" dirty="0"/>
              <a:t>and a more detailed title</a:t>
            </a:r>
            <a:r>
              <a:rPr lang="fi-FI" sz="3600" b="1" dirty="0"/>
              <a:t>)</a:t>
            </a:r>
            <a:endParaRPr sz="3600" b="1" dirty="0"/>
          </a:p>
          <a:p>
            <a:pPr lvl="0"/>
            <a:r>
              <a:rPr lang="en-US" sz="2400" dirty="0"/>
              <a:t>Draft script for Timeout-dialogue</a:t>
            </a:r>
            <a:br>
              <a:rPr lang="en-US" sz="2400" dirty="0"/>
            </a:br>
            <a:r>
              <a:rPr lang="fi-FI" sz="2400" dirty="0" err="1"/>
              <a:t>Duration</a:t>
            </a:r>
            <a:r>
              <a:rPr lang="fi-FI" sz="2400" dirty="0"/>
              <a:t> 120 </a:t>
            </a:r>
            <a:r>
              <a:rPr lang="fi-FI" sz="2400" dirty="0" err="1"/>
              <a:t>minutes</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pic>
        <p:nvPicPr>
          <p:cNvPr id="3" name="Kuva 2" title="Timeout logo."/>
          <p:cNvPicPr>
            <a:picLocks noChangeAspect="1"/>
          </p:cNvPicPr>
          <p:nvPr/>
        </p:nvPicPr>
        <p:blipFill>
          <a:blip r:embed="rId3"/>
          <a:stretch>
            <a:fillRect/>
          </a:stretch>
        </p:blipFill>
        <p:spPr>
          <a:xfrm>
            <a:off x="793375" y="5865237"/>
            <a:ext cx="1629769" cy="299590"/>
          </a:xfrm>
          <a:prstGeom prst="rect">
            <a:avLst/>
          </a:prstGeom>
        </p:spPr>
      </p:pic>
      <p:pic>
        <p:nvPicPr>
          <p:cNvPr id="4" name="Kuva 3" title="National Dialogues logo."/>
          <p:cNvPicPr>
            <a:picLocks noChangeAspect="1"/>
          </p:cNvPicPr>
          <p:nvPr/>
        </p:nvPicPr>
        <p:blipFill>
          <a:blip r:embed="rId4"/>
          <a:stretch>
            <a:fillRect/>
          </a:stretch>
        </p:blipFill>
        <p:spPr>
          <a:xfrm>
            <a:off x="10147672" y="5767984"/>
            <a:ext cx="1394758" cy="5049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82456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500" dirty="0"/>
          </a:p>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b="1" dirty="0"/>
              <a:t>10	Sharing and follow-up of insights</a:t>
            </a:r>
          </a:p>
          <a:p>
            <a:pPr marL="0" lvl="0" indent="0">
              <a:spcBef>
                <a:spcPts val="0"/>
              </a:spcBef>
              <a:buSzPts val="1600"/>
              <a:buNone/>
            </a:pPr>
            <a:r>
              <a:rPr lang="en-US" sz="1500"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en-US" sz="1400" dirty="0"/>
              <a:t>Let's start with you. What has been important in this discussion?</a:t>
            </a:r>
          </a:p>
          <a:p>
            <a:pPr marL="0" indent="0">
              <a:spcBef>
                <a:spcPts val="0"/>
              </a:spcBef>
              <a:buSzPts val="1600"/>
              <a:buNone/>
            </a:pPr>
            <a:endParaRPr lang="fi-FI" sz="1400" dirty="0"/>
          </a:p>
          <a:p>
            <a:pPr marL="0" lvl="0" indent="0">
              <a:spcBef>
                <a:spcPts val="0"/>
              </a:spcBef>
              <a:buSzPts val="1600"/>
              <a:buNone/>
            </a:pPr>
            <a:r>
              <a:rPr lang="fi-FI" sz="1400" dirty="0"/>
              <a:t>→ </a:t>
            </a:r>
            <a:r>
              <a:rPr lang="en-US" sz="1400" i="1" dirty="0"/>
              <a:t>Select a person who is likely to be ready to share his or her insight</a:t>
            </a:r>
            <a:r>
              <a:rPr lang="fi-FI" sz="1400" i="1" dirty="0"/>
              <a:t>.</a:t>
            </a:r>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dirty="0"/>
              <a:t>Finally, I would like to hear from you what subjects should be discussed in the National dialogues in the future?</a:t>
            </a:r>
          </a:p>
          <a:p>
            <a:pPr marL="0" lvl="0" indent="0">
              <a:spcBef>
                <a:spcPts val="0"/>
              </a:spcBef>
              <a:buSzPts val="1600"/>
              <a:buNone/>
            </a:pPr>
            <a:endParaRPr sz="1400" dirty="0"/>
          </a:p>
          <a:p>
            <a:pPr marL="0" indent="0">
              <a:spcBef>
                <a:spcPts val="0"/>
              </a:spcBef>
              <a:buSzPts val="1600"/>
              <a:buNone/>
            </a:pPr>
            <a:r>
              <a:rPr lang="fi-FI" sz="1400" dirty="0"/>
              <a:t>→ </a:t>
            </a:r>
            <a:r>
              <a:rPr lang="en-US" sz="1400" i="1" dirty="0"/>
              <a:t>Have a brief discussion with the participants on what topics they consider important in the future?</a:t>
            </a:r>
            <a:endParaRPr lang="fi-FI"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Mental resources – what weakens them and what strengthens them</a:t>
            </a:r>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en-US" sz="1800" b="1" dirty="0"/>
              <a:t>Sharing and follow-up of insights</a:t>
            </a:r>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500" dirty="0"/>
          </a:p>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dirty="0"/>
              <a:t>10	Sharing and follow-up of insights</a:t>
            </a:r>
          </a:p>
          <a:p>
            <a:pPr marL="0" lvl="0" indent="0">
              <a:spcBef>
                <a:spcPts val="0"/>
              </a:spcBef>
              <a:buSzPts val="1600"/>
              <a:buNone/>
            </a:pPr>
            <a:r>
              <a:rPr lang="en-US" sz="1500" b="1"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I would like to ask you briefly to give some feedback. It'll only take a while. I'll collect the feedback notes. They will help us to develop the National dialogues.</a:t>
            </a:r>
          </a:p>
          <a:p>
            <a:pPr marL="0" lvl="0" indent="0">
              <a:spcBef>
                <a:spcPts val="0"/>
              </a:spcBef>
              <a:buSzPts val="1600"/>
              <a:buNone/>
            </a:pPr>
            <a:endParaRPr sz="1400" dirty="0"/>
          </a:p>
          <a:p>
            <a:pPr marL="0" lvl="0" indent="0">
              <a:spcBef>
                <a:spcPts val="0"/>
              </a:spcBef>
              <a:buSzPts val="1600"/>
              <a:buNone/>
            </a:pPr>
            <a:r>
              <a:rPr lang="en-US" sz="1400" dirty="0"/>
              <a:t>If you wish, you can tell about your participation in this discussion, for example on social media. You can use the hashtag #</a:t>
            </a:r>
            <a:r>
              <a:rPr lang="en-US" sz="1400" dirty="0" err="1"/>
              <a:t>NationalDialogues</a:t>
            </a:r>
            <a:r>
              <a:rPr lang="en-US" sz="1400" dirty="0"/>
              <a:t>.</a:t>
            </a:r>
          </a:p>
          <a:p>
            <a:pPr marL="0" lvl="0" indent="0">
              <a:spcBef>
                <a:spcPts val="0"/>
              </a:spcBef>
              <a:buSzPts val="1600"/>
              <a:buNone/>
            </a:pPr>
            <a:endParaRPr sz="1400" dirty="0"/>
          </a:p>
          <a:p>
            <a:pPr marL="0" lvl="0" indent="0">
              <a:spcBef>
                <a:spcPts val="0"/>
              </a:spcBef>
              <a:buSzPts val="1600"/>
              <a:buNone/>
            </a:pPr>
            <a:r>
              <a:rPr lang="en-US" sz="1400" dirty="0"/>
              <a:t>The dialogue was confidential, so don't tell what the other participants said without their permission. You can share your thoughts and feelings and, in general, the themes that came up in the discussion.</a:t>
            </a:r>
          </a:p>
          <a:p>
            <a:pPr marL="0" lvl="0" indent="0">
              <a:spcBef>
                <a:spcPts val="0"/>
              </a:spcBef>
              <a:buSzPts val="1600"/>
              <a:buNone/>
            </a:pPr>
            <a:endParaRPr sz="1400" dirty="0"/>
          </a:p>
          <a:p>
            <a:pPr marL="0" lvl="0" indent="0">
              <a:spcBef>
                <a:spcPts val="0"/>
              </a:spcBef>
              <a:buSzPts val="1600"/>
              <a:buNone/>
            </a:pPr>
            <a:r>
              <a:rPr lang="en-US" sz="1400" dirty="0"/>
              <a:t>Thank you for the conversation!</a:t>
            </a: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Mental resources – what weakens them and what strengthens them</a:t>
            </a:r>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err="1"/>
              <a:t>Thanks</a:t>
            </a:r>
            <a:r>
              <a:rPr lang="fi-FI" sz="1800" b="1" dirty="0"/>
              <a:t> and </a:t>
            </a:r>
            <a:r>
              <a:rPr lang="fi-FI" sz="1800" b="1" dirty="0" err="1"/>
              <a:t>closure</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nSpc>
                <a:spcPct val="100000"/>
              </a:lnSpc>
              <a:spcBef>
                <a:spcPts val="0"/>
              </a:spcBef>
              <a:buSzPts val="1100"/>
              <a:buNone/>
            </a:pPr>
            <a:r>
              <a:rPr lang="en-US" sz="1400" dirty="0"/>
              <a:t>The operative core group of the National dialogues receives the notes from the dialogue.</a:t>
            </a:r>
          </a:p>
          <a:p>
            <a:pPr marL="0" lvl="0" indent="0">
              <a:lnSpc>
                <a:spcPct val="100000"/>
              </a:lnSpc>
              <a:spcBef>
                <a:spcPts val="0"/>
              </a:spcBef>
              <a:buSzPts val="1100"/>
              <a:buNone/>
            </a:pPr>
            <a:endParaRPr lang="en-US" sz="1400" dirty="0"/>
          </a:p>
          <a:p>
            <a:pPr marL="0" lvl="0" indent="0">
              <a:lnSpc>
                <a:spcPct val="100000"/>
              </a:lnSpc>
              <a:spcBef>
                <a:spcPts val="0"/>
              </a:spcBef>
              <a:buSzPts val="1100"/>
              <a:buNone/>
            </a:pPr>
            <a:r>
              <a:rPr lang="en-US" sz="1400" dirty="0"/>
              <a:t>Submitting the entries for the joint resume report will increase the impact of the dialogues They will be part of the national summary and all those actors who have been involved can use the summary to support their own work.</a:t>
            </a:r>
          </a:p>
          <a:p>
            <a:pPr marL="0" lvl="0" indent="0">
              <a:lnSpc>
                <a:spcPct val="100000"/>
              </a:lnSpc>
              <a:spcBef>
                <a:spcPts val="0"/>
              </a:spcBef>
              <a:buSzPts val="1100"/>
              <a:buNone/>
            </a:pPr>
            <a:endParaRPr lang="en-US" sz="1400" dirty="0"/>
          </a:p>
          <a:p>
            <a:pPr marL="0" lvl="0" indent="0">
              <a:lnSpc>
                <a:spcPct val="100000"/>
              </a:lnSpc>
              <a:spcBef>
                <a:spcPts val="0"/>
              </a:spcBef>
              <a:buSzPts val="1100"/>
              <a:buNone/>
            </a:pPr>
            <a:r>
              <a:rPr lang="en-US" sz="1400" dirty="0"/>
              <a:t>The team operating in connection with the core operational group reads all entries carefully and draws up a national summary based on them, which will be published on the National dialogues' website.</a:t>
            </a: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nSpc>
                <a:spcPct val="115000"/>
              </a:lnSpc>
              <a:spcBef>
                <a:spcPts val="0"/>
              </a:spcBef>
              <a:buSzPts val="1100"/>
              <a:buNone/>
            </a:pPr>
            <a:r>
              <a:rPr lang="en-US" sz="1400" dirty="0"/>
              <a:t>Thank you for participating in the National dialogues. We hope the dialogue was a good experience for you and the participants. One of the objectives of the National dialogues is to develop the dialogue competence of different actors and citizens in the society.</a:t>
            </a:r>
          </a:p>
          <a:p>
            <a:pPr marL="0" lvl="0" indent="0">
              <a:lnSpc>
                <a:spcPct val="115000"/>
              </a:lnSpc>
              <a:spcBef>
                <a:spcPts val="0"/>
              </a:spcBef>
              <a:buSzPts val="1100"/>
              <a:buNone/>
            </a:pPr>
            <a:endParaRPr lang="en-US" sz="1400" dirty="0"/>
          </a:p>
          <a:p>
            <a:pPr marL="0" lvl="0" indent="0">
              <a:lnSpc>
                <a:spcPct val="115000"/>
              </a:lnSpc>
              <a:spcBef>
                <a:spcPts val="0"/>
              </a:spcBef>
              <a:buSzPts val="1100"/>
              <a:buNone/>
            </a:pPr>
            <a:r>
              <a:rPr lang="en-US" sz="1400" dirty="0"/>
              <a:t>Dialogue is an opportunity to deepen understanding, learn the skills of constructive discussion, stop and listen to the experiences of others and get to share their own, even unprepared, thoughts with others.</a:t>
            </a:r>
          </a:p>
          <a:p>
            <a:pPr marL="0" lvl="0" indent="0">
              <a:lnSpc>
                <a:spcPct val="115000"/>
              </a:lnSpc>
              <a:spcBef>
                <a:spcPts val="0"/>
              </a:spcBef>
              <a:buSzPts val="1100"/>
              <a:buNone/>
            </a:pPr>
            <a:endParaRPr lang="en-US" sz="1400" dirty="0"/>
          </a:p>
          <a:p>
            <a:pPr marL="0" lvl="0" indent="0">
              <a:lnSpc>
                <a:spcPct val="115000"/>
              </a:lnSpc>
              <a:spcBef>
                <a:spcPts val="0"/>
              </a:spcBef>
              <a:buSzPts val="1100"/>
              <a:buNone/>
            </a:pPr>
            <a:r>
              <a:rPr lang="en-US" sz="1400" dirty="0"/>
              <a:t>Help in planning and conducting the discussion will continue, for example, on the Timeout Foundation's website: </a:t>
            </a:r>
            <a:r>
              <a:rPr lang="fi-FI" sz="1400" dirty="0">
                <a:solidFill>
                  <a:schemeClr val="hlink"/>
                </a:solidFill>
                <a:hlinkClick r:id="rId3"/>
              </a:rPr>
              <a:t>https://www.timeoutdialogue.fi/</a:t>
            </a:r>
            <a:r>
              <a:rPr lang="fi-FI" sz="1400" dirty="0"/>
              <a:t> </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How to go </a:t>
            </a:r>
            <a:r>
              <a:rPr lang="fi-FI" sz="2300" b="1" dirty="0" err="1">
                <a:latin typeface="Inter"/>
                <a:ea typeface="Inter"/>
                <a:cs typeface="Inter"/>
                <a:sym typeface="Inter"/>
              </a:rPr>
              <a:t>forward</a:t>
            </a:r>
            <a:r>
              <a:rPr lang="fi-FI" sz="2300" b="1" dirty="0">
                <a:latin typeface="Inter"/>
                <a:ea typeface="Inter"/>
                <a:cs typeface="Inter"/>
                <a:sym typeface="Inter"/>
              </a:rPr>
              <a:t>?</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r>
              <a:rPr lang="en-US" sz="1800" b="1" dirty="0"/>
              <a:t>For the </a:t>
            </a:r>
            <a:r>
              <a:rPr lang="en-US" sz="1800" b="1" dirty="0" err="1"/>
              <a:t>organiser</a:t>
            </a:r>
            <a:r>
              <a:rPr lang="en-US" sz="1800" b="1" dirty="0"/>
              <a:t>:</a:t>
            </a:r>
          </a:p>
          <a:p>
            <a:pPr marL="0" lvl="0" indent="0"/>
            <a:endParaRPr lang="en-US" sz="1800" b="1" dirty="0"/>
          </a:p>
          <a:p>
            <a:pPr marL="0" lvl="0" indent="0"/>
            <a:r>
              <a:rPr lang="en-US" sz="1600" b="1" dirty="0"/>
              <a:t>Thank you for </a:t>
            </a:r>
            <a:r>
              <a:rPr lang="en-US" sz="1600" b="1" dirty="0" err="1"/>
              <a:t>organising</a:t>
            </a:r>
            <a:r>
              <a:rPr lang="en-US" sz="1600" b="1" dirty="0"/>
              <a:t> the dialogue!</a:t>
            </a:r>
          </a:p>
        </p:txBody>
      </p:sp>
      <p:pic>
        <p:nvPicPr>
          <p:cNvPr id="7" name="Kuva 6" title="Timeout logo."/>
          <p:cNvPicPr>
            <a:picLocks noChangeAspect="1"/>
          </p:cNvPicPr>
          <p:nvPr/>
        </p:nvPicPr>
        <p:blipFill>
          <a:blip r:embed="rId4"/>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5"/>
          <a:stretch>
            <a:fillRect/>
          </a:stretch>
        </p:blipFill>
        <p:spPr>
          <a:xfrm>
            <a:off x="10537746" y="6209277"/>
            <a:ext cx="1390008" cy="5060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lvl="0" algn="l"/>
            <a:r>
              <a:rPr lang="fi-FI" sz="2400" b="1" dirty="0" err="1"/>
              <a:t>Instructions</a:t>
            </a:r>
            <a:r>
              <a:rPr lang="fi-FI" sz="2400" b="1" dirty="0"/>
              <a:t> for </a:t>
            </a:r>
            <a:r>
              <a:rPr lang="fi-FI" sz="2400" b="1" dirty="0" err="1"/>
              <a:t>using</a:t>
            </a:r>
            <a:r>
              <a:rPr lang="fi-FI" sz="2400" b="1" dirty="0"/>
              <a:t> </a:t>
            </a:r>
            <a:r>
              <a:rPr lang="fi-FI" sz="2400" b="1" dirty="0" err="1"/>
              <a:t>script</a:t>
            </a:r>
            <a:br>
              <a:rPr lang="fi-FI" sz="2400" b="1" dirty="0"/>
            </a:br>
            <a:endParaRPr sz="2400" dirty="0"/>
          </a:p>
          <a:p>
            <a:pPr marL="457200" lvl="0" indent="-330200" algn="l">
              <a:lnSpc>
                <a:spcPct val="100000"/>
              </a:lnSpc>
              <a:buSzPts val="1600"/>
              <a:buChar char="●"/>
            </a:pPr>
            <a:r>
              <a:rPr lang="en-US" sz="1600" dirty="0"/>
              <a:t>Plan the dialogue in advance using the script.</a:t>
            </a:r>
            <a:r>
              <a:rPr lang="fi-FI" sz="1600" dirty="0"/>
              <a:t> </a:t>
            </a:r>
            <a:endParaRPr sz="1600" dirty="0"/>
          </a:p>
          <a:p>
            <a:pPr marL="457200" lvl="0" indent="-330200" algn="l">
              <a:lnSpc>
                <a:spcPct val="100000"/>
              </a:lnSpc>
              <a:spcBef>
                <a:spcPts val="1000"/>
              </a:spcBef>
              <a:buSzPts val="1600"/>
              <a:buChar char="●"/>
            </a:pPr>
            <a:r>
              <a:rPr lang="en-US" sz="1600" dirty="0"/>
              <a:t>You can also use the Timeout dialogue cards to support your planning and the dialogue</a:t>
            </a:r>
            <a:r>
              <a:rPr lang="fi-FI" sz="1600" dirty="0"/>
              <a:t>:</a:t>
            </a:r>
            <a:br>
              <a:rPr lang="fi-FI" sz="1600" dirty="0"/>
            </a:br>
            <a:r>
              <a:rPr lang="fi-FI" sz="1600" dirty="0"/>
              <a:t> </a:t>
            </a:r>
            <a:r>
              <a:rPr lang="fi-FI" sz="1600" u="sng" dirty="0">
                <a:solidFill>
                  <a:schemeClr val="hlink"/>
                </a:solidFill>
                <a:hlinkClick r:id="rId3"/>
              </a:rPr>
              <a:t>https://www.timeoutdialogue.fi/tool/cards-for-facilitating-a-discussion/</a:t>
            </a:r>
            <a:r>
              <a:rPr lang="fi-FI" sz="1600" dirty="0"/>
              <a:t> </a:t>
            </a:r>
            <a:endParaRPr sz="1600" dirty="0"/>
          </a:p>
          <a:p>
            <a:pPr marL="457200" lvl="0" indent="-330200" algn="l">
              <a:lnSpc>
                <a:spcPct val="100000"/>
              </a:lnSpc>
              <a:spcBef>
                <a:spcPts val="1000"/>
              </a:spcBef>
              <a:buSzPts val="1600"/>
              <a:buChar char="●"/>
            </a:pPr>
            <a:r>
              <a:rPr lang="en-US" sz="1600" dirty="0"/>
              <a:t>The script supports facilitating the dialogue, do not distribute it to the participants. But do print a copy of the script for yourself after you have modified it to suit yourself and your dialogue.</a:t>
            </a:r>
            <a:r>
              <a:rPr lang="fi-FI" sz="1600" dirty="0"/>
              <a:t> </a:t>
            </a:r>
            <a:endParaRPr sz="1600" dirty="0"/>
          </a:p>
          <a:p>
            <a:pPr marL="457200" lvl="0" indent="-330200" algn="l">
              <a:lnSpc>
                <a:spcPct val="100000"/>
              </a:lnSpc>
              <a:spcBef>
                <a:spcPts val="1000"/>
              </a:spcBef>
              <a:buSzPts val="1600"/>
              <a:buChar char="●"/>
            </a:pPr>
            <a:r>
              <a:rPr lang="en-US" sz="1600" dirty="0"/>
              <a:t>The wordings of the script are examples. Edit them to better suit the topic of the dialogue, your target group and for yourself</a:t>
            </a:r>
            <a:r>
              <a:rPr lang="fi-FI" sz="1600" dirty="0"/>
              <a:t>.</a:t>
            </a:r>
            <a:endParaRPr sz="1600" dirty="0"/>
          </a:p>
          <a:p>
            <a:pPr marL="457200" lvl="0" indent="-330200" algn="l">
              <a:lnSpc>
                <a:spcPct val="100000"/>
              </a:lnSpc>
              <a:spcBef>
                <a:spcPts val="1000"/>
              </a:spcBef>
              <a:buSzPts val="1600"/>
              <a:buChar char="●"/>
            </a:pPr>
            <a:r>
              <a:rPr lang="en-US" sz="1600" dirty="0"/>
              <a:t>The times are indicative. They are intended to give an idea of how much time to spend on each stage. With the exception of the start and the end, you do not have to follow exact timings</a:t>
            </a:r>
            <a:r>
              <a:rPr lang="fi-FI" sz="1600" dirty="0"/>
              <a:t>.  </a:t>
            </a:r>
            <a:endParaRPr sz="1600" dirty="0"/>
          </a:p>
          <a:p>
            <a:pPr marL="457200" lvl="0" indent="-330200" algn="l">
              <a:lnSpc>
                <a:spcPct val="100000"/>
              </a:lnSpc>
              <a:spcBef>
                <a:spcPts val="1000"/>
              </a:spcBef>
              <a:buSzPts val="1600"/>
              <a:buChar char="●"/>
            </a:pPr>
            <a:r>
              <a:rPr lang="en-US" sz="1600" dirty="0"/>
              <a:t>You can use your own facilitator competence and, if necessary, use tried and tested methods to support discussions and participants</a:t>
            </a:r>
            <a:r>
              <a:rPr lang="fi-FI" sz="1600" dirty="0"/>
              <a:t>.</a:t>
            </a:r>
            <a:endParaRPr sz="1600" dirty="0"/>
          </a:p>
          <a:p>
            <a:pPr marL="457200" lvl="0" indent="-330200" algn="l">
              <a:lnSpc>
                <a:spcPct val="100000"/>
              </a:lnSpc>
              <a:spcBef>
                <a:spcPts val="1000"/>
              </a:spcBef>
              <a:spcAft>
                <a:spcPts val="1000"/>
              </a:spcAft>
              <a:buSzPts val="1600"/>
              <a:buChar char="●"/>
            </a:pPr>
            <a:r>
              <a:rPr lang="en-US" sz="1600" dirty="0"/>
              <a:t>Decide before the dialogue who will be the </a:t>
            </a:r>
            <a:r>
              <a:rPr lang="en-US" sz="1600" dirty="0" err="1"/>
              <a:t>notetaker</a:t>
            </a:r>
            <a:r>
              <a:rPr lang="en-US" sz="1600" dirty="0"/>
              <a:t>.  It is important to take notes of the whole dialogue. The </a:t>
            </a:r>
            <a:r>
              <a:rPr lang="en-US" sz="1600" dirty="0" err="1"/>
              <a:t>notetaker</a:t>
            </a:r>
            <a:r>
              <a:rPr lang="en-US" sz="1600" dirty="0"/>
              <a:t> does not need to edit the notes afterwards. The idea is to record as precisely as possible what was said during the discussion. The script can help the </a:t>
            </a:r>
            <a:r>
              <a:rPr lang="en-US" sz="1600" dirty="0" err="1"/>
              <a:t>notetaker</a:t>
            </a:r>
            <a:r>
              <a:rPr lang="en-US" sz="1600" dirty="0"/>
              <a:t> to prepare for the dialogue.</a:t>
            </a:r>
            <a:endParaRPr sz="1600" dirty="0"/>
          </a:p>
        </p:txBody>
      </p:sp>
      <p:pic>
        <p:nvPicPr>
          <p:cNvPr id="4" name="Kuva 3" title="Timeout logo"/>
          <p:cNvPicPr>
            <a:picLocks noChangeAspect="1"/>
          </p:cNvPicPr>
          <p:nvPr/>
        </p:nvPicPr>
        <p:blipFill>
          <a:blip r:embed="rId4"/>
          <a:stretch>
            <a:fillRect/>
          </a:stretch>
        </p:blipFill>
        <p:spPr>
          <a:xfrm>
            <a:off x="321427" y="6341807"/>
            <a:ext cx="1444167" cy="265472"/>
          </a:xfrm>
          <a:prstGeom prst="rect">
            <a:avLst/>
          </a:prstGeom>
        </p:spPr>
      </p:pic>
      <p:sp>
        <p:nvSpPr>
          <p:cNvPr id="2" name="Suorakulmio 1"/>
          <p:cNvSpPr/>
          <p:nvPr/>
        </p:nvSpPr>
        <p:spPr>
          <a:xfrm>
            <a:off x="10394731" y="6174659"/>
            <a:ext cx="1651819" cy="599768"/>
          </a:xfrm>
          <a:prstGeom prst="rect">
            <a:avLst/>
          </a:prstGeom>
          <a:solidFill>
            <a:srgbClr val="FDB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b="1" dirty="0">
                <a:solidFill>
                  <a:schemeClr val="tx1"/>
                </a:solidFill>
                <a:latin typeface="Arial Black" panose="020B0A04020102020204" pitchFamily="34" charset="0"/>
                <a:ea typeface="Inter" panose="020B0604020202020204" charset="0"/>
                <a:cs typeface="Inter Tight" panose="020B0604020202020204" charset="0"/>
              </a:rPr>
              <a:t>NATIONAL</a:t>
            </a:r>
          </a:p>
          <a:p>
            <a:r>
              <a:rPr lang="fi-FI" sz="1600" b="1" dirty="0">
                <a:solidFill>
                  <a:schemeClr val="tx1"/>
                </a:solidFill>
                <a:latin typeface="Arial Black" panose="020B0A04020102020204" pitchFamily="34" charset="0"/>
                <a:ea typeface="Inter" panose="020B0604020202020204" charset="0"/>
                <a:cs typeface="Inter Tight" panose="020B0604020202020204" charset="0"/>
              </a:rPr>
              <a:t>DIALOGUES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49" y="1208149"/>
            <a:ext cx="4738751"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fi-FI" sz="1500" dirty="0"/>
          </a:p>
          <a:p>
            <a:pPr marL="0" lvl="0" indent="0">
              <a:spcBef>
                <a:spcPts val="0"/>
              </a:spcBef>
              <a:buSzPts val="1600"/>
              <a:buNone/>
            </a:pPr>
            <a:r>
              <a:rPr lang="fi-FI" sz="1500" dirty="0"/>
              <a:t>READING INSTRUCTIONS: </a:t>
            </a:r>
            <a:endParaRPr sz="1500" dirty="0"/>
          </a:p>
          <a:p>
            <a:pPr marL="0" lvl="0" indent="0">
              <a:spcBef>
                <a:spcPts val="0"/>
              </a:spcBef>
              <a:buSzPts val="1600"/>
              <a:buNone/>
            </a:pPr>
            <a:r>
              <a:rPr lang="en-US" sz="1500" dirty="0"/>
              <a:t>On the right, tips for words and guidance for the facilitator:</a:t>
            </a:r>
          </a:p>
          <a:p>
            <a:pPr marL="0" lvl="0" indent="0">
              <a:spcBef>
                <a:spcPts val="0"/>
              </a:spcBef>
              <a:buSzPts val="1600"/>
              <a:buNone/>
            </a:pPr>
            <a:r>
              <a:rPr lang="en-US" sz="1500" dirty="0"/>
              <a:t>Basic font - say this, for example</a:t>
            </a:r>
            <a:br>
              <a:rPr lang="en-US" sz="1500" dirty="0"/>
            </a:br>
            <a:r>
              <a:rPr lang="en-US" sz="1500" i="1" dirty="0"/>
              <a:t>The Latin font – assisting the facilitator in the dialogue</a:t>
            </a:r>
            <a:br>
              <a:rPr lang="en-US" sz="1500" i="1" dirty="0"/>
            </a:br>
            <a:r>
              <a:rPr lang="fi-FI" sz="1500" b="1" dirty="0" err="1"/>
              <a:t>Bold</a:t>
            </a:r>
            <a:r>
              <a:rPr lang="fi-FI" sz="1500" b="1" dirty="0"/>
              <a:t>: </a:t>
            </a:r>
            <a:r>
              <a:rPr lang="fi-FI" sz="1500" b="1" dirty="0" err="1"/>
              <a:t>change</a:t>
            </a:r>
            <a:r>
              <a:rPr lang="fi-FI" sz="1500" b="1" dirty="0"/>
              <a:t> as </a:t>
            </a:r>
            <a:r>
              <a:rPr lang="fi-FI" sz="1500" b="1" dirty="0" err="1"/>
              <a:t>needed</a:t>
            </a:r>
            <a:endParaRPr lang="fi-FI" sz="1500" b="1" dirty="0"/>
          </a:p>
          <a:p>
            <a:pPr marL="0" lvl="0" indent="0">
              <a:spcBef>
                <a:spcPts val="0"/>
              </a:spcBef>
              <a:buSzPts val="1600"/>
              <a:buNone/>
            </a:pPr>
            <a:endParaRPr dirty="0"/>
          </a:p>
          <a:p>
            <a:pPr marL="0" lvl="0" indent="0" algn="l" rtl="0">
              <a:lnSpc>
                <a:spcPct val="110000"/>
              </a:lnSpc>
              <a:spcBef>
                <a:spcPts val="0"/>
              </a:spcBef>
              <a:spcAft>
                <a:spcPts val="0"/>
              </a:spcAft>
              <a:buClr>
                <a:schemeClr val="dk1"/>
              </a:buClr>
              <a:buSzPts val="1600"/>
              <a:buNone/>
            </a:pPr>
            <a:r>
              <a:rPr lang="fi-FI" sz="1500" dirty="0" err="1"/>
              <a:t>Minutes</a:t>
            </a:r>
            <a:r>
              <a:rPr lang="fi-FI" sz="1500" dirty="0"/>
              <a:t>	</a:t>
            </a:r>
            <a:r>
              <a:rPr lang="fi-FI" sz="1500" dirty="0" err="1"/>
              <a:t>Section</a:t>
            </a:r>
            <a:r>
              <a:rPr lang="fi-FI" sz="1500" dirty="0"/>
              <a:t>			</a:t>
            </a:r>
          </a:p>
          <a:p>
            <a:pPr marL="0" lvl="0" indent="0" algn="l" rtl="0">
              <a:lnSpc>
                <a:spcPct val="110000"/>
              </a:lnSpc>
              <a:spcBef>
                <a:spcPts val="0"/>
              </a:spcBef>
              <a:spcAft>
                <a:spcPts val="0"/>
              </a:spcAft>
              <a:buClr>
                <a:schemeClr val="dk1"/>
              </a:buClr>
              <a:buSzPts val="1600"/>
              <a:buNone/>
            </a:pPr>
            <a:endParaRPr sz="1500" dirty="0"/>
          </a:p>
          <a:p>
            <a:pPr marL="0" lvl="0" indent="0">
              <a:spcBef>
                <a:spcPts val="0"/>
              </a:spcBef>
              <a:buSzPts val="1600"/>
              <a:buNone/>
            </a:pPr>
            <a:r>
              <a:rPr lang="fi-FI" sz="1400" b="1" dirty="0"/>
              <a:t>15 	</a:t>
            </a:r>
            <a:r>
              <a:rPr lang="en-US" sz="1400" b="1" dirty="0"/>
              <a:t>Start, presentation, ground rules for dialogue, 	set up</a:t>
            </a:r>
            <a:endParaRPr sz="1400" b="1" dirty="0"/>
          </a:p>
          <a:p>
            <a:pPr marL="0" lvl="0" indent="0">
              <a:spcBef>
                <a:spcPts val="0"/>
              </a:spcBef>
              <a:buSzPts val="1600"/>
              <a:buNone/>
            </a:pPr>
            <a:r>
              <a:rPr lang="fi-FI" sz="1400" dirty="0"/>
              <a:t>85 	</a:t>
            </a:r>
            <a:r>
              <a:rPr lang="fi-FI" sz="1400" dirty="0" err="1"/>
              <a:t>Joint</a:t>
            </a:r>
            <a:r>
              <a:rPr lang="fi-FI" sz="1400" dirty="0"/>
              <a:t> </a:t>
            </a:r>
            <a:r>
              <a:rPr lang="fi-FI" sz="1400" dirty="0" err="1"/>
              <a:t>discussion</a:t>
            </a:r>
            <a:r>
              <a:rPr lang="fi-FI" sz="1400" dirty="0"/>
              <a:t> (</a:t>
            </a:r>
            <a:r>
              <a:rPr lang="fi-FI" sz="1400" dirty="0" err="1"/>
              <a:t>incl</a:t>
            </a:r>
            <a:r>
              <a:rPr lang="fi-FI" sz="1400" dirty="0"/>
              <a:t>. </a:t>
            </a:r>
            <a:r>
              <a:rPr lang="fi-FI" sz="1400" dirty="0" err="1"/>
              <a:t>break</a:t>
            </a:r>
            <a:r>
              <a:rPr lang="fi-FI" sz="1400" dirty="0"/>
              <a:t>)</a:t>
            </a:r>
            <a:endParaRPr sz="1400" dirty="0"/>
          </a:p>
          <a:p>
            <a:pPr marL="0" lvl="0" indent="0">
              <a:spcBef>
                <a:spcPts val="0"/>
              </a:spcBef>
              <a:buSzPts val="1600"/>
              <a:buNone/>
            </a:pPr>
            <a:r>
              <a:rPr lang="fi-FI" sz="1400" dirty="0"/>
              <a:t>5 	</a:t>
            </a:r>
            <a:r>
              <a:rPr lang="fi-FI" sz="1400" dirty="0" err="1"/>
              <a:t>Writing</a:t>
            </a:r>
            <a:r>
              <a:rPr lang="fi-FI" sz="1400" dirty="0"/>
              <a:t> </a:t>
            </a:r>
            <a:r>
              <a:rPr lang="fi-FI" sz="1400" dirty="0" err="1"/>
              <a:t>insights</a:t>
            </a:r>
            <a:endParaRPr sz="1400" dirty="0"/>
          </a:p>
          <a:p>
            <a:pPr marL="0" lvl="0" indent="0">
              <a:spcBef>
                <a:spcPts val="0"/>
              </a:spcBef>
              <a:buSzPts val="1600"/>
              <a:buNone/>
            </a:pPr>
            <a:r>
              <a:rPr lang="fi-FI" sz="1400" dirty="0"/>
              <a:t>10	</a:t>
            </a:r>
            <a:r>
              <a:rPr lang="en-US" sz="1400" dirty="0"/>
              <a:t>Sharing and follow-up of insights</a:t>
            </a:r>
            <a:endParaRPr sz="1400" dirty="0"/>
          </a:p>
          <a:p>
            <a:pPr marL="0" lvl="0" indent="0">
              <a:spcBef>
                <a:spcPts val="0"/>
              </a:spcBef>
              <a:buSzPts val="1600"/>
              <a:buNone/>
            </a:pPr>
            <a:r>
              <a:rPr lang="fi-FI" sz="1400" dirty="0"/>
              <a:t>5	Feedback, </a:t>
            </a:r>
            <a:r>
              <a:rPr lang="fi-FI" sz="1400" dirty="0" err="1"/>
              <a:t>thanks</a:t>
            </a:r>
            <a:r>
              <a:rPr lang="fi-FI" sz="1400" dirty="0"/>
              <a:t>, </a:t>
            </a:r>
            <a:r>
              <a:rPr lang="fi-FI" sz="1400" dirty="0" err="1"/>
              <a:t>closure</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spcBef>
                <a:spcPts val="0"/>
              </a:spcBef>
              <a:buSzPts val="1600"/>
              <a:buNone/>
            </a:pPr>
            <a:r>
              <a:rPr lang="en-US" sz="1400" dirty="0"/>
              <a:t>a total of 120 minutes</a:t>
            </a:r>
            <a:endParaRPr dirty="0"/>
          </a:p>
        </p:txBody>
      </p:sp>
      <p:sp>
        <p:nvSpPr>
          <p:cNvPr id="294" name="Google Shape;294;p18"/>
          <p:cNvSpPr txBox="1">
            <a:spLocks noGrp="1"/>
          </p:cNvSpPr>
          <p:nvPr>
            <p:ph type="body" idx="2"/>
          </p:nvPr>
        </p:nvSpPr>
        <p:spPr>
          <a:xfrm>
            <a:off x="6526350" y="565831"/>
            <a:ext cx="5246550" cy="5217356"/>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200" dirty="0"/>
              <a:t>Welcome to the national dialogue. Today, our theme is </a:t>
            </a:r>
            <a:r>
              <a:rPr lang="en-US" sz="1200" b="1" dirty="0"/>
              <a:t>“Mental resources – what weakens them and what strengthens them”</a:t>
            </a:r>
            <a:r>
              <a:rPr lang="en-US" sz="1200" dirty="0"/>
              <a:t>. </a:t>
            </a:r>
            <a:r>
              <a:rPr lang="en-US" sz="1200" i="1" dirty="0"/>
              <a:t>Edit this to match the title of your conversation. </a:t>
            </a:r>
            <a:r>
              <a:rPr lang="en-US" sz="1200" dirty="0"/>
              <a:t>Large number of dialogues will be held around Finland on the same theme. The aim of the National Dialogues is to increase understanding of how the human mind’s resources are built in different life stages and situations.</a:t>
            </a:r>
          </a:p>
          <a:p>
            <a:pPr marL="0" lvl="0" indent="0">
              <a:spcBef>
                <a:spcPts val="0"/>
              </a:spcBef>
              <a:buSzPts val="1600"/>
              <a:buNone/>
            </a:pPr>
            <a:endParaRPr lang="en-US" sz="1200" dirty="0"/>
          </a:p>
          <a:p>
            <a:pPr marL="0" lvl="0" indent="0">
              <a:spcBef>
                <a:spcPts val="0"/>
              </a:spcBef>
              <a:buSzPts val="1600"/>
              <a:buNone/>
            </a:pPr>
            <a:r>
              <a:rPr lang="en-US" sz="1200" dirty="0"/>
              <a:t>I'm XX, and I'm the facilitator of the dialogue today</a:t>
            </a:r>
            <a:r>
              <a:rPr lang="en-US" sz="1200" i="1" dirty="0"/>
              <a:t>. </a:t>
            </a:r>
            <a:r>
              <a:rPr lang="en-US" sz="1200" i="1" dirty="0">
                <a:solidFill>
                  <a:schemeClr val="tx1"/>
                </a:solidFill>
              </a:rPr>
              <a:t>Tell  the participants how the turns to speak will be distributed.</a:t>
            </a:r>
            <a:r>
              <a:rPr lang="en-US" sz="1200" dirty="0"/>
              <a:t> The purpose is to talk about our own experiences and listen to others' experiences of the topic.</a:t>
            </a:r>
          </a:p>
          <a:p>
            <a:pPr marL="0" lvl="0" indent="0">
              <a:spcBef>
                <a:spcPts val="0"/>
              </a:spcBef>
              <a:buSzPts val="1600"/>
              <a:buNone/>
            </a:pPr>
            <a:endParaRPr sz="1200" dirty="0">
              <a:solidFill>
                <a:schemeClr val="tx1"/>
              </a:solidFill>
            </a:endParaRPr>
          </a:p>
          <a:p>
            <a:pPr marL="0" lvl="0" indent="0">
              <a:spcBef>
                <a:spcPts val="0"/>
              </a:spcBef>
              <a:buSzPts val="1600"/>
              <a:buNone/>
            </a:pPr>
            <a:r>
              <a:rPr lang="en-US" sz="1200" dirty="0"/>
              <a:t>During the dialogue, there may be different views on the theme. That is all right, because the goal is not unanimity. At the end of the dialogue, we will discuss what we have learned or </a:t>
            </a:r>
            <a:r>
              <a:rPr lang="en-US" sz="1200" dirty="0" err="1"/>
              <a:t>realised</a:t>
            </a:r>
            <a:r>
              <a:rPr lang="en-US" sz="1200" dirty="0"/>
              <a:t> during the dialogue.</a:t>
            </a:r>
          </a:p>
          <a:p>
            <a:pPr marL="0" lvl="0" indent="0">
              <a:spcBef>
                <a:spcPts val="0"/>
              </a:spcBef>
              <a:buSzPts val="1600"/>
              <a:buNone/>
            </a:pPr>
            <a:endParaRPr sz="1200" dirty="0"/>
          </a:p>
          <a:p>
            <a:pPr marL="0" lvl="0" indent="0">
              <a:spcBef>
                <a:spcPts val="0"/>
              </a:spcBef>
              <a:buSzPts val="1600"/>
              <a:buNone/>
            </a:pPr>
            <a:r>
              <a:rPr lang="en-US" sz="1200" dirty="0">
                <a:solidFill>
                  <a:schemeClr val="tx1"/>
                </a:solidFill>
              </a:rPr>
              <a:t>There is no need to make decisions or seek solutions in the discussion, but such  may emerge during the discussion. </a:t>
            </a:r>
            <a:r>
              <a:rPr lang="en-US" sz="1200" dirty="0"/>
              <a:t>The discussion is confidential.</a:t>
            </a:r>
          </a:p>
          <a:p>
            <a:pPr marL="0" lvl="0" indent="0">
              <a:spcBef>
                <a:spcPts val="0"/>
              </a:spcBef>
              <a:buSzPts val="1600"/>
              <a:buNone/>
            </a:pPr>
            <a:endParaRPr lang="en-US" sz="1200" dirty="0"/>
          </a:p>
          <a:p>
            <a:pPr marL="0" lvl="0" indent="0">
              <a:spcBef>
                <a:spcPts val="0"/>
              </a:spcBef>
              <a:buSzPts val="1600"/>
              <a:buNone/>
            </a:pPr>
            <a:r>
              <a:rPr lang="en-US" sz="1200" dirty="0"/>
              <a:t>XX is the notetaker of the dialogue. The notetaker does not write down who said what. The notes are anonymous. All notes from different dialogues  will be compiled into a summary that will be published later. Individual participants cannot be identified from the summary.</a:t>
            </a:r>
          </a:p>
          <a:p>
            <a:pPr marL="0" lvl="0" indent="0">
              <a:spcBef>
                <a:spcPts val="0"/>
              </a:spcBef>
              <a:buSzPts val="1600"/>
              <a:buNone/>
            </a:pPr>
            <a:endParaRPr lang="en-US" sz="1200" dirty="0"/>
          </a:p>
          <a:p>
            <a:pPr marL="0" lvl="0" indent="0">
              <a:spcBef>
                <a:spcPts val="0"/>
              </a:spcBef>
              <a:buSzPts val="1600"/>
              <a:buNone/>
            </a:pPr>
            <a:r>
              <a:rPr lang="en-US" sz="1200" dirty="0"/>
              <a:t>Let's start with a brief tour de table. You can present yourself with your first name and by telling what brought you to this dialogue today.</a:t>
            </a:r>
            <a:endParaRPr sz="1200" dirty="0"/>
          </a:p>
          <a:p>
            <a:pPr marL="0" lvl="0" indent="0" algn="r" rtl="0">
              <a:lnSpc>
                <a:spcPct val="110000"/>
              </a:lnSpc>
              <a:spcBef>
                <a:spcPts val="0"/>
              </a:spcBef>
              <a:spcAft>
                <a:spcPts val="0"/>
              </a:spcAft>
              <a:buClr>
                <a:schemeClr val="dk1"/>
              </a:buClr>
              <a:buSzPts val="1600"/>
              <a:buNone/>
            </a:pPr>
            <a:r>
              <a:rPr lang="fi-FI" sz="1200" b="1" dirty="0"/>
              <a:t>5 min</a:t>
            </a:r>
            <a:endParaRPr sz="1200" b="1" dirty="0"/>
          </a:p>
          <a:p>
            <a:pPr marL="0" lvl="0" indent="0" algn="l" rtl="0">
              <a:lnSpc>
                <a:spcPct val="110000"/>
              </a:lnSpc>
              <a:spcBef>
                <a:spcPts val="0"/>
              </a:spcBef>
              <a:spcAft>
                <a:spcPts val="0"/>
              </a:spcAft>
              <a:buClr>
                <a:schemeClr val="dk1"/>
              </a:buClr>
              <a:buSzPts val="1600"/>
              <a:buNone/>
            </a:pPr>
            <a:endParaRPr dirty="0"/>
          </a:p>
        </p:txBody>
      </p:sp>
      <p:sp>
        <p:nvSpPr>
          <p:cNvPr id="295" name="Google Shape;295;p18"/>
          <p:cNvSpPr txBox="1">
            <a:spLocks noGrp="1"/>
          </p:cNvSpPr>
          <p:nvPr>
            <p:ph type="body" idx="3"/>
          </p:nvPr>
        </p:nvSpPr>
        <p:spPr>
          <a:xfrm>
            <a:off x="672348" y="554400"/>
            <a:ext cx="5246549"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en-US" sz="2300" b="1" dirty="0">
                <a:latin typeface="Inter" panose="020B0604020202020204" charset="0"/>
                <a:ea typeface="Inter" panose="020B0604020202020204" charset="0"/>
              </a:rPr>
              <a:t>Mental resources – what weakens them and what strengthens them</a:t>
            </a:r>
            <a:endParaRPr sz="2300" b="1" dirty="0">
              <a:latin typeface="Inter" panose="020B0604020202020204" charset="0"/>
              <a:ea typeface="Inter" panose="020B0604020202020204" charset="0"/>
            </a:endParaRPr>
          </a:p>
        </p:txBody>
      </p:sp>
      <p:sp>
        <p:nvSpPr>
          <p:cNvPr id="296" name="Google Shape;296;p18"/>
          <p:cNvSpPr txBox="1">
            <a:spLocks noGrp="1"/>
          </p:cNvSpPr>
          <p:nvPr>
            <p:ph type="body" idx="4"/>
          </p:nvPr>
        </p:nvSpPr>
        <p:spPr>
          <a:xfrm>
            <a:off x="6526350" y="32499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Start</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2" name="Kuva 1"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dirty="0"/>
              <a:t>1. </a:t>
            </a:r>
            <a:r>
              <a:rPr lang="en-US" b="1" dirty="0"/>
              <a:t>Listen</a:t>
            </a:r>
            <a:r>
              <a:rPr lang="en-US" dirty="0"/>
              <a:t> to others, do not interrupt or start additional discussions.</a:t>
            </a:r>
            <a:br>
              <a:rPr lang="en-US" dirty="0"/>
            </a:br>
            <a:endParaRPr dirty="0"/>
          </a:p>
          <a:p>
            <a:pPr marL="0" lvl="0" indent="0">
              <a:spcBef>
                <a:spcPts val="0"/>
              </a:spcBef>
              <a:buSzPts val="1600"/>
              <a:buNone/>
            </a:pPr>
            <a:r>
              <a:rPr lang="fi-FI" dirty="0"/>
              <a:t>2. </a:t>
            </a:r>
            <a:r>
              <a:rPr lang="fi-FI" b="1" dirty="0" err="1"/>
              <a:t>Relate</a:t>
            </a:r>
            <a:r>
              <a:rPr lang="fi-FI" dirty="0"/>
              <a:t> </a:t>
            </a:r>
            <a:r>
              <a:rPr lang="fi-FI" dirty="0" err="1"/>
              <a:t>what</a:t>
            </a:r>
            <a:r>
              <a:rPr lang="fi-FI" dirty="0"/>
              <a:t> </a:t>
            </a:r>
            <a:r>
              <a:rPr lang="fi-FI" dirty="0" err="1"/>
              <a:t>you</a:t>
            </a:r>
            <a:r>
              <a:rPr lang="fi-FI" dirty="0"/>
              <a:t> </a:t>
            </a:r>
            <a:r>
              <a:rPr lang="fi-FI" dirty="0" err="1"/>
              <a:t>say</a:t>
            </a:r>
            <a:r>
              <a:rPr lang="fi-FI" dirty="0"/>
              <a:t> to </a:t>
            </a:r>
            <a:r>
              <a:rPr lang="fi-FI" dirty="0" err="1"/>
              <a:t>what</a:t>
            </a:r>
            <a:r>
              <a:rPr lang="fi-FI" dirty="0"/>
              <a:t> </a:t>
            </a:r>
            <a:r>
              <a:rPr lang="fi-FI" dirty="0" err="1"/>
              <a:t>the</a:t>
            </a:r>
            <a:r>
              <a:rPr lang="fi-FI" dirty="0"/>
              <a:t> </a:t>
            </a:r>
            <a:r>
              <a:rPr lang="fi-FI" dirty="0" err="1"/>
              <a:t>othes</a:t>
            </a:r>
            <a:r>
              <a:rPr lang="fi-FI" dirty="0"/>
              <a:t> </a:t>
            </a:r>
            <a:r>
              <a:rPr lang="fi-FI" dirty="0" err="1"/>
              <a:t>have</a:t>
            </a:r>
            <a:r>
              <a:rPr lang="fi-FI" dirty="0"/>
              <a:t> </a:t>
            </a:r>
            <a:r>
              <a:rPr lang="fi-FI" dirty="0" err="1"/>
              <a:t>said</a:t>
            </a:r>
            <a:r>
              <a:rPr lang="fi-FI" dirty="0"/>
              <a:t> </a:t>
            </a:r>
            <a:r>
              <a:rPr lang="en-US" dirty="0"/>
              <a:t>and use everyday language.</a:t>
            </a:r>
            <a:br>
              <a:rPr lang="en-US" dirty="0"/>
            </a:br>
            <a:endParaRPr dirty="0"/>
          </a:p>
          <a:p>
            <a:pPr marL="0" lvl="0" indent="0">
              <a:spcBef>
                <a:spcPts val="0"/>
              </a:spcBef>
              <a:buSzPts val="1600"/>
              <a:buNone/>
            </a:pPr>
            <a:r>
              <a:rPr lang="fi-FI" dirty="0"/>
              <a:t>3.</a:t>
            </a:r>
            <a:r>
              <a:rPr lang="fi-FI" b="1" dirty="0"/>
              <a:t> </a:t>
            </a:r>
            <a:r>
              <a:rPr lang="en-US" b="1" dirty="0"/>
              <a:t>Talk</a:t>
            </a:r>
            <a:r>
              <a:rPr lang="en-US" dirty="0"/>
              <a:t> about your own experience.</a:t>
            </a:r>
            <a:br>
              <a:rPr lang="en-US" dirty="0"/>
            </a:br>
            <a:endParaRPr dirty="0"/>
          </a:p>
          <a:p>
            <a:pPr marL="0" lvl="0" indent="0">
              <a:spcBef>
                <a:spcPts val="0"/>
              </a:spcBef>
              <a:buSzPts val="1600"/>
              <a:buNone/>
            </a:pPr>
            <a:r>
              <a:rPr lang="fi-FI" dirty="0"/>
              <a:t>4. </a:t>
            </a:r>
            <a:r>
              <a:rPr lang="fi-FI" b="1" dirty="0" err="1"/>
              <a:t>Speak</a:t>
            </a:r>
            <a:r>
              <a:rPr lang="fi-FI" dirty="0"/>
              <a:t> to </a:t>
            </a:r>
            <a:r>
              <a:rPr lang="en-US" dirty="0"/>
              <a:t>others directly and ask about their views</a:t>
            </a:r>
            <a:r>
              <a:rPr lang="fi-FI" dirty="0"/>
              <a:t>.</a:t>
            </a:r>
            <a:endParaRPr dirty="0"/>
          </a:p>
          <a:p>
            <a:pPr marL="0" lvl="0" indent="0" algn="l" rtl="0">
              <a:lnSpc>
                <a:spcPct val="110000"/>
              </a:lnSpc>
              <a:spcBef>
                <a:spcPts val="0"/>
              </a:spcBef>
              <a:spcAft>
                <a:spcPts val="0"/>
              </a:spcAft>
              <a:buClr>
                <a:schemeClr val="dk1"/>
              </a:buClr>
              <a:buSzPts val="1600"/>
              <a:buNone/>
            </a:pPr>
            <a:endParaRPr dirty="0"/>
          </a:p>
          <a:p>
            <a:pPr marL="0" lvl="0" indent="0">
              <a:spcBef>
                <a:spcPts val="0"/>
              </a:spcBef>
              <a:buSzPts val="1600"/>
              <a:buNone/>
            </a:pPr>
            <a:r>
              <a:rPr lang="fi-FI" dirty="0"/>
              <a:t>5. </a:t>
            </a:r>
            <a:r>
              <a:rPr lang="en-US" b="1" dirty="0"/>
              <a:t>Be present and respect </a:t>
            </a:r>
            <a:r>
              <a:rPr lang="en-US" dirty="0"/>
              <a:t>others and the atmosphere of trust.</a:t>
            </a:r>
            <a:br>
              <a:rPr lang="en-US" dirty="0"/>
            </a:br>
            <a:endParaRPr dirty="0"/>
          </a:p>
          <a:p>
            <a:pPr marL="0" lvl="0" indent="0">
              <a:spcBef>
                <a:spcPts val="0"/>
              </a:spcBef>
              <a:buSzPts val="1600"/>
              <a:buNone/>
            </a:pPr>
            <a:r>
              <a:rPr lang="fi-FI" dirty="0"/>
              <a:t>6. </a:t>
            </a:r>
            <a:r>
              <a:rPr lang="fi-FI" b="1" dirty="0" err="1"/>
              <a:t>Search</a:t>
            </a:r>
            <a:r>
              <a:rPr lang="fi-FI" dirty="0"/>
              <a:t> </a:t>
            </a:r>
            <a:r>
              <a:rPr lang="fi-FI" b="1" dirty="0"/>
              <a:t>and </a:t>
            </a:r>
            <a:r>
              <a:rPr lang="fi-FI" b="1" dirty="0" err="1"/>
              <a:t>bring</a:t>
            </a:r>
            <a:r>
              <a:rPr lang="fi-FI" b="1" dirty="0"/>
              <a:t> </a:t>
            </a:r>
            <a:r>
              <a:rPr lang="fi-FI" b="1" dirty="0" err="1"/>
              <a:t>things</a:t>
            </a:r>
            <a:r>
              <a:rPr lang="fi-FI" b="1" dirty="0"/>
              <a:t> </a:t>
            </a:r>
            <a:r>
              <a:rPr lang="fi-FI" b="1" dirty="0" err="1"/>
              <a:t>together</a:t>
            </a:r>
            <a:r>
              <a:rPr lang="fi-FI" b="1" dirty="0"/>
              <a:t>.</a:t>
            </a:r>
            <a:r>
              <a:rPr lang="fi-FI" dirty="0"/>
              <a:t> </a:t>
            </a:r>
            <a:r>
              <a:rPr lang="fi-FI" dirty="0" err="1"/>
              <a:t>Boldly</a:t>
            </a:r>
            <a:r>
              <a:rPr lang="fi-FI" dirty="0"/>
              <a:t> </a:t>
            </a:r>
            <a:r>
              <a:rPr lang="fi-FI" dirty="0" err="1"/>
              <a:t>deal</a:t>
            </a:r>
            <a:r>
              <a:rPr lang="fi-FI" dirty="0"/>
              <a:t> </a:t>
            </a:r>
            <a:r>
              <a:rPr lang="fi-FI" dirty="0" err="1"/>
              <a:t>with</a:t>
            </a:r>
            <a:r>
              <a:rPr lang="fi-FI" dirty="0"/>
              <a:t> </a:t>
            </a:r>
            <a:r>
              <a:rPr lang="fi-FI" dirty="0" err="1"/>
              <a:t>emerging</a:t>
            </a:r>
            <a:r>
              <a:rPr lang="fi-FI" dirty="0"/>
              <a:t> </a:t>
            </a:r>
            <a:r>
              <a:rPr lang="fi-FI" dirty="0" err="1"/>
              <a:t>conflicts</a:t>
            </a:r>
            <a:r>
              <a:rPr lang="fi-FI" dirty="0"/>
              <a:t> and look for </a:t>
            </a:r>
            <a:r>
              <a:rPr lang="fi-FI" dirty="0" err="1"/>
              <a:t>issues</a:t>
            </a:r>
            <a:r>
              <a:rPr lang="fi-FI" dirty="0"/>
              <a:t> </a:t>
            </a:r>
            <a:r>
              <a:rPr lang="fi-FI" dirty="0" err="1"/>
              <a:t>that</a:t>
            </a:r>
            <a:r>
              <a:rPr lang="fi-FI" dirty="0"/>
              <a:t> </a:t>
            </a:r>
            <a:r>
              <a:rPr lang="fi-FI" dirty="0" err="1"/>
              <a:t>have</a:t>
            </a:r>
            <a:r>
              <a:rPr lang="fi-FI" dirty="0"/>
              <a:t> </a:t>
            </a:r>
            <a:r>
              <a:rPr lang="fi-FI" dirty="0" err="1"/>
              <a:t>gone</a:t>
            </a:r>
            <a:r>
              <a:rPr lang="fi-FI" dirty="0"/>
              <a:t> </a:t>
            </a:r>
            <a:r>
              <a:rPr lang="fi-FI" dirty="0" err="1"/>
              <a:t>unnoticed</a:t>
            </a:r>
            <a:r>
              <a:rPr lang="fi-FI" dirty="0"/>
              <a:t>.</a:t>
            </a:r>
            <a:endParaRPr dirty="0"/>
          </a:p>
        </p:txBody>
      </p:sp>
      <p:sp>
        <p:nvSpPr>
          <p:cNvPr id="303" name="Google Shape;303;p19"/>
          <p:cNvSpPr txBox="1">
            <a:spLocks noGrp="1"/>
          </p:cNvSpPr>
          <p:nvPr>
            <p:ph type="body" idx="2"/>
          </p:nvPr>
        </p:nvSpPr>
        <p:spPr>
          <a:xfrm>
            <a:off x="6341806" y="199104"/>
            <a:ext cx="5702710" cy="5820050"/>
          </a:xfrm>
          <a:prstGeom prst="rect">
            <a:avLst/>
          </a:prstGeom>
          <a:noFill/>
          <a:ln>
            <a:noFill/>
          </a:ln>
        </p:spPr>
        <p:txBody>
          <a:bodyPr spcFirstLastPara="1" wrap="square" lIns="0" tIns="0" rIns="0" bIns="0" anchor="t" anchorCtr="0">
            <a:noAutofit/>
          </a:bodyPr>
          <a:lstStyle/>
          <a:p>
            <a:pPr marL="0" lvl="0" indent="0">
              <a:buNone/>
            </a:pPr>
            <a:r>
              <a:rPr lang="en-US" sz="1200" dirty="0"/>
              <a:t>The Timeout rules for constructive discussion will be used in todays’ dialogue. Let's go over them briefly.</a:t>
            </a:r>
            <a:br>
              <a:rPr lang="en-US" sz="1200" dirty="0"/>
            </a:br>
            <a:br>
              <a:rPr lang="en-US" sz="1200" dirty="0"/>
            </a:br>
            <a:r>
              <a:rPr lang="en-US" sz="1200" i="1" dirty="0"/>
              <a:t>The facilitator goes through  the six rules that can be found on the left side.</a:t>
            </a:r>
            <a:endParaRPr sz="1200" dirty="0"/>
          </a:p>
          <a:p>
            <a:pPr marL="0" lvl="0" indent="0">
              <a:buNone/>
            </a:pPr>
            <a:r>
              <a:rPr lang="en-US" sz="1100" dirty="0"/>
              <a:t>1. Everyone must be given the opportunity to explain their views in peace. It is important that we do not interrupt each other or whisper with the person next to us.</a:t>
            </a:r>
          </a:p>
          <a:p>
            <a:pPr marL="0" lvl="0" indent="0">
              <a:buNone/>
            </a:pPr>
            <a:r>
              <a:rPr lang="en-US" sz="1100" dirty="0"/>
              <a:t>2. The objective of a dialogue is to relate what we say to what the others have brought up in the discussion. Let’s try to use everyday language and avoid difficult terms.</a:t>
            </a:r>
          </a:p>
          <a:p>
            <a:pPr marL="0" lvl="0" indent="0">
              <a:buNone/>
            </a:pPr>
            <a:r>
              <a:rPr lang="en-US" sz="1100" dirty="0"/>
              <a:t>3. To be able to better understand the issue discussed and each other, we should talk about our own experiences. This means that we tell the others what issues, events and situations have contributed to our views</a:t>
            </a:r>
            <a:r>
              <a:rPr lang="fi-FI" sz="1100" dirty="0"/>
              <a:t>. </a:t>
            </a:r>
            <a:endParaRPr sz="1100" dirty="0"/>
          </a:p>
          <a:p>
            <a:pPr marL="0" lvl="0" indent="0">
              <a:buNone/>
            </a:pPr>
            <a:r>
              <a:rPr lang="fi-FI" sz="1100" dirty="0"/>
              <a:t>4. </a:t>
            </a:r>
            <a:r>
              <a:rPr lang="en-US" sz="1100" dirty="0"/>
              <a:t>You can speak to others directly and ask questions</a:t>
            </a:r>
            <a:r>
              <a:rPr lang="fi-FI" sz="1100" dirty="0"/>
              <a:t>. </a:t>
            </a:r>
            <a:endParaRPr sz="1100" dirty="0"/>
          </a:p>
          <a:p>
            <a:pPr marL="0" lvl="0" indent="0">
              <a:buNone/>
            </a:pPr>
            <a:r>
              <a:rPr lang="fi-FI" sz="1100" dirty="0"/>
              <a:t>5. </a:t>
            </a:r>
            <a:r>
              <a:rPr lang="en-US" sz="1100" dirty="0"/>
              <a:t>Let's focus on this moment. No phone or laptop during the conversation. We are also discussing confidentially today. So you can tell others that you have participated in this dialogue, but you can not say who said what if you have not asked that person’s permission. And let’s speak respectfully of other people, even if we disagree with them</a:t>
            </a:r>
            <a:r>
              <a:rPr lang="fi-FI" sz="1100" dirty="0"/>
              <a:t>. </a:t>
            </a:r>
          </a:p>
          <a:p>
            <a:pPr marL="0" lvl="0" indent="0">
              <a:buNone/>
            </a:pPr>
            <a:r>
              <a:rPr lang="fi-FI" sz="1100" dirty="0"/>
              <a:t>6. </a:t>
            </a:r>
            <a:r>
              <a:rPr lang="en-US" sz="1100" dirty="0"/>
              <a:t>The purpose of the dialogue is to be a situation in which conflicts that emerge can also be looked into. You don't have to agree on things. Different perspectives enrich the discussion and help us understand the topic of dialogue better</a:t>
            </a:r>
            <a:r>
              <a:rPr lang="fi-FI" sz="1100" dirty="0"/>
              <a:t>. </a:t>
            </a:r>
            <a:endParaRPr sz="1100" dirty="0"/>
          </a:p>
          <a:p>
            <a:pPr marL="0" lvl="0" indent="0">
              <a:buNone/>
            </a:pPr>
            <a:r>
              <a:rPr lang="en-US" sz="1100" dirty="0"/>
              <a:t>Can we commit to these rules together?</a:t>
            </a:r>
          </a:p>
          <a:p>
            <a:pPr marL="0" lvl="0" indent="0">
              <a:buNone/>
            </a:pPr>
            <a:r>
              <a:rPr lang="en-US" sz="1100" dirty="0"/>
              <a:t>All right, let's go on!				           </a:t>
            </a: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r>
              <a:rPr lang="fi-FI" sz="2000" b="1" dirty="0" err="1"/>
              <a:t>Rules</a:t>
            </a:r>
            <a:r>
              <a:rPr lang="fi-FI" sz="2000" b="1" dirty="0"/>
              <a:t> for </a:t>
            </a:r>
            <a:r>
              <a:rPr lang="fi-FI" sz="2000" b="1" dirty="0" err="1"/>
              <a:t>constructive</a:t>
            </a:r>
            <a:r>
              <a:rPr lang="fi-FI" sz="2000" b="1" dirty="0"/>
              <a:t> </a:t>
            </a:r>
            <a:r>
              <a:rPr lang="fi-FI" sz="2000" b="1" dirty="0" err="1"/>
              <a:t>discussion</a:t>
            </a:r>
            <a:endParaRPr lang="fi-FI"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877112"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500" dirty="0"/>
          </a:p>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b="1"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dirty="0"/>
              <a:t>10	Sharing and follow-up of insights</a:t>
            </a:r>
          </a:p>
          <a:p>
            <a:pPr marL="0" lvl="0" indent="0">
              <a:spcBef>
                <a:spcPts val="0"/>
              </a:spcBef>
              <a:buSzPts val="1600"/>
              <a:buNone/>
            </a:pPr>
            <a:r>
              <a:rPr lang="en-US" sz="1500"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i="1" dirty="0"/>
              <a:t>You can edit the text next to you and the questions in the dialogue so that they are better suited for your group of participants.</a:t>
            </a:r>
            <a:br>
              <a:rPr lang="en-US" sz="1400" i="1" dirty="0"/>
            </a:br>
            <a:endParaRPr sz="1400" dirty="0"/>
          </a:p>
          <a:p>
            <a:pPr marL="0" lvl="0" indent="0">
              <a:spcBef>
                <a:spcPts val="0"/>
              </a:spcBef>
              <a:buSzPts val="1600"/>
              <a:buNone/>
            </a:pPr>
            <a:r>
              <a:rPr lang="en-US" sz="1400" i="1" dirty="0"/>
              <a:t>You can also use an news clip or article, research, or other material on the topic and use it to stimulate  the discussion.</a:t>
            </a: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b="1" dirty="0"/>
              <a:t>Starting with the following video/music/text.</a:t>
            </a:r>
          </a:p>
          <a:p>
            <a:pPr marL="0" lvl="0" indent="0">
              <a:spcBef>
                <a:spcPts val="0"/>
              </a:spcBef>
              <a:buSzPts val="1600"/>
              <a:buNone/>
            </a:pPr>
            <a:endParaRPr lang="en-US" sz="1400" b="1" dirty="0"/>
          </a:p>
          <a:p>
            <a:pPr marL="0" lvl="0" indent="0">
              <a:spcBef>
                <a:spcPts val="0"/>
              </a:spcBef>
              <a:buSzPts val="1600"/>
              <a:buNone/>
            </a:pPr>
            <a:r>
              <a:rPr lang="en-US" sz="1400" i="1" dirty="0"/>
              <a:t>You can use this text to get ready for the topic, for example:</a:t>
            </a:r>
          </a:p>
          <a:p>
            <a:pPr marL="0" lvl="0" indent="0">
              <a:spcBef>
                <a:spcPts val="0"/>
              </a:spcBef>
              <a:buSzPts val="1600"/>
              <a:buNone/>
            </a:pPr>
            <a:r>
              <a:rPr lang="en-US" sz="1400" b="1" dirty="0"/>
              <a:t> Many citizens are thinking about their own wellbeing and that of other people. Mental resources are not only dependent on individuals, they are also shaped by local networks and the entire surrounding society. People can influence their own and each other’s mental landscape in many ways in families, </a:t>
            </a:r>
            <a:r>
              <a:rPr lang="en-US" sz="1400" b="1" dirty="0" err="1"/>
              <a:t>neighbourhoods</a:t>
            </a:r>
            <a:r>
              <a:rPr lang="en-US" sz="1400" b="1" dirty="0"/>
              <a:t>, schools and workplaces as well as in leisure activities, culture and sports, the media and politics. The aim is to increase understanding of how the human mind’s resources are built in different life stages and situations – from childhood to old age, everyday life and in the midst of change. How can we feed the forces of thought, emotion, and imagination within and around us?</a:t>
            </a:r>
          </a:p>
          <a:p>
            <a:pPr marL="0" lvl="0" indent="0">
              <a:spcBef>
                <a:spcPts val="0"/>
              </a:spcBef>
              <a:buSzPts val="1600"/>
              <a:buNone/>
            </a:pPr>
            <a:endParaRPr lang="en-US" sz="1400" b="1" dirty="0"/>
          </a:p>
          <a:p>
            <a:pPr marL="0" lvl="0" indent="0">
              <a:spcBef>
                <a:spcPts val="0"/>
              </a:spcBef>
              <a:buSzPts val="1600"/>
              <a:buNone/>
            </a:pPr>
            <a:r>
              <a:rPr lang="en-US" sz="1400" i="1" dirty="0"/>
              <a:t>You can use a topical Article, news, research, song, or other material that fits your group of participants and uses it to stimulate conversation. Or you can edit the text to suit the group of participants.</a:t>
            </a:r>
            <a:r>
              <a:rPr lang="fi-FI" sz="1100" dirty="0"/>
              <a:t>		</a:t>
            </a:r>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r>
              <a:rPr lang="fi-FI" sz="1100" dirty="0"/>
              <a:t>					</a:t>
            </a:r>
            <a:r>
              <a:rPr lang="fi-FI" sz="1400" b="1" dirty="0"/>
              <a:t>5 min</a:t>
            </a:r>
            <a:endParaRPr sz="14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599" y="318950"/>
            <a:ext cx="5009051" cy="292127"/>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Mental resources – what weakens them and what strengthens them</a:t>
            </a:r>
          </a:p>
        </p:txBody>
      </p:sp>
      <p:sp>
        <p:nvSpPr>
          <p:cNvPr id="314" name="Google Shape;314;p20"/>
          <p:cNvSpPr txBox="1">
            <a:spLocks noGrp="1"/>
          </p:cNvSpPr>
          <p:nvPr>
            <p:ph type="body" idx="4"/>
          </p:nvPr>
        </p:nvSpPr>
        <p:spPr>
          <a:xfrm>
            <a:off x="6526350" y="241477"/>
            <a:ext cx="4706400" cy="369600"/>
          </a:xfrm>
          <a:prstGeom prst="rect">
            <a:avLst/>
          </a:prstGeom>
          <a:noFill/>
          <a:ln>
            <a:noFill/>
          </a:ln>
        </p:spPr>
        <p:txBody>
          <a:bodyPr spcFirstLastPara="1" wrap="square" lIns="0" tIns="0" rIns="0" bIns="0" anchor="t" anchorCtr="0">
            <a:noAutofit/>
          </a:bodyPr>
          <a:lstStyle/>
          <a:p>
            <a:pPr marL="0" lvl="0" indent="0"/>
            <a:r>
              <a:rPr lang="en-US" sz="1800" b="1" dirty="0"/>
              <a:t>Getting ready for the discussion</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400" dirty="0"/>
          </a:p>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spcBef>
                <a:spcPts val="0"/>
              </a:spcBef>
              <a:buSzPts val="1600"/>
              <a:buNone/>
            </a:pPr>
            <a:endParaRPr lang="en-US" sz="1400" dirty="0"/>
          </a:p>
          <a:p>
            <a:pPr marL="0" lvl="0" indent="0">
              <a:spcBef>
                <a:spcPts val="0"/>
              </a:spcBef>
              <a:buSzPts val="1600"/>
              <a:buNone/>
            </a:pPr>
            <a:r>
              <a:rPr lang="en-US" sz="1400" i="1" dirty="0"/>
              <a:t>You can edit the questions in the dialogue so that they are better suited for the group of participants.</a:t>
            </a:r>
          </a:p>
          <a:p>
            <a:pPr marL="0" lvl="0" indent="0" algn="l" rtl="0">
              <a:lnSpc>
                <a:spcPct val="110000"/>
              </a:lnSpc>
              <a:spcBef>
                <a:spcPts val="0"/>
              </a:spcBef>
              <a:spcAft>
                <a:spcPts val="0"/>
              </a:spcAft>
              <a:buClr>
                <a:schemeClr val="dk1"/>
              </a:buClr>
              <a:buSzPts val="1600"/>
              <a:buNone/>
            </a:pPr>
            <a:endParaRPr dirty="0"/>
          </a:p>
        </p:txBody>
      </p:sp>
      <p:sp>
        <p:nvSpPr>
          <p:cNvPr id="321" name="Google Shape;321;p21"/>
          <p:cNvSpPr txBox="1">
            <a:spLocks noGrp="1"/>
          </p:cNvSpPr>
          <p:nvPr>
            <p:ph type="body" idx="2"/>
          </p:nvPr>
        </p:nvSpPr>
        <p:spPr>
          <a:xfrm>
            <a:off x="6526350" y="924000"/>
            <a:ext cx="5401404" cy="49344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400" dirty="0"/>
          </a:p>
          <a:p>
            <a:pPr marL="0" lvl="0" indent="0">
              <a:spcBef>
                <a:spcPts val="0"/>
              </a:spcBef>
              <a:buSzPts val="1600"/>
              <a:buNone/>
            </a:pPr>
            <a:r>
              <a:rPr lang="en-US" sz="1400" i="1" dirty="0"/>
              <a:t>Divide the group into couples, clearly tell who's with whom. If there are only three people in the group, you can discuss the first thoughts among the whole group.</a:t>
            </a:r>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dirty="0"/>
              <a:t>Discuss your experiences. Make sure that both of you have time to express your thoughts.</a:t>
            </a:r>
            <a:br>
              <a:rPr lang="en-US" sz="1400" dirty="0"/>
            </a:br>
            <a:endParaRPr lang="fi-FI" sz="1400" dirty="0"/>
          </a:p>
          <a:p>
            <a:pPr marL="0" lvl="0" indent="0">
              <a:spcBef>
                <a:spcPts val="0"/>
              </a:spcBef>
              <a:buSzPts val="1600"/>
              <a:buNone/>
            </a:pPr>
            <a:r>
              <a:rPr lang="en-US" sz="1400" b="1" dirty="0">
                <a:highlight>
                  <a:srgbClr val="FFFFFF"/>
                </a:highlight>
              </a:rPr>
              <a:t>What kind of thoughts, feelings and images does the material that has just been presented arouse in you with regard to mental resources?</a:t>
            </a:r>
          </a:p>
          <a:p>
            <a:pPr marL="0" lvl="0" indent="0">
              <a:spcBef>
                <a:spcPts val="0"/>
              </a:spcBef>
              <a:buSzPts val="1600"/>
              <a:buNone/>
            </a:pPr>
            <a:endParaRPr lang="en-US"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err="1">
                <a:highlight>
                  <a:srgbClr val="FFFFFF"/>
                </a:highlight>
              </a:rPr>
              <a:t>Or</a:t>
            </a:r>
            <a:r>
              <a:rPr lang="fi-FI" sz="1400" i="1" dirty="0">
                <a:highlight>
                  <a:srgbClr val="FFFFFF"/>
                </a:highlight>
              </a:rPr>
              <a:t> </a:t>
            </a:r>
            <a:r>
              <a:rPr lang="fi-FI" sz="1400" i="1" dirty="0" err="1">
                <a:highlight>
                  <a:srgbClr val="FFFFFF"/>
                </a:highlight>
              </a:rPr>
              <a:t>alternatively</a:t>
            </a:r>
            <a:r>
              <a:rPr lang="fi-FI" sz="1400" i="1" dirty="0">
                <a:highlight>
                  <a:srgbClr val="FFFFFF"/>
                </a:highlight>
              </a:rPr>
              <a:t>:</a:t>
            </a:r>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nSpc>
                <a:spcPct val="115000"/>
              </a:lnSpc>
              <a:spcBef>
                <a:spcPts val="0"/>
              </a:spcBef>
              <a:buSzPts val="1100"/>
              <a:buNone/>
            </a:pPr>
            <a:r>
              <a:rPr lang="en-US" sz="1400" b="1" dirty="0">
                <a:highlight>
                  <a:srgbClr val="FFFFFF"/>
                </a:highlight>
              </a:rPr>
              <a:t>What kind of matters and situations have recently prompted you to reflect on your own resources and those of others?</a:t>
            </a:r>
          </a:p>
          <a:p>
            <a:pPr marL="0" lvl="0" indent="0">
              <a:lnSpc>
                <a:spcPct val="115000"/>
              </a:lnSpc>
              <a:spcBef>
                <a:spcPts val="0"/>
              </a:spcBef>
              <a:buSzPts val="1100"/>
              <a:buNone/>
            </a:pPr>
            <a:endParaRPr sz="1400" dirty="0"/>
          </a:p>
          <a:p>
            <a:pPr marL="0" lvl="0" indent="0">
              <a:spcBef>
                <a:spcPts val="0"/>
              </a:spcBef>
              <a:buSzPts val="1600"/>
              <a:buNone/>
            </a:pPr>
            <a:r>
              <a:rPr lang="en-US" sz="1400" dirty="0"/>
              <a:t>This will take five minutes. You can start...</a:t>
            </a:r>
          </a:p>
          <a:p>
            <a:pPr marL="0" lvl="0" indent="0">
              <a:spcBef>
                <a:spcPts val="0"/>
              </a:spcBef>
              <a:buSzPts val="1600"/>
              <a:buNone/>
            </a:pPr>
            <a:r>
              <a:rPr lang="en-US" sz="1400" dirty="0"/>
              <a:t>... it's time to stop.</a:t>
            </a:r>
            <a:endParaRPr lang="fi-FI" sz="1400" dirty="0"/>
          </a:p>
          <a:p>
            <a:pPr marL="0" lvl="0" indent="0" algn="l" rtl="0">
              <a:lnSpc>
                <a:spcPct val="110000"/>
              </a:lnSpc>
              <a:spcBef>
                <a:spcPts val="0"/>
              </a:spcBef>
              <a:spcAft>
                <a:spcPts val="0"/>
              </a:spcAft>
              <a:buClr>
                <a:schemeClr val="dk1"/>
              </a:buClr>
              <a:buSzPts val="1600"/>
              <a:buNone/>
            </a:pPr>
            <a:r>
              <a:rPr lang="fi-FI" sz="1400" b="1" dirty="0"/>
              <a:t>				    	    5 min</a:t>
            </a:r>
            <a:endParaRPr sz="1400" dirty="0"/>
          </a:p>
          <a:p>
            <a:pPr marL="0" lvl="0" indent="0" algn="l" rtl="0">
              <a:lnSpc>
                <a:spcPct val="110000"/>
              </a:lnSpc>
              <a:spcBef>
                <a:spcPts val="0"/>
              </a:spcBef>
              <a:spcAft>
                <a:spcPts val="0"/>
              </a:spcAft>
              <a:buClr>
                <a:schemeClr val="dk1"/>
              </a:buClr>
              <a:buSzPts val="1600"/>
              <a:buNone/>
            </a:pPr>
            <a:r>
              <a:rPr lang="fi-FI" sz="1400" dirty="0"/>
              <a:t>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endParaRPr sz="14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22" name="Google Shape;322;p21"/>
          <p:cNvSpPr txBox="1">
            <a:spLocks noGrp="1"/>
          </p:cNvSpPr>
          <p:nvPr>
            <p:ph type="body" idx="3"/>
          </p:nvPr>
        </p:nvSpPr>
        <p:spPr>
          <a:xfrm>
            <a:off x="673200" y="554400"/>
            <a:ext cx="5158146"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Mental resources – what weakens them and what strengthens them</a:t>
            </a:r>
          </a:p>
        </p:txBody>
      </p:sp>
      <p:sp>
        <p:nvSpPr>
          <p:cNvPr id="323" name="Google Shape;323;p21"/>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en-US" sz="1800" b="1" dirty="0"/>
              <a:t>Joint discussion: in two-person groups</a:t>
            </a:r>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400" dirty="0"/>
          </a:p>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Briefly describe what you both were talking about and what thoughts arose.</a:t>
            </a:r>
            <a:br>
              <a:rPr lang="en-US" sz="1400" dirty="0"/>
            </a:br>
            <a:endParaRPr lang="fi-FI" sz="1400" b="1" dirty="0">
              <a:highlight>
                <a:srgbClr val="FFFFFF"/>
              </a:highlight>
            </a:endParaRPr>
          </a:p>
          <a:p>
            <a:pPr marL="0" lvl="0" indent="0">
              <a:spcBef>
                <a:spcPts val="0"/>
              </a:spcBef>
              <a:buSzPts val="1600"/>
              <a:buNone/>
            </a:pPr>
            <a:r>
              <a:rPr lang="en-US" sz="1400" dirty="0"/>
              <a:t>Who will start and tell what you were talking about?</a:t>
            </a:r>
          </a:p>
          <a:p>
            <a:pPr marL="0" lvl="0" indent="0">
              <a:spcBef>
                <a:spcPts val="0"/>
              </a:spcBef>
              <a:buSzPts val="1600"/>
              <a:buNone/>
            </a:pPr>
            <a:endParaRPr sz="1400" dirty="0"/>
          </a:p>
          <a:p>
            <a:pPr marL="0" lvl="0" indent="0">
              <a:spcBef>
                <a:spcPts val="0"/>
              </a:spcBef>
              <a:buSzPts val="1600"/>
              <a:buNone/>
            </a:pPr>
            <a:r>
              <a:rPr lang="fi-FI" sz="1400" b="1" i="1" dirty="0" err="1"/>
              <a:t>What</a:t>
            </a:r>
            <a:r>
              <a:rPr lang="fi-FI" sz="1400" b="1" i="1" dirty="0"/>
              <a:t> </a:t>
            </a:r>
            <a:r>
              <a:rPr lang="fi-FI" sz="1400" b="1" i="1" dirty="0" err="1"/>
              <a:t>other</a:t>
            </a:r>
            <a:r>
              <a:rPr lang="fi-FI" sz="1400" b="1" i="1" dirty="0"/>
              <a:t> </a:t>
            </a:r>
            <a:r>
              <a:rPr lang="fi-FI" sz="1400" b="1" i="1" dirty="0" err="1"/>
              <a:t>experiences</a:t>
            </a:r>
            <a:r>
              <a:rPr lang="fi-FI" sz="1400" b="1" i="1" dirty="0"/>
              <a:t> </a:t>
            </a:r>
            <a:r>
              <a:rPr lang="fi-FI" sz="1400" b="1" i="1" dirty="0" err="1"/>
              <a:t>emerged</a:t>
            </a:r>
            <a:r>
              <a:rPr lang="fi-FI" sz="1400" b="1" i="1" dirty="0"/>
              <a:t>?</a:t>
            </a:r>
          </a:p>
          <a:p>
            <a:pPr marL="0" lvl="0" indent="0">
              <a:spcBef>
                <a:spcPts val="0"/>
              </a:spcBef>
              <a:buSzPts val="1600"/>
              <a:buNone/>
            </a:pPr>
            <a:endParaRPr sz="1400" i="1" dirty="0"/>
          </a:p>
          <a:p>
            <a:pPr marL="0" lvl="0" indent="0">
              <a:spcBef>
                <a:spcPts val="0"/>
              </a:spcBef>
              <a:buSzPts val="1600"/>
              <a:buNone/>
            </a:pPr>
            <a:r>
              <a:rPr lang="en-US" sz="1400" dirty="0"/>
              <a:t>Thank you everyone. You highlighted at least the following: </a:t>
            </a:r>
            <a:r>
              <a:rPr lang="en-US" sz="1400" i="1" dirty="0"/>
              <a:t>compile some of the themes that have emerged</a:t>
            </a:r>
          </a:p>
          <a:p>
            <a:pPr marL="0" lvl="0" indent="0">
              <a:spcBef>
                <a:spcPts val="0"/>
              </a:spcBef>
              <a:buSzPts val="1600"/>
              <a:buNone/>
            </a:pPr>
            <a:endParaRPr sz="1400" i="1" dirty="0"/>
          </a:p>
          <a:p>
            <a:pPr marL="0" lvl="0" indent="0">
              <a:spcBef>
                <a:spcPts val="0"/>
              </a:spcBef>
              <a:buSzPts val="1600"/>
              <a:buNone/>
            </a:pPr>
            <a:r>
              <a:rPr lang="fi-FI" sz="1400" i="1" dirty="0"/>
              <a:t>-&gt; </a:t>
            </a:r>
            <a:r>
              <a:rPr lang="en-US" sz="1400" i="1" dirty="0"/>
              <a:t>at this stage, it is worth asking each participant something and thus sending a message that everyone's participation in the dialogue is important. Discussion may be freer in future</a:t>
            </a:r>
          </a:p>
          <a:p>
            <a:pPr marL="0" lvl="0" indent="0">
              <a:spcBef>
                <a:spcPts val="0"/>
              </a:spcBef>
              <a:buSzPts val="1600"/>
              <a:buNone/>
            </a:pPr>
            <a:endParaRPr sz="1300"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199" y="554400"/>
            <a:ext cx="4992451"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Mental resources – what weakens them and what strengthens them</a:t>
            </a:r>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a:t>Joint</a:t>
            </a:r>
            <a:r>
              <a:rPr lang="fi-FI" sz="1800" b="1" dirty="0"/>
              <a:t> </a:t>
            </a:r>
            <a:r>
              <a:rPr lang="fi-FI" sz="1800" b="1" dirty="0" err="1"/>
              <a:t>discussion</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400" dirty="0"/>
          </a:p>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r>
              <a:rPr lang="en-US" sz="1400" i="1" dirty="0">
                <a:highlight>
                  <a:srgbClr val="FFFFFF"/>
                </a:highlight>
              </a:rPr>
              <a:t>You can edit the questions to suit your group, region or </a:t>
            </a:r>
            <a:r>
              <a:rPr lang="en-US" sz="1400" i="1" dirty="0" err="1">
                <a:highlight>
                  <a:srgbClr val="FFFFFF"/>
                </a:highlight>
              </a:rPr>
              <a:t>organisation</a:t>
            </a:r>
            <a:r>
              <a:rPr lang="en-US" sz="1400" i="1" dirty="0">
                <a:highlight>
                  <a:srgbClr val="FFFFFF"/>
                </a:highlight>
              </a:rPr>
              <a:t>. After the question, make use of the possibility of self-reflection or discussing in pairs, if necessary.</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68695" y="862324"/>
            <a:ext cx="5572293" cy="5135063"/>
          </a:xfrm>
          <a:prstGeom prst="rect">
            <a:avLst/>
          </a:prstGeom>
          <a:noFill/>
          <a:ln>
            <a:noFill/>
          </a:ln>
        </p:spPr>
        <p:txBody>
          <a:bodyPr spcFirstLastPara="1" wrap="square" lIns="0" tIns="0" rIns="0" bIns="0" anchor="t" anchorCtr="0">
            <a:noAutofit/>
          </a:bodyPr>
          <a:lstStyle/>
          <a:p>
            <a:pPr marL="0" lvl="0" indent="0">
              <a:lnSpc>
                <a:spcPct val="100000"/>
              </a:lnSpc>
              <a:spcBef>
                <a:spcPts val="0"/>
              </a:spcBef>
              <a:buSzPts val="1600"/>
              <a:buNone/>
            </a:pPr>
            <a:r>
              <a:rPr lang="en-US" sz="1400" i="1" dirty="0"/>
              <a:t>Try to collect the issues that come up in the discussion. Formulate additional questions based on them. It is good to let the discussion flow at its own weight and avoid turning it into an interview.</a:t>
            </a:r>
            <a:endParaRPr lang="fi-FI" sz="1400" dirty="0">
              <a:highlight>
                <a:srgbClr val="FFFFFF"/>
              </a:highlight>
              <a:cs typeface="Arial"/>
            </a:endParaRPr>
          </a:p>
          <a:p>
            <a:pPr marL="0" lvl="0" indent="0">
              <a:lnSpc>
                <a:spcPct val="100000"/>
              </a:lnSpc>
              <a:spcBef>
                <a:spcPts val="0"/>
              </a:spcBef>
              <a:buSzPts val="1600"/>
              <a:buNone/>
            </a:pPr>
            <a:endParaRPr lang="en-US" sz="1400" dirty="0"/>
          </a:p>
          <a:p>
            <a:pPr marL="0" lvl="0" indent="0">
              <a:lnSpc>
                <a:spcPct val="100000"/>
              </a:lnSpc>
              <a:spcBef>
                <a:spcPts val="0"/>
              </a:spcBef>
              <a:buSzPts val="1600"/>
              <a:buNone/>
            </a:pPr>
            <a:r>
              <a:rPr lang="en-US" sz="1400" i="1" dirty="0"/>
              <a:t>At the appropriate stage of the discussion, move on to discuss what brings us together. Or if you chose option two, go on to discuss what separates us. Make sure that you handle things that bring us together for most of the time.</a:t>
            </a:r>
          </a:p>
          <a:p>
            <a:pPr marL="0" lvl="0" indent="0">
              <a:lnSpc>
                <a:spcPct val="100000"/>
              </a:lnSpc>
              <a:spcBef>
                <a:spcPts val="0"/>
              </a:spcBef>
              <a:buSzPts val="1600"/>
              <a:buNone/>
            </a:pPr>
            <a:endParaRPr lang="fi-FI" sz="1400" i="1" dirty="0"/>
          </a:p>
          <a:p>
            <a:pPr marL="0" indent="0">
              <a:lnSpc>
                <a:spcPct val="100000"/>
              </a:lnSpc>
              <a:spcBef>
                <a:spcPts val="0"/>
              </a:spcBef>
              <a:buSzPts val="1600"/>
              <a:buNone/>
            </a:pPr>
            <a:r>
              <a:rPr lang="en-US" sz="1400" i="1" dirty="0">
                <a:highlight>
                  <a:srgbClr val="FFFFFF"/>
                </a:highlight>
              </a:rPr>
              <a:t>Option 1: </a:t>
            </a:r>
            <a:r>
              <a:rPr lang="en-US" sz="1400" b="1" dirty="0">
                <a:highlight>
                  <a:srgbClr val="FFFFFF"/>
                </a:highlight>
              </a:rPr>
              <a:t>Now that we have brought up issues affecting mental resources, let us move on to discuss what factors increase and decrease them in our society?</a:t>
            </a:r>
          </a:p>
          <a:p>
            <a:pPr marL="0" indent="0">
              <a:lnSpc>
                <a:spcPct val="100000"/>
              </a:lnSpc>
              <a:spcBef>
                <a:spcPts val="0"/>
              </a:spcBef>
              <a:buSzPts val="1600"/>
              <a:buNone/>
            </a:pPr>
            <a:endParaRPr lang="en-US" sz="1400" b="1" dirty="0">
              <a:highlight>
                <a:srgbClr val="FFFFFF"/>
              </a:highlight>
            </a:endParaRPr>
          </a:p>
          <a:p>
            <a:pPr marL="0" indent="0">
              <a:lnSpc>
                <a:spcPct val="100000"/>
              </a:lnSpc>
              <a:spcBef>
                <a:spcPts val="0"/>
              </a:spcBef>
              <a:buSzPts val="1600"/>
              <a:buNone/>
            </a:pPr>
            <a:br>
              <a:rPr lang="en-US" sz="1400" b="1" dirty="0">
                <a:highlight>
                  <a:srgbClr val="FFFFFF"/>
                </a:highlight>
              </a:rPr>
            </a:br>
            <a:r>
              <a:rPr lang="en-US" sz="1400" i="1" dirty="0">
                <a:highlight>
                  <a:srgbClr val="FFFFFF"/>
                </a:highlight>
              </a:rPr>
              <a:t>You can also ask:</a:t>
            </a:r>
          </a:p>
          <a:p>
            <a:pPr marL="0" indent="0">
              <a:lnSpc>
                <a:spcPct val="100000"/>
              </a:lnSpc>
              <a:spcBef>
                <a:spcPts val="0"/>
              </a:spcBef>
              <a:buSzPts val="1600"/>
              <a:buNone/>
            </a:pPr>
            <a:r>
              <a:rPr lang="en-US" sz="1400" b="1" dirty="0"/>
              <a:t>What can we do together to strengthen our mental resources?</a:t>
            </a:r>
          </a:p>
          <a:p>
            <a:pPr marL="0" indent="0">
              <a:lnSpc>
                <a:spcPct val="100000"/>
              </a:lnSpc>
              <a:spcBef>
                <a:spcPts val="0"/>
              </a:spcBef>
              <a:buSzPts val="1600"/>
              <a:buNone/>
            </a:pPr>
            <a:r>
              <a:rPr lang="en-US" sz="1400" b="1" dirty="0"/>
              <a:t>What do you feel you can do to strengthen your own resources and those of others?</a:t>
            </a:r>
          </a:p>
          <a:p>
            <a:pPr marL="0" indent="0">
              <a:lnSpc>
                <a:spcPct val="100000"/>
              </a:lnSpc>
              <a:spcBef>
                <a:spcPts val="0"/>
              </a:spcBef>
              <a:buSzPts val="1600"/>
              <a:buNone/>
            </a:pPr>
            <a:r>
              <a:rPr lang="fi-FI" sz="1400" b="1" dirty="0"/>
              <a:t>			</a:t>
            </a:r>
          </a:p>
          <a:p>
            <a:pPr marL="0" indent="0">
              <a:lnSpc>
                <a:spcPct val="100000"/>
              </a:lnSpc>
              <a:spcBef>
                <a:spcPts val="0"/>
              </a:spcBef>
              <a:buSzPts val="1600"/>
              <a:buNone/>
            </a:pPr>
            <a:r>
              <a:rPr lang="fi-FI" sz="1400" b="1" dirty="0"/>
              <a:t>			        </a:t>
            </a:r>
            <a:r>
              <a:rPr lang="en-US" sz="1400" b="1" dirty="0"/>
              <a:t>65 min, incl. possible break</a:t>
            </a:r>
          </a:p>
          <a:p>
            <a:pPr marL="0" lvl="0" indent="0" algn="r" rtl="0">
              <a:lnSpc>
                <a:spcPct val="100000"/>
              </a:lnSpc>
              <a:spcBef>
                <a:spcPts val="0"/>
              </a:spcBef>
              <a:spcAft>
                <a:spcPts val="0"/>
              </a:spcAft>
              <a:buClr>
                <a:schemeClr val="dk1"/>
              </a:buClr>
              <a:buSzPts val="1600"/>
              <a:buNone/>
            </a:pPr>
            <a:endParaRPr sz="1400" b="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5150106"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Mental resources – what weakens them and what strengthens them</a:t>
            </a:r>
          </a:p>
        </p:txBody>
      </p:sp>
      <p:sp>
        <p:nvSpPr>
          <p:cNvPr id="341" name="Google Shape;341;p23"/>
          <p:cNvSpPr txBox="1">
            <a:spLocks noGrp="1"/>
          </p:cNvSpPr>
          <p:nvPr>
            <p:ph type="body" idx="4"/>
          </p:nvPr>
        </p:nvSpPr>
        <p:spPr>
          <a:xfrm>
            <a:off x="6368695" y="492724"/>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a:t>Joint</a:t>
            </a:r>
            <a:r>
              <a:rPr lang="fi-FI" sz="1800" b="1" dirty="0"/>
              <a:t> </a:t>
            </a:r>
            <a:r>
              <a:rPr lang="fi-FI" sz="1800" b="1" dirty="0" err="1"/>
              <a:t>discussion</a:t>
            </a:r>
            <a:r>
              <a:rPr lang="fi-FI" sz="1800" b="1" dirty="0"/>
              <a:t> </a:t>
            </a:r>
            <a:r>
              <a:rPr lang="fi-FI" sz="1800" b="1" dirty="0" err="1"/>
              <a:t>continues</a:t>
            </a:r>
            <a:endParaRPr lang="fi-FI"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400" dirty="0"/>
          </a:p>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dirty="0"/>
              <a:t>85 	Joint discussion (incl. break)</a:t>
            </a:r>
          </a:p>
          <a:p>
            <a:pPr marL="0" lvl="0" indent="0">
              <a:spcBef>
                <a:spcPts val="0"/>
              </a:spcBef>
              <a:buSzPts val="1600"/>
              <a:buNone/>
            </a:pPr>
            <a:r>
              <a:rPr lang="en-US" sz="1400" b="1"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Our dialogue is now coming to an end. I want to hear what insights, feelings or thoughts our joint discussion has generated in you.</a:t>
            </a:r>
          </a:p>
          <a:p>
            <a:pPr marL="0" lvl="0" indent="0">
              <a:spcBef>
                <a:spcPts val="0"/>
              </a:spcBef>
              <a:buSzPts val="1600"/>
              <a:buNone/>
            </a:pPr>
            <a:endParaRPr lang="en-US" sz="1400" dirty="0"/>
          </a:p>
          <a:p>
            <a:pPr marL="0" lvl="0" indent="0">
              <a:spcBef>
                <a:spcPts val="0"/>
              </a:spcBef>
              <a:buSzPts val="1600"/>
              <a:buNone/>
            </a:pPr>
            <a:r>
              <a:rPr lang="en-US" sz="1400" dirty="0"/>
              <a:t>Write on your own piece of paper a few insights, feelings or ideas that have been important to you in this dialogue. We collect these insights to support the notes from our dialogue. As said before individual persons cannot be identified from the notes.</a:t>
            </a:r>
          </a:p>
          <a:p>
            <a:pPr marL="0" lvl="0" indent="0">
              <a:spcBef>
                <a:spcPts val="0"/>
              </a:spcBef>
              <a:buSzPts val="1600"/>
              <a:buNone/>
            </a:pPr>
            <a:endParaRPr lang="en-US" sz="1400" dirty="0"/>
          </a:p>
          <a:p>
            <a:pPr marL="0" lvl="0" indent="0">
              <a:spcBef>
                <a:spcPts val="0"/>
              </a:spcBef>
              <a:buSzPts val="1600"/>
              <a:buNone/>
            </a:pPr>
            <a:r>
              <a:rPr lang="en-US" sz="1400" dirty="0"/>
              <a:t>Take a few minutes to write. Then select one of your insights, thoughts, or feelings that you want to share with us here.</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indent="0">
              <a:lnSpc>
                <a:spcPct val="110000"/>
              </a:lnSpc>
              <a:buSzPts val="1600"/>
            </a:pPr>
            <a:r>
              <a:rPr lang="en-US" sz="2300" b="1" dirty="0">
                <a:latin typeface="Inter" panose="020B0604020202020204" charset="0"/>
                <a:ea typeface="Inter" panose="020B0604020202020204" charset="0"/>
              </a:rPr>
              <a:t>Mental resources – what weakens them and what strengthens them</a:t>
            </a:r>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a:t>Writing</a:t>
            </a:r>
            <a:r>
              <a:rPr lang="fi-FI" sz="1800" b="1" dirty="0"/>
              <a:t> </a:t>
            </a:r>
            <a:r>
              <a:rPr lang="fi-FI" sz="1800" b="1" dirty="0" err="1"/>
              <a:t>insights</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871</TotalTime>
  <Words>2665</Words>
  <Application>Microsoft Office PowerPoint</Application>
  <PresentationFormat>Laajakuva</PresentationFormat>
  <Paragraphs>269</Paragraphs>
  <Slides>12</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Arial Black</vt:lpstr>
      <vt:lpstr>Inter</vt:lpstr>
      <vt:lpstr>Arial</vt:lpstr>
      <vt:lpstr>Inter Tight</vt:lpstr>
      <vt:lpstr>Kansalliset Dialogit</vt:lpstr>
      <vt:lpstr>National dialogues  Mental resources – what weakens them and what strengthens them (and a more detailed title) Draft script for Timeout-dialogue Duration 120 minutes </vt:lpstr>
      <vt:lpstr>Instructions for using script  Plan the dialogue in advance using the script.  You can also use the Timeout dialogue cards to support your planning and the dialogue:  https://www.timeoutdialogue.fi/tool/cards-for-facilitating-a-discussion/  The script supports facilitating the dialogue, do not distribute it to the participants. But do print a copy of the script for yourself after you have modified it to suit yourself and your dialogue.  The wordings of the script are examples. Edit them to better suit the topic of the dialogue, your target group and for yourself. The times are indicative. They are intended to give an idea of how much time to spend on each stage. With the exception of the start and the end, you do not have to follow exact timings.   You can use your own facilitator competence and, if necessary, use tried and tested methods to support discussions and participants. Decide before the dialogue who will be the notetaker.  It is important to take notes of the whole dialogue. The notetaker does not need to edit the notes afterwards. The idea is to record as precisely as possible what was said during the discussion. The script can help the notetaker to prepare for the dialogue.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Savinen Marianne (VM)</cp:lastModifiedBy>
  <cp:revision>148</cp:revision>
  <cp:lastPrinted>2023-11-03T06:56:04Z</cp:lastPrinted>
  <dcterms:modified xsi:type="dcterms:W3CDTF">2025-01-27T09:31:35Z</dcterms:modified>
</cp:coreProperties>
</file>