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embeddedFontLst>
    <p:embeddedFont>
      <p:font typeface="Inter Tight" panose="020B0604020202020204" charset="0"/>
      <p:regular r:id="rId15"/>
      <p:bold r:id="rId16"/>
      <p:italic r:id="rId17"/>
      <p:boldItalic r:id="rId18"/>
    </p:embeddedFont>
    <p:embeddedFont>
      <p:font typeface="Inter"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1"/>
    <p:restoredTop sz="94673"/>
  </p:normalViewPr>
  <p:slideViewPr>
    <p:cSldViewPr snapToGrid="0">
      <p:cViewPr varScale="1">
        <p:scale>
          <a:sx n="66" d="100"/>
          <a:sy n="66" d="100"/>
        </p:scale>
        <p:origin x="53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le Laaksolahti" userId="1bbda20c-57ca-429f-bdb1-f84b8389664f" providerId="ADAL" clId="{547B241F-1851-44BE-BF32-F1F1960E93B6}"/>
    <pc:docChg chg="modSld">
      <pc:chgData name="Hannele Laaksolahti" userId="1bbda20c-57ca-429f-bdb1-f84b8389664f" providerId="ADAL" clId="{547B241F-1851-44BE-BF32-F1F1960E93B6}" dt="2023-09-01T10:00:24.558" v="5"/>
      <pc:docMkLst>
        <pc:docMk/>
      </pc:docMkLst>
      <pc:sldChg chg="addCm">
        <pc:chgData name="Hannele Laaksolahti" userId="1bbda20c-57ca-429f-bdb1-f84b8389664f" providerId="ADAL" clId="{547B241F-1851-44BE-BF32-F1F1960E93B6}" dt="2023-09-01T09:57:25.544" v="1"/>
        <pc:sldMkLst>
          <pc:docMk/>
          <pc:sldMk cId="0" sldId="263"/>
        </pc:sldMkLst>
        <pc:extLst>
          <p:ext xmlns:p="http://schemas.openxmlformats.org/presentationml/2006/main" uri="{D6D511B9-2390-475A-947B-AFAB55BFBCF1}">
            <pc226:cmChg xmlns:pc226="http://schemas.microsoft.com/office/powerpoint/2022/06/main/command" chg="add">
              <pc226:chgData name="Hannele Laaksolahti" userId="1bbda20c-57ca-429f-bdb1-f84b8389664f" providerId="ADAL" clId="{547B241F-1851-44BE-BF32-F1F1960E93B6}" dt="2023-09-01T09:53:59.836" v="0"/>
              <pc2:cmMkLst xmlns:pc2="http://schemas.microsoft.com/office/powerpoint/2019/9/main/command">
                <pc:docMk/>
                <pc:sldMk cId="0" sldId="263"/>
                <pc2:cmMk id="{EDF26D0C-D879-46C7-99B2-7CA6E031258B}"/>
              </pc2:cmMkLst>
            </pc226:cmChg>
            <pc226:cmChg xmlns:pc226="http://schemas.microsoft.com/office/powerpoint/2022/06/main/command" chg="add">
              <pc226:chgData name="Hannele Laaksolahti" userId="1bbda20c-57ca-429f-bdb1-f84b8389664f" providerId="ADAL" clId="{547B241F-1851-44BE-BF32-F1F1960E93B6}" dt="2023-09-01T09:57:25.544" v="1"/>
              <pc2:cmMkLst xmlns:pc2="http://schemas.microsoft.com/office/powerpoint/2019/9/main/command">
                <pc:docMk/>
                <pc:sldMk cId="0" sldId="263"/>
                <pc2:cmMk id="{4B81711D-B8A0-44EA-B9C0-B3C4EB8BFC35}"/>
              </pc2:cmMkLst>
            </pc226:cmChg>
          </p:ext>
        </pc:extLst>
      </pc:sldChg>
      <pc:sldChg chg="modSp mod addCm">
        <pc:chgData name="Hannele Laaksolahti" userId="1bbda20c-57ca-429f-bdb1-f84b8389664f" providerId="ADAL" clId="{547B241F-1851-44BE-BF32-F1F1960E93B6}" dt="2023-09-01T09:59:57.441" v="4"/>
        <pc:sldMkLst>
          <pc:docMk/>
          <pc:sldMk cId="0" sldId="264"/>
        </pc:sldMkLst>
        <pc:spChg chg="mod">
          <ac:chgData name="Hannele Laaksolahti" userId="1bbda20c-57ca-429f-bdb1-f84b8389664f" providerId="ADAL" clId="{547B241F-1851-44BE-BF32-F1F1960E93B6}" dt="2023-09-01T09:57:59.742" v="2" actId="20577"/>
          <ac:spMkLst>
            <pc:docMk/>
            <pc:sldMk cId="0" sldId="264"/>
            <ac:spMk id="339" creationId="{00000000-0000-0000-0000-000000000000}"/>
          </ac:spMkLst>
        </pc:spChg>
        <pc:extLst>
          <p:ext xmlns:p="http://schemas.openxmlformats.org/presentationml/2006/main" uri="{D6D511B9-2390-475A-947B-AFAB55BFBCF1}">
            <pc226:cmChg xmlns:pc226="http://schemas.microsoft.com/office/powerpoint/2022/06/main/command" chg="add">
              <pc226:chgData name="Hannele Laaksolahti" userId="1bbda20c-57ca-429f-bdb1-f84b8389664f" providerId="ADAL" clId="{547B241F-1851-44BE-BF32-F1F1960E93B6}" dt="2023-09-01T09:58:43.032" v="3"/>
              <pc2:cmMkLst xmlns:pc2="http://schemas.microsoft.com/office/powerpoint/2019/9/main/command">
                <pc:docMk/>
                <pc:sldMk cId="0" sldId="264"/>
                <pc2:cmMk id="{CC2B8C6B-CB2F-486D-B7A2-4975499ABFFF}"/>
              </pc2:cmMkLst>
            </pc226:cmChg>
            <pc226:cmChg xmlns:pc226="http://schemas.microsoft.com/office/powerpoint/2022/06/main/command" chg="add">
              <pc226:chgData name="Hannele Laaksolahti" userId="1bbda20c-57ca-429f-bdb1-f84b8389664f" providerId="ADAL" clId="{547B241F-1851-44BE-BF32-F1F1960E93B6}" dt="2023-09-01T09:59:57.441" v="4"/>
              <pc2:cmMkLst xmlns:pc2="http://schemas.microsoft.com/office/powerpoint/2019/9/main/command">
                <pc:docMk/>
                <pc:sldMk cId="0" sldId="264"/>
                <pc2:cmMk id="{8B887AFC-6F81-4D30-8241-8B67FDD1AE0B}"/>
              </pc2:cmMkLst>
            </pc226:cmChg>
          </p:ext>
        </pc:extLst>
      </pc:sldChg>
      <pc:sldChg chg="addCm">
        <pc:chgData name="Hannele Laaksolahti" userId="1bbda20c-57ca-429f-bdb1-f84b8389664f" providerId="ADAL" clId="{547B241F-1851-44BE-BF32-F1F1960E93B6}" dt="2023-09-01T10:00:24.558" v="5"/>
        <pc:sldMkLst>
          <pc:docMk/>
          <pc:sldMk cId="0" sldId="266"/>
        </pc:sldMkLst>
        <pc:extLst>
          <p:ext xmlns:p="http://schemas.openxmlformats.org/presentationml/2006/main" uri="{D6D511B9-2390-475A-947B-AFAB55BFBCF1}">
            <pc226:cmChg xmlns:pc226="http://schemas.microsoft.com/office/powerpoint/2022/06/main/command" chg="add">
              <pc226:chgData name="Hannele Laaksolahti" userId="1bbda20c-57ca-429f-bdb1-f84b8389664f" providerId="ADAL" clId="{547B241F-1851-44BE-BF32-F1F1960E93B6}" dt="2023-09-01T10:00:24.558" v="5"/>
              <pc2:cmMkLst xmlns:pc2="http://schemas.microsoft.com/office/powerpoint/2019/9/main/command">
                <pc:docMk/>
                <pc:sldMk cId="0" sldId="266"/>
                <pc2:cmMk id="{DFC65366-31A5-4F05-B215-ECF9AB067A7E}"/>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d57fd7cd8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d57fd7cd8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eratauko.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r>
              <a:rPr lang="fi-FI" sz="9000" dirty="0"/>
              <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Yhdessä ja yksin (tai tarkempi otsikko)</a:t>
            </a: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Erätauko-keskustelun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pic>
        <p:nvPicPr>
          <p:cNvPr id="276" name="Google Shape;276;p15"/>
          <p:cNvPicPr preferRelativeResize="0"/>
          <p:nvPr/>
        </p:nvPicPr>
        <p:blipFill rotWithShape="1">
          <a:blip r:embed="rId3">
            <a:alphaModFix/>
          </a:blip>
          <a:srcRect/>
          <a:stretch/>
        </p:blipFill>
        <p:spPr>
          <a:xfrm>
            <a:off x="793376" y="5820036"/>
            <a:ext cx="1879352" cy="4337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b="1" dirty="0"/>
              <a:t>10	Oivallusten kertominen ja jatko</a:t>
            </a:r>
            <a:endParaRPr sz="1400" b="1"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kertomaan omasta oivalluksestaan.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Yhdessä ja yksin</a:t>
            </a:r>
            <a:endParaRPr sz="5700" b="1"/>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Oivallusten kertominen ja jatko</a:t>
            </a:r>
            <a:endParaRPr sz="1800" b="1" dirty="0"/>
          </a:p>
        </p:txBody>
      </p:sp>
      <p:pic>
        <p:nvPicPr>
          <p:cNvPr id="360" name="Google Shape;360;p25"/>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Pyydän teitä vielä lyhyesti täyttämään palautelapun. Siihen menee vain hetki. Kerään palautelaput itselleni. Ne auttavat meitä kehittämään eteenpäin Kansallisia dialogeja.</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Yhdessä ja yksin</a:t>
            </a:r>
            <a:endParaRPr sz="5700" b="1"/>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pic>
        <p:nvPicPr>
          <p:cNvPr id="369" name="Google Shape;369;p26"/>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operatiivinen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Operatiivisen ydinryhmän yhteydessä toimiva tiimi lukee tarkkaan kaikki kirjaukset ja tekee niiden pohjalta kansallisen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Apua keskustelun suunnitteluun ja toteutukseen jatkossakin saat esimerkiksi Erätauko-säätiön sivuilta </a:t>
            </a:r>
            <a:r>
              <a:rPr lang="fi-FI" sz="1400" dirty="0">
                <a:solidFill>
                  <a:schemeClr val="hlink"/>
                </a:solidFill>
                <a:hlinkClick r:id="rId3"/>
              </a:rPr>
              <a:t>www.eratauko.fi</a:t>
            </a:r>
            <a:r>
              <a:rPr lang="fi-FI" sz="1400" dirty="0"/>
              <a:t> </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pic>
        <p:nvPicPr>
          <p:cNvPr id="378" name="Google Shape;378;p27"/>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sinun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hyvissä ajoin, kuka kirjaa keskustelun. On tärkeää kirjata koko keskustelun kulku. Kirjurin ei tarvitse koostaa kirjauksista tiivistelmää vaan kirjata mahdollisimman tarkkaan, mitä keskustelussa sanottiin. Käsikirjoitus voi auttaa myös kirjuria tehtäväänsä valmistautumisessa.</a:t>
            </a:r>
            <a:endParaRPr sz="1600" dirty="0"/>
          </a:p>
        </p:txBody>
      </p:sp>
      <p:pic>
        <p:nvPicPr>
          <p:cNvPr id="282" name="Google Shape;282;p16"/>
          <p:cNvPicPr preferRelativeResize="0"/>
          <p:nvPr/>
        </p:nvPicPr>
        <p:blipFill rotWithShape="1">
          <a:blip r:embed="rId4">
            <a:alphaModFix/>
          </a:blip>
          <a:srcRect/>
          <a:stretch/>
        </p:blipFill>
        <p:spPr>
          <a:xfrm>
            <a:off x="151476" y="6218399"/>
            <a:ext cx="1879352" cy="4337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200" dirty="0"/>
              <a:t>Tervetuloa mukaan Kansalliseen dialogiin. Aiheemme on tänään </a:t>
            </a:r>
            <a:r>
              <a:rPr lang="fi-FI" sz="1200" b="1" dirty="0"/>
              <a:t>“Yhdessä ja yksin.”</a:t>
            </a:r>
            <a:r>
              <a:rPr lang="fi-FI" sz="1200" dirty="0">
                <a:solidFill>
                  <a:schemeClr val="tx1"/>
                </a:solidFill>
              </a:rPr>
              <a:t> Samasta aiheesta järjestetään tänä syksynä dialogeja ympäri Suomen.</a:t>
            </a:r>
            <a:endParaRPr sz="1200" dirty="0">
              <a:solidFill>
                <a:srgbClr val="FF0000"/>
              </a:solidFill>
            </a:endParaRP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Olen XX ja toimin tänään dialogin ohjaajana. </a:t>
            </a:r>
            <a:r>
              <a:rPr lang="fi-FI" sz="1200" i="1" dirty="0"/>
              <a:t>Kerro, miten puheenvuoroja jaetaan.</a:t>
            </a:r>
            <a:r>
              <a:rPr lang="fi-FI" sz="1200" dirty="0"/>
              <a:t> Pyritään puhumaan omasta kokemuksesta ja kuuntelemaan rauhassa muiden kokemuksia aiheesta.</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Dialogin aikana voi olla erilaisia näkemyksiä aiheesta. Tämä sopii hyvin, sillä emme pyri yksimielisyyteen. Keskustelun lopuksi pohditaan, mitä olemme oppineet tai oivaltaneet dialogin aikana.</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Keskustelussa ei tarvitse tehdä päätöksiä tai etsiä ratkaisuja, mutta sellaisia voi nousta esiin. Keskustelu käydään luottamuksellisesti. </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Dialogin kirjurina toimii XX. Keskustelu kirjataan siten, ettei siinä käy ilmi keitä keskustelussa on ollut mukana. Kaikki kirjaukset kootaan yhteenvedoksi, joka julkaistaan myöhemmin. Yhteenvedosta ei voi tunnistaa yksittäisiä keskustelijoita.</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Käydään alkuun lyhyt esittelykierros. Voit esitellä itsesi pelkällä etunimellä ja kertomalla, miksi haluat osallistua tähän dialogiin</a:t>
            </a:r>
            <a:r>
              <a:rPr lang="fi-FI" sz="1200" b="1" dirty="0"/>
              <a:t>. </a:t>
            </a:r>
            <a:endParaRPr sz="1200" b="1" dirty="0"/>
          </a:p>
          <a:p>
            <a:pPr marL="0" lvl="0" indent="0" algn="l" rtl="0">
              <a:lnSpc>
                <a:spcPct val="110000"/>
              </a:lnSpc>
              <a:spcBef>
                <a:spcPts val="0"/>
              </a:spcBef>
              <a:spcAft>
                <a:spcPts val="0"/>
              </a:spcAft>
              <a:buClr>
                <a:schemeClr val="dk1"/>
              </a:buClr>
              <a:buSzPts val="1600"/>
              <a:buNone/>
            </a:pPr>
            <a:endParaRPr sz="1200" b="1"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r>
              <a:rPr lang="fi-FI" sz="1200" b="1" dirty="0"/>
              <a:t>5 min</a:t>
            </a:r>
            <a:endParaRPr sz="1200" b="1" dirty="0"/>
          </a:p>
          <a:p>
            <a:pPr marL="0" lvl="0" indent="0" algn="l" rtl="0">
              <a:lnSpc>
                <a:spcPct val="110000"/>
              </a:lnSpc>
              <a:spcBef>
                <a:spcPts val="0"/>
              </a:spcBef>
              <a:spcAft>
                <a:spcPts val="0"/>
              </a:spcAft>
              <a:buClr>
                <a:schemeClr val="dk1"/>
              </a:buClr>
              <a:buSzPts val="1600"/>
              <a:buNone/>
            </a:pPr>
            <a:endParaRPr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cs typeface="Inter"/>
                <a:sym typeface="Inter"/>
              </a:rPr>
              <a:t>Yhdessä ja yksin</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pic>
        <p:nvPicPr>
          <p:cNvPr id="297" name="Google Shape;297;p18"/>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306" name="Google Shape;306;p19"/>
          <p:cNvPicPr preferRelativeResize="0"/>
          <p:nvPr/>
        </p:nvPicPr>
        <p:blipFill rotWithShape="1">
          <a:blip r:embed="rId3">
            <a:alphaModFix/>
          </a:blip>
          <a:srcRect/>
          <a:stretch/>
        </p:blipFill>
        <p:spPr>
          <a:xfrm>
            <a:off x="151475" y="6282600"/>
            <a:ext cx="1754974" cy="405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viereistä keskusteluun virittävää tekstiä ja dialogin kysymyksiä siten, että ne sopivat paremmin osallistujaryhmälle.</a:t>
            </a:r>
            <a:endParaRPr sz="1400" i="1"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myös käyttää jotakin ajankohtaista artikkelia, uutista, tutkimusta, kappaletta tai muuta aiheeseen liittyvää materiaalia ja virittää keskustelun sen avulla.</a:t>
            </a: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100" b="1" dirty="0"/>
              <a:t>Dialogimme aihe on “Yhdessä ja yksin”. </a:t>
            </a:r>
            <a:r>
              <a:rPr lang="fi-FI" sz="1100" b="1" dirty="0">
                <a:highlight>
                  <a:srgbClr val="FFFFFF"/>
                </a:highlight>
              </a:rPr>
              <a:t>Tarkoitus on, että pohdimme tänään yhteisöjen/kohtaamisten merkitystä. </a:t>
            </a:r>
            <a:endParaRPr sz="1100" b="1" dirty="0"/>
          </a:p>
          <a:p>
            <a:pPr marL="0" lvl="0" indent="0" algn="l" rtl="0">
              <a:lnSpc>
                <a:spcPct val="110000"/>
              </a:lnSpc>
              <a:spcBef>
                <a:spcPts val="0"/>
              </a:spcBef>
              <a:spcAft>
                <a:spcPts val="0"/>
              </a:spcAft>
              <a:buClr>
                <a:schemeClr val="dk1"/>
              </a:buClr>
              <a:buSzPts val="1600"/>
              <a:buNone/>
            </a:pPr>
            <a:endParaRPr lang="fi-FI" sz="1100" b="1" dirty="0"/>
          </a:p>
          <a:p>
            <a:pPr marL="0" lvl="0" indent="0" algn="l" rtl="0">
              <a:lnSpc>
                <a:spcPct val="110000"/>
              </a:lnSpc>
              <a:spcBef>
                <a:spcPts val="0"/>
              </a:spcBef>
              <a:spcAft>
                <a:spcPts val="0"/>
              </a:spcAft>
              <a:buClr>
                <a:schemeClr val="dk1"/>
              </a:buClr>
              <a:buSzPts val="1600"/>
              <a:buNone/>
            </a:pPr>
            <a:r>
              <a:rPr lang="fi-FI" sz="1100" b="1" dirty="0"/>
              <a:t>Suomalaisen yhteiskunnan sidokset ovat murroksessa. Väestö ikääntyy ja lapsia syntyy aiempaa vähemmän. Pienet paikkakunnat menettävät asukkaitaan, suuret kaupungit kasvavat. Suomeen muuttaa uusia ihmisiä maailman eri kolkista ja asuinalueista tulee monikulttuurisia. Osa työntekijöistä tekee töitä enemmän kotoa käsin. Yhä useammat ihmisten väliset kohtaamiset tapahtuvat digitaalisesti. Kaikella tällä on vaikutuksensa siihen, miten elämme yhdessä. </a:t>
            </a:r>
          </a:p>
          <a:p>
            <a:pPr marL="0" lvl="0" indent="0" algn="l" rtl="0">
              <a:lnSpc>
                <a:spcPct val="110000"/>
              </a:lnSpc>
              <a:spcBef>
                <a:spcPts val="0"/>
              </a:spcBef>
              <a:spcAft>
                <a:spcPts val="0"/>
              </a:spcAft>
              <a:buClr>
                <a:schemeClr val="dk1"/>
              </a:buClr>
              <a:buSzPts val="1600"/>
              <a:buNone/>
            </a:pPr>
            <a:endParaRPr sz="1100" b="1" dirty="0"/>
          </a:p>
          <a:p>
            <a:pPr marL="0" lvl="0" indent="0" algn="l" rtl="0">
              <a:lnSpc>
                <a:spcPct val="115000"/>
              </a:lnSpc>
              <a:spcBef>
                <a:spcPts val="0"/>
              </a:spcBef>
              <a:spcAft>
                <a:spcPts val="0"/>
              </a:spcAft>
              <a:buClr>
                <a:schemeClr val="dk1"/>
              </a:buClr>
              <a:buSzPts val="1100"/>
              <a:buFont typeface="Arial"/>
              <a:buNone/>
            </a:pPr>
            <a:r>
              <a:rPr lang="fi-FI" sz="1100" b="1" dirty="0">
                <a:highlight>
                  <a:srgbClr val="FFFFFF"/>
                </a:highlight>
              </a:rPr>
              <a:t>Lähdetään liikkeelle teille itsellenne merkityksellisistä yhteisöistä/kohtaamisista. Aloituskysymyksemme on: </a:t>
            </a:r>
          </a:p>
          <a:p>
            <a:pPr marL="0" lvl="0" indent="0" algn="l" rtl="0">
              <a:lnSpc>
                <a:spcPct val="115000"/>
              </a:lnSpc>
              <a:spcBef>
                <a:spcPts val="0"/>
              </a:spcBef>
              <a:spcAft>
                <a:spcPts val="0"/>
              </a:spcAft>
              <a:buClr>
                <a:schemeClr val="dk1"/>
              </a:buClr>
              <a:buSzPts val="1100"/>
              <a:buFont typeface="Arial"/>
              <a:buNone/>
            </a:pPr>
            <a:endParaRPr lang="fi-FI" sz="11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100" b="1" dirty="0">
                <a:highlight>
                  <a:srgbClr val="FFFFFF"/>
                </a:highlight>
              </a:rPr>
              <a:t>Mitkä yhteisöt/kohtaamiset ovat sinun elämässäsi tärkeitä? </a:t>
            </a:r>
          </a:p>
          <a:p>
            <a:pPr marL="0" lvl="0" indent="0" algn="l" rtl="0">
              <a:lnSpc>
                <a:spcPct val="115000"/>
              </a:lnSpc>
              <a:spcBef>
                <a:spcPts val="0"/>
              </a:spcBef>
              <a:spcAft>
                <a:spcPts val="0"/>
              </a:spcAft>
              <a:buClr>
                <a:schemeClr val="dk1"/>
              </a:buClr>
              <a:buSzPts val="1100"/>
              <a:buFont typeface="Arial"/>
              <a:buNone/>
            </a:pPr>
            <a:endParaRPr lang="fi-FI" sz="11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rPr>
              <a:t>Tai vaihtoehtoisesti voit aloittaa kysymyksellä:</a:t>
            </a:r>
            <a:endParaRPr lang="fi-FI" sz="11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1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100" b="1" dirty="0">
                <a:highlight>
                  <a:srgbClr val="FFFFFF"/>
                </a:highlight>
              </a:rPr>
              <a:t>Kerro jostain viimeaikaisesta sinulle merkittävästä kohtaamisesta/yhteisössä kokemastasi hetkestä? </a:t>
            </a:r>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10000"/>
              </a:lnSpc>
              <a:spcBef>
                <a:spcPts val="0"/>
              </a:spcBef>
              <a:spcAft>
                <a:spcPts val="0"/>
              </a:spcAft>
              <a:buClr>
                <a:schemeClr val="dk1"/>
              </a:buClr>
              <a:buSzPts val="1600"/>
              <a:buNone/>
            </a:pPr>
            <a:r>
              <a:rPr lang="fi-FI" sz="1100" dirty="0"/>
              <a:t>Pohdi hetki rauhassa itseksesi. Voit kirjoittaa ajatuksia ja pohdintoja itsellesi ylös. Käytetään tähän muutama minuutti ja aloitetaan sitten yhteinen keskustelu. Voit jakaa pohdinnoistasi sen, mitä haluat.</a:t>
            </a:r>
          </a:p>
          <a:p>
            <a:pPr marL="0" lvl="0" indent="0" algn="l" rtl="0">
              <a:lnSpc>
                <a:spcPct val="110000"/>
              </a:lnSpc>
              <a:spcBef>
                <a:spcPts val="0"/>
              </a:spcBef>
              <a:spcAft>
                <a:spcPts val="0"/>
              </a:spcAft>
              <a:buClr>
                <a:schemeClr val="dk1"/>
              </a:buClr>
              <a:buSzPts val="1600"/>
              <a:buNone/>
            </a:pPr>
            <a:r>
              <a:rPr lang="fi-FI" sz="1100" dirty="0"/>
              <a:t>					</a:t>
            </a:r>
          </a:p>
          <a:p>
            <a:pPr marL="0" lvl="0" indent="0" algn="l" rtl="0">
              <a:lnSpc>
                <a:spcPct val="110000"/>
              </a:lnSpc>
              <a:spcBef>
                <a:spcPts val="0"/>
              </a:spcBef>
              <a:spcAft>
                <a:spcPts val="0"/>
              </a:spcAft>
              <a:buClr>
                <a:schemeClr val="dk1"/>
              </a:buClr>
              <a:buSzPts val="1600"/>
              <a:buNone/>
            </a:pPr>
            <a:r>
              <a:rPr lang="fi-FI" sz="1100" dirty="0"/>
              <a:t>					 </a:t>
            </a: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i="1"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Yhdessä ja yksin</a:t>
            </a:r>
            <a:endParaRPr sz="5700" b="1" dirty="0"/>
          </a:p>
        </p:txBody>
      </p:sp>
      <p:sp>
        <p:nvSpPr>
          <p:cNvPr id="314" name="Google Shape;314;p20"/>
          <p:cNvSpPr txBox="1">
            <a:spLocks noGrp="1"/>
          </p:cNvSpPr>
          <p:nvPr>
            <p:ph type="body" idx="4"/>
          </p:nvPr>
        </p:nvSpPr>
        <p:spPr>
          <a:xfrm>
            <a:off x="6526350" y="241477"/>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Keskusteluun virittäytyminen</a:t>
            </a:r>
            <a:endParaRPr sz="1800" b="1"/>
          </a:p>
        </p:txBody>
      </p:sp>
      <p:pic>
        <p:nvPicPr>
          <p:cNvPr id="315" name="Google Shape;315;p20"/>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21" name="Google Shape;321;p21"/>
          <p:cNvSpPr txBox="1">
            <a:spLocks noGrp="1"/>
          </p:cNvSpPr>
          <p:nvPr>
            <p:ph type="body" idx="2"/>
          </p:nvPr>
        </p:nvSpPr>
        <p:spPr>
          <a:xfrm>
            <a:off x="6526350" y="924000"/>
            <a:ext cx="5006700" cy="49344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Jatketaan seuraavaksi pariporinalla viereisen henkilön kanssa.</a:t>
            </a: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Jaa ryhmä pareihin, kerro selkeästi, kuka on pari kenenkin kanssa. Jos ryhmässä on vain kolme henkilöä, voitte purkaa ensimmäiset ajatukset koko ryhmän kesken.</a:t>
            </a:r>
            <a:endParaRPr lang="fi-FI"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Keskustelkaa siitä, mitä kokemuksia teille nousi mieleen. Pitäkää huoli, että molemmat ehtivät kertoa ajatuksiaan.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b="1" dirty="0">
                <a:highlight>
                  <a:srgbClr val="FFFFFF"/>
                </a:highlight>
              </a:rPr>
              <a:t>Mitkä yhteisöt/kohtaamiset ovat sinun elämässäsi tärkeitä?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Tai vaihtoehtoisesti:</a:t>
            </a: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b="1" dirty="0">
                <a:highlight>
                  <a:srgbClr val="FFFFFF"/>
                </a:highlight>
              </a:rPr>
              <a:t>Kerro jostain viimeaikaisesta sinulle merkittävästä kohtaamisesta/yhteisössä kokemastasi hetkestä?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Tähän on aikaa viisi minuuttia. Voitte aloittaa…</a:t>
            </a:r>
            <a:endParaRPr sz="1400" dirty="0"/>
          </a:p>
          <a:p>
            <a:pPr marL="0" lvl="0" indent="0" algn="l" rtl="0">
              <a:lnSpc>
                <a:spcPct val="110000"/>
              </a:lnSpc>
              <a:spcBef>
                <a:spcPts val="0"/>
              </a:spcBef>
              <a:spcAft>
                <a:spcPts val="0"/>
              </a:spcAft>
              <a:buClr>
                <a:schemeClr val="dk1"/>
              </a:buClr>
              <a:buSzPts val="1600"/>
              <a:buNone/>
            </a:pPr>
            <a:r>
              <a:rPr lang="fi-FI" sz="1400" dirty="0"/>
              <a:t>… Nyt on aika lopettaa.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b="1" dirty="0"/>
              <a:t>				        5 min</a:t>
            </a:r>
            <a:endParaRPr sz="1400" dirty="0"/>
          </a:p>
          <a:p>
            <a:pPr marL="0" lvl="0" indent="0" algn="l" rtl="0">
              <a:lnSpc>
                <a:spcPct val="110000"/>
              </a:lnSpc>
              <a:spcBef>
                <a:spcPts val="0"/>
              </a:spcBef>
              <a:spcAft>
                <a:spcPts val="0"/>
              </a:spcAft>
              <a:buClr>
                <a:schemeClr val="dk1"/>
              </a:buClr>
              <a:buSzPts val="1600"/>
              <a:buNone/>
            </a:pPr>
            <a:r>
              <a:rPr lang="fi-FI" sz="1400" dirty="0"/>
              <a:t>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4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22" name="Google Shape;322;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Yhdessä ja yksin</a:t>
            </a:r>
            <a:endParaRPr sz="5700" b="1"/>
          </a:p>
        </p:txBody>
      </p:sp>
      <p:sp>
        <p:nvSpPr>
          <p:cNvPr id="323" name="Google Shape;323;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Pariporina </a:t>
            </a:r>
            <a:endParaRPr sz="1800" b="1" dirty="0"/>
          </a:p>
        </p:txBody>
      </p:sp>
      <p:pic>
        <p:nvPicPr>
          <p:cNvPr id="324" name="Google Shape;324;p21"/>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Kiitos kaikille. 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i="1" dirty="0"/>
              <a:t>-&gt; Tässä vaiheessa kannattaa kysyä jokaiselta osallistujalta jotakin ja siten viestiä, että jokaisen osallistuminen dialogiin on tärkeää. Jatkossa keskustelu voi olla vapaampaa</a:t>
            </a:r>
            <a:endParaRPr sz="1400" i="1" dirty="0"/>
          </a:p>
          <a:p>
            <a:pPr marL="0" lvl="0" indent="0" algn="l" rtl="0">
              <a:lnSpc>
                <a:spcPct val="110000"/>
              </a:lnSpc>
              <a:spcBef>
                <a:spcPts val="0"/>
              </a:spcBef>
              <a:spcAft>
                <a:spcPts val="0"/>
              </a:spcAft>
              <a:buClr>
                <a:schemeClr val="dk1"/>
              </a:buClr>
              <a:buSzPts val="1600"/>
              <a:buNone/>
            </a:pPr>
            <a:endParaRPr sz="1300"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Yhdessä ja yksin</a:t>
            </a:r>
            <a:endParaRPr sz="5700" b="1"/>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pic>
        <p:nvPicPr>
          <p:cNvPr id="333" name="Google Shape;333;p22"/>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lvl="0" indent="0" algn="l" rtl="0">
              <a:lnSpc>
                <a:spcPct val="110000"/>
              </a:lnSpc>
              <a:spcBef>
                <a:spcPts val="0"/>
              </a:spcBef>
              <a:spcAft>
                <a:spcPts val="0"/>
              </a:spcAft>
              <a:buClr>
                <a:schemeClr val="dk1"/>
              </a:buClr>
              <a:buSzPts val="1600"/>
              <a:buNone/>
            </a:pPr>
            <a:r>
              <a:rPr lang="fi-FI" sz="1400" dirty="0"/>
              <a:t>Yhteensä 120 min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Pyri tarttumaan niihin aiheisiin, jotka nousevat esiin keskustelussa. Muotoile niiden pohjalta lisäkysymyksiä.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Keskustelun on hyvä antaa virrata omalla painollaan ja välttää sen muuttumista haastatteluksi.</a:t>
            </a:r>
            <a:endParaRPr sz="1400" i="1"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200" dirty="0"/>
              <a:t>Jatketaan dialogia. Minulla on teille muutama kysymys, joiden avulla jatkamme keskustelua. </a:t>
            </a:r>
            <a:endParaRPr sz="1200" dirty="0"/>
          </a:p>
          <a:p>
            <a:pPr marL="0" lvl="0" indent="0" algn="l" rtl="0">
              <a:lnSpc>
                <a:spcPct val="100000"/>
              </a:lnSpc>
              <a:spcBef>
                <a:spcPts val="0"/>
              </a:spcBef>
              <a:spcAft>
                <a:spcPts val="0"/>
              </a:spcAft>
              <a:buClr>
                <a:schemeClr val="dk1"/>
              </a:buClr>
              <a:buSzPts val="1600"/>
              <a:buNone/>
            </a:pPr>
            <a:endParaRPr lang="fi-FI" sz="1200" i="1" dirty="0"/>
          </a:p>
          <a:p>
            <a:pPr marL="0" indent="0">
              <a:lnSpc>
                <a:spcPct val="100000"/>
              </a:lnSpc>
              <a:spcBef>
                <a:spcPts val="0"/>
              </a:spcBef>
              <a:buSzPts val="1600"/>
              <a:buNone/>
            </a:pPr>
            <a:r>
              <a:rPr lang="fi-FI" sz="1200" i="1" dirty="0">
                <a:highlight>
                  <a:srgbClr val="FFFFFF"/>
                </a:highlight>
              </a:rPr>
              <a:t>Mahdolliset lisäkysymykset ohjaajalle. </a:t>
            </a:r>
          </a:p>
          <a:p>
            <a:pPr marL="0" indent="0">
              <a:lnSpc>
                <a:spcPct val="100000"/>
              </a:lnSpc>
              <a:spcBef>
                <a:spcPts val="0"/>
              </a:spcBef>
              <a:buSzPts val="1600"/>
              <a:buNone/>
            </a:pPr>
            <a:r>
              <a:rPr lang="fi-FI" sz="1200" i="1" dirty="0"/>
              <a:t>Voit muokata kysymyksiä kohderyhmällesi, alueellesi tai organisaatiollesi sopiviksi. Hyödynnä kysymyksen jälkeen tarvittaessa oman pohdinnan tai pariporinan mahdollisuutta.</a:t>
            </a:r>
          </a:p>
          <a:p>
            <a:pPr marL="0" lvl="0" indent="0" algn="l" rtl="0">
              <a:lnSpc>
                <a:spcPct val="100000"/>
              </a:lnSpc>
              <a:spcBef>
                <a:spcPts val="0"/>
              </a:spcBef>
              <a:spcAft>
                <a:spcPts val="0"/>
              </a:spcAft>
              <a:buClr>
                <a:schemeClr val="dk1"/>
              </a:buClr>
              <a:buSzPts val="1600"/>
              <a:buNone/>
            </a:pPr>
            <a:endParaRPr sz="1200" dirty="0"/>
          </a:p>
          <a:p>
            <a:pPr marL="457200" lvl="0" indent="-304800" algn="l" rtl="0">
              <a:lnSpc>
                <a:spcPct val="115000"/>
              </a:lnSpc>
              <a:spcBef>
                <a:spcPts val="0"/>
              </a:spcBef>
              <a:spcAft>
                <a:spcPts val="0"/>
              </a:spcAft>
              <a:buSzPts val="1200"/>
              <a:buChar char="•"/>
            </a:pPr>
            <a:r>
              <a:rPr lang="fi-FI" sz="1200" b="1" dirty="0">
                <a:highlight>
                  <a:srgbClr val="FFFFFF"/>
                </a:highlight>
              </a:rPr>
              <a:t>Millaisia yhteisöjä/kohtaamisia kaipaisit lisää elämääsi?</a:t>
            </a:r>
          </a:p>
          <a:p>
            <a:pPr marL="457200" lvl="0" indent="-304800" algn="l" rtl="0">
              <a:lnSpc>
                <a:spcPct val="115000"/>
              </a:lnSpc>
              <a:spcBef>
                <a:spcPts val="0"/>
              </a:spcBef>
              <a:spcAft>
                <a:spcPts val="0"/>
              </a:spcAft>
              <a:buSzPts val="1200"/>
              <a:buChar char="•"/>
            </a:pPr>
            <a:endParaRPr lang="fi-FI" sz="1200" b="1" dirty="0">
              <a:highlight>
                <a:srgbClr val="FFFFFF"/>
              </a:highlight>
            </a:endParaRPr>
          </a:p>
          <a:p>
            <a:pPr marL="457200" lvl="0" indent="-304800" algn="l" rtl="0">
              <a:lnSpc>
                <a:spcPct val="115000"/>
              </a:lnSpc>
              <a:spcBef>
                <a:spcPts val="0"/>
              </a:spcBef>
              <a:spcAft>
                <a:spcPts val="0"/>
              </a:spcAft>
              <a:buSzPts val="1200"/>
              <a:buChar char="•"/>
            </a:pPr>
            <a:r>
              <a:rPr lang="fi-FI" sz="1200" b="1" dirty="0">
                <a:highlight>
                  <a:srgbClr val="FFFFFF"/>
                </a:highlight>
              </a:rPr>
              <a:t>Mikä huolettaa yhteisöjen/kohtaamisten suhteen?</a:t>
            </a:r>
          </a:p>
          <a:p>
            <a:pPr marL="457200" lvl="0" indent="-304800" algn="l" rtl="0">
              <a:lnSpc>
                <a:spcPct val="115000"/>
              </a:lnSpc>
              <a:spcBef>
                <a:spcPts val="0"/>
              </a:spcBef>
              <a:spcAft>
                <a:spcPts val="0"/>
              </a:spcAft>
              <a:buSzPts val="1200"/>
              <a:buChar char="•"/>
            </a:pPr>
            <a:endParaRPr lang="fi-FI" sz="1200" b="1" dirty="0">
              <a:highlight>
                <a:srgbClr val="FFFFFF"/>
              </a:highlight>
            </a:endParaRPr>
          </a:p>
          <a:p>
            <a:pPr marL="457200" lvl="0" indent="-304800" algn="l" rtl="0">
              <a:lnSpc>
                <a:spcPct val="115000"/>
              </a:lnSpc>
              <a:spcBef>
                <a:spcPts val="0"/>
              </a:spcBef>
              <a:spcAft>
                <a:spcPts val="0"/>
              </a:spcAft>
              <a:buSzPts val="1200"/>
              <a:buChar char="•"/>
            </a:pPr>
            <a:r>
              <a:rPr lang="fi-FI" sz="1200" b="1" dirty="0">
                <a:highlight>
                  <a:srgbClr val="FFFFFF"/>
                </a:highlight>
              </a:rPr>
              <a:t>Oletko havainnut joidenkin ihmisten tai ihmisryhmien jäävän yhteisöjemme/kohtaamisten ulkopuolelle?</a:t>
            </a:r>
          </a:p>
          <a:p>
            <a:pPr marL="457200" lvl="0" indent="-304800" algn="l" rtl="0">
              <a:lnSpc>
                <a:spcPct val="115000"/>
              </a:lnSpc>
              <a:spcBef>
                <a:spcPts val="0"/>
              </a:spcBef>
              <a:spcAft>
                <a:spcPts val="0"/>
              </a:spcAft>
              <a:buSzPts val="1200"/>
              <a:buChar char="•"/>
            </a:pPr>
            <a:endParaRPr lang="fi-FI" sz="1200" b="1" dirty="0">
              <a:highlight>
                <a:srgbClr val="FFFFFF"/>
              </a:highlight>
            </a:endParaRPr>
          </a:p>
          <a:p>
            <a:pPr marL="457200" lvl="0" indent="-304800" algn="l" rtl="0">
              <a:lnSpc>
                <a:spcPct val="115000"/>
              </a:lnSpc>
              <a:spcBef>
                <a:spcPts val="0"/>
              </a:spcBef>
              <a:spcAft>
                <a:spcPts val="0"/>
              </a:spcAft>
              <a:buSzPts val="1200"/>
              <a:buChar char="•"/>
            </a:pPr>
            <a:r>
              <a:rPr lang="fi-FI" sz="1200" b="1" dirty="0">
                <a:highlight>
                  <a:srgbClr val="FFFFFF"/>
                </a:highlight>
              </a:rPr>
              <a:t>Millä tavoin ajattelet oman toimintasi vaikuttavan elämässäsi oleviin yhteisöihin/kohtaamisiin?</a:t>
            </a:r>
          </a:p>
          <a:p>
            <a:pPr marL="457200" lvl="0" indent="-304800" algn="l" rtl="0">
              <a:lnSpc>
                <a:spcPct val="115000"/>
              </a:lnSpc>
              <a:spcBef>
                <a:spcPts val="0"/>
              </a:spcBef>
              <a:spcAft>
                <a:spcPts val="0"/>
              </a:spcAft>
              <a:buSzPts val="1200"/>
              <a:buChar char="•"/>
            </a:pPr>
            <a:endParaRPr lang="fi-FI" sz="1200" b="1" dirty="0">
              <a:highlight>
                <a:srgbClr val="FFFFFF"/>
              </a:highlight>
            </a:endParaRPr>
          </a:p>
          <a:p>
            <a:pPr marL="457200" lvl="0" indent="-304800" algn="l" rtl="0">
              <a:lnSpc>
                <a:spcPct val="115000"/>
              </a:lnSpc>
              <a:spcBef>
                <a:spcPts val="0"/>
              </a:spcBef>
              <a:spcAft>
                <a:spcPts val="0"/>
              </a:spcAft>
              <a:buSzPts val="1200"/>
              <a:buChar char="•"/>
            </a:pPr>
            <a:r>
              <a:rPr lang="fi-FI" sz="1200" b="1" dirty="0">
                <a:highlight>
                  <a:srgbClr val="FFFFFF"/>
                </a:highlight>
              </a:rPr>
              <a:t>Mitä voimme tehdä yhdessä hyvien yhteisöjen/kohtaamisten edistämiseksi?</a:t>
            </a:r>
            <a:endParaRPr sz="1200" b="1" dirty="0">
              <a:highlight>
                <a:srgbClr val="FFFFFF"/>
              </a:highlight>
            </a:endParaRPr>
          </a:p>
          <a:p>
            <a:pPr marL="457200" lvl="0" indent="0" algn="l" rtl="0">
              <a:lnSpc>
                <a:spcPct val="115000"/>
              </a:lnSpc>
              <a:spcBef>
                <a:spcPts val="1000"/>
              </a:spcBef>
              <a:spcAft>
                <a:spcPts val="0"/>
              </a:spcAft>
              <a:buNone/>
            </a:pPr>
            <a:endParaRPr lang="fi-FI" sz="1200" dirty="0">
              <a:highlight>
                <a:srgbClr val="FFFFFF"/>
              </a:highlight>
            </a:endParaRPr>
          </a:p>
          <a:p>
            <a:pPr marL="457200" lvl="0" indent="0" algn="l" rtl="0">
              <a:lnSpc>
                <a:spcPct val="115000"/>
              </a:lnSpc>
              <a:spcBef>
                <a:spcPts val="1000"/>
              </a:spcBef>
              <a:spcAft>
                <a:spcPts val="0"/>
              </a:spcAft>
              <a:buNone/>
            </a:pPr>
            <a:r>
              <a:rPr lang="fi-FI" sz="1200" dirty="0">
                <a:highlight>
                  <a:srgbClr val="FFFFFF"/>
                </a:highlight>
              </a:rPr>
              <a:t>		                                 </a:t>
            </a:r>
            <a:r>
              <a:rPr lang="fi-FI" sz="1200" b="1" dirty="0">
                <a:highlight>
                  <a:srgbClr val="FFFFFF"/>
                </a:highlight>
              </a:rPr>
              <a:t>65  min, sis. mahdollinen tauko</a:t>
            </a:r>
            <a:endParaRPr sz="1200" b="1" dirty="0">
              <a:highlight>
                <a:srgbClr val="FFFFFF"/>
              </a:highlight>
            </a:endParaRPr>
          </a:p>
          <a:p>
            <a:pPr marL="0" lvl="0" indent="0" algn="l" rtl="0">
              <a:lnSpc>
                <a:spcPct val="150000"/>
              </a:lnSpc>
              <a:spcBef>
                <a:spcPts val="1000"/>
              </a:spcBef>
              <a:spcAft>
                <a:spcPts val="0"/>
              </a:spcAft>
              <a:buClr>
                <a:schemeClr val="dk1"/>
              </a:buClr>
              <a:buSzPts val="1100"/>
              <a:buNone/>
            </a:pPr>
            <a:endParaRPr sz="11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r>
              <a:rPr lang="fi-FI" sz="1400" b="1" dirty="0"/>
              <a:t>50 min</a:t>
            </a: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Yhdessä ja yksin</a:t>
            </a:r>
            <a:endParaRPr sz="5700" b="1"/>
          </a:p>
        </p:txBody>
      </p:sp>
      <p:sp>
        <p:nvSpPr>
          <p:cNvPr id="341" name="Google Shape;341;p23"/>
          <p:cNvSpPr txBox="1">
            <a:spLocks noGrp="1"/>
          </p:cNvSpPr>
          <p:nvPr>
            <p:ph type="body" idx="4"/>
          </p:nvPr>
        </p:nvSpPr>
        <p:spPr>
          <a:xfrm>
            <a:off x="6526350" y="464775"/>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Yhteinen keskustelu jatkuu</a:t>
            </a:r>
            <a:endParaRPr sz="1800" b="1"/>
          </a:p>
        </p:txBody>
      </p:sp>
      <p:pic>
        <p:nvPicPr>
          <p:cNvPr id="342" name="Google Shape;342;p23"/>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Oivallusten kirjoittaminen</a:t>
            </a:r>
            <a:endParaRPr sz="1400" b="1"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oivalluksia,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muutama oivallus, tunne tai ajatus, joka on ollut sinulle tärkeä tässä keskustelussa. Keräämme oivallukset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oivalluksista, ajatuksista tai tunteista yksi, jonka haluat jakaa tässä yhdessä.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Yhdessä ja yksin</a:t>
            </a:r>
            <a:endParaRPr sz="5700" b="1"/>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Oivallusten kirjoittaminen</a:t>
            </a:r>
            <a:endParaRPr sz="1800" b="1"/>
          </a:p>
        </p:txBody>
      </p:sp>
      <p:pic>
        <p:nvPicPr>
          <p:cNvPr id="351" name="Google Shape;351;p24"/>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205</TotalTime>
  <Words>1824</Words>
  <Application>Microsoft Office PowerPoint</Application>
  <PresentationFormat>Laajakuva</PresentationFormat>
  <Paragraphs>310</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Inter Tight</vt:lpstr>
      <vt:lpstr>Inter</vt:lpstr>
      <vt:lpstr>Arial</vt:lpstr>
      <vt:lpstr>Kansalliset Dialogit</vt:lpstr>
      <vt:lpstr>Kansalliset dialogit  Yhdessä ja yksin (tai tarkempi otsikko) Erätauko-keskustelun käsikirjoitusluonnos Kesto 120 min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sinun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hyvissä ajoin, kuka kirjaa keskustelun. On tärkeää kirjata koko keskustelun kulku. Kirjurin ei tarvitse koostaa kirjauksista tiivistelmää vaan kirjata mahdollisimman tarkkaan, mitä keskustelussa sanottiin. Käsikirjoitus voi auttaa myös kirjuria tehtäväänsä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Grahn Merja (VM)</cp:lastModifiedBy>
  <cp:revision>82</cp:revision>
  <dcterms:modified xsi:type="dcterms:W3CDTF">2023-09-15T08:39:31Z</dcterms:modified>
</cp:coreProperties>
</file>