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17"/>
  </p:notesMasterIdLst>
  <p:sldIdLst>
    <p:sldId id="256" r:id="rId5"/>
    <p:sldId id="257" r:id="rId6"/>
    <p:sldId id="259" r:id="rId7"/>
    <p:sldId id="260" r:id="rId8"/>
    <p:sldId id="261" r:id="rId9"/>
    <p:sldId id="269" r:id="rId10"/>
    <p:sldId id="263" r:id="rId11"/>
    <p:sldId id="264" r:id="rId12"/>
    <p:sldId id="265" r:id="rId13"/>
    <p:sldId id="266" r:id="rId14"/>
    <p:sldId id="267" r:id="rId15"/>
    <p:sldId id="268" r:id="rId16"/>
  </p:sldIdLst>
  <p:sldSz cx="12192000" cy="6858000"/>
  <p:notesSz cx="6858000" cy="9144000"/>
  <p:embeddedFontLst>
    <p:embeddedFont>
      <p:font typeface="Aharoni" panose="02010803020104030203" pitchFamily="2" charset="-79"/>
      <p:bold r:id="rId18"/>
    </p:embeddedFont>
    <p:embeddedFont>
      <p:font typeface="Inter" panose="020B0604020202020204" charset="0"/>
      <p:regular r:id="rId19"/>
      <p:bold r:id="rId20"/>
    </p:embeddedFont>
    <p:embeddedFont>
      <p:font typeface="Inter Tigh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27B93C-2D2F-FD0D-F208-EE323C995CF3}" name="Hannele Laaksolahti" initials="HL" userId="S::Hannele.Laaksolahti@sitra.fi::1bbda20c-57ca-429f-bdb1-f84b8389664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8"/>
    <p:restoredTop sz="94648"/>
  </p:normalViewPr>
  <p:slideViewPr>
    <p:cSldViewPr snapToGrid="0">
      <p:cViewPr varScale="1">
        <p:scale>
          <a:sx n="60" d="100"/>
          <a:sy n="60" d="100"/>
        </p:scale>
        <p:origin x="78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d57fd7cd8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g1d57fd7cd85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57fd7cd8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g1d57fd7cd8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d6a0cde9d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g1d6a0cde9d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d57fd7cd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1d57fd7cd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d57fd7cd8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a:extLst>
            <a:ext uri="{FF2B5EF4-FFF2-40B4-BE49-F238E27FC236}">
              <a16:creationId xmlns:a16="http://schemas.microsoft.com/office/drawing/2014/main" id="{8C9A0CFC-ADE6-E8E0-0325-9DC17B484751}"/>
            </a:ext>
          </a:extLst>
        </p:cNvPr>
        <p:cNvGrpSpPr/>
        <p:nvPr/>
      </p:nvGrpSpPr>
      <p:grpSpPr>
        <a:xfrm>
          <a:off x="0" y="0"/>
          <a:ext cx="0" cy="0"/>
          <a:chOff x="0" y="0"/>
          <a:chExt cx="0" cy="0"/>
        </a:xfrm>
      </p:grpSpPr>
      <p:sp>
        <p:nvSpPr>
          <p:cNvPr id="308" name="Google Shape;308;g1d57fd7cd85_0_10:notes">
            <a:extLst>
              <a:ext uri="{FF2B5EF4-FFF2-40B4-BE49-F238E27FC236}">
                <a16:creationId xmlns:a16="http://schemas.microsoft.com/office/drawing/2014/main" id="{AEF46B90-0871-CE09-66CD-30EE12BCA7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09" name="Google Shape;309;g1d57fd7cd85_0_10:notes">
            <a:extLst>
              <a:ext uri="{FF2B5EF4-FFF2-40B4-BE49-F238E27FC236}">
                <a16:creationId xmlns:a16="http://schemas.microsoft.com/office/drawing/2014/main" id="{988B75EC-2CCD-7DF2-E2FE-BFFB76C468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57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d57fd7cd8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d57fd7cd8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d57fd7cd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d57fd7cd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57fd7cd8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g1d57fd7cd8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Kansisivu">
  <p:cSld name="Kansisivu">
    <p:spTree>
      <p:nvGrpSpPr>
        <p:cNvPr id="1" name="Shape 11"/>
        <p:cNvGrpSpPr/>
        <p:nvPr/>
      </p:nvGrpSpPr>
      <p:grpSpPr>
        <a:xfrm>
          <a:off x="0" y="0"/>
          <a:ext cx="0" cy="0"/>
          <a:chOff x="0" y="0"/>
          <a:chExt cx="0" cy="0"/>
        </a:xfrm>
      </p:grpSpPr>
      <p:pic>
        <p:nvPicPr>
          <p:cNvPr id="12" name="Google Shape;12;p2" descr="Kuva, joka sisältää kohteen lintu, siluetti&#10;&#10;Kuvaus luotu automaattisesti"/>
          <p:cNvPicPr preferRelativeResize="0"/>
          <p:nvPr/>
        </p:nvPicPr>
        <p:blipFill rotWithShape="1">
          <a:blip r:embed="rId2">
            <a:alphaModFix/>
          </a:blip>
          <a:srcRect/>
          <a:stretch/>
        </p:blipFill>
        <p:spPr>
          <a:xfrm>
            <a:off x="5516387" y="-1"/>
            <a:ext cx="6693324" cy="6858000"/>
          </a:xfrm>
          <a:prstGeom prst="rect">
            <a:avLst/>
          </a:prstGeom>
          <a:noFill/>
          <a:ln>
            <a:noFill/>
          </a:ln>
        </p:spPr>
      </p:pic>
      <p:pic>
        <p:nvPicPr>
          <p:cNvPr id="13" name="Google Shape;13;p2"/>
          <p:cNvPicPr preferRelativeResize="0"/>
          <p:nvPr/>
        </p:nvPicPr>
        <p:blipFill rotWithShape="1">
          <a:blip r:embed="rId3">
            <a:alphaModFix/>
          </a:blip>
          <a:srcRect/>
          <a:stretch/>
        </p:blipFill>
        <p:spPr>
          <a:xfrm>
            <a:off x="8961" y="3023234"/>
            <a:ext cx="7126945" cy="3844104"/>
          </a:xfrm>
          <a:prstGeom prst="rect">
            <a:avLst/>
          </a:prstGeom>
          <a:noFill/>
          <a:ln>
            <a:noFill/>
          </a:ln>
        </p:spPr>
      </p:pic>
      <p:pic>
        <p:nvPicPr>
          <p:cNvPr id="14" name="Google Shape;14;p2"/>
          <p:cNvPicPr preferRelativeResize="0"/>
          <p:nvPr/>
        </p:nvPicPr>
        <p:blipFill rotWithShape="1">
          <a:blip r:embed="rId4">
            <a:alphaModFix/>
          </a:blip>
          <a:srcRect/>
          <a:stretch/>
        </p:blipFill>
        <p:spPr>
          <a:xfrm>
            <a:off x="0" y="1827958"/>
            <a:ext cx="6046694" cy="5030041"/>
          </a:xfrm>
          <a:prstGeom prst="rect">
            <a:avLst/>
          </a:prstGeom>
          <a:noFill/>
          <a:ln>
            <a:noFill/>
          </a:ln>
        </p:spPr>
      </p:pic>
      <p:sp>
        <p:nvSpPr>
          <p:cNvPr id="15" name="Google Shape;15;p2"/>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nter"/>
              <a:ea typeface="Inter"/>
              <a:cs typeface="Inter"/>
              <a:sym typeface="Inter"/>
            </a:endParaRPr>
          </a:p>
        </p:txBody>
      </p:sp>
      <p:sp>
        <p:nvSpPr>
          <p:cNvPr id="16" name="Google Shape;16;p2"/>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9000"/>
              <a:buFont typeface="Inter Tight"/>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793374" y="4545105"/>
            <a:ext cx="10614213" cy="667871"/>
          </a:xfrm>
          <a:prstGeom prst="rect">
            <a:avLst/>
          </a:prstGeom>
          <a:noFill/>
          <a:ln>
            <a:noFill/>
          </a:ln>
        </p:spPr>
        <p:txBody>
          <a:bodyPr spcFirstLastPara="1" wrap="square" lIns="0" tIns="0" rIns="0" bIns="0" anchor="t" anchorCtr="0">
            <a:noAutofit/>
          </a:bodyPr>
          <a:lstStyle>
            <a:lvl1pPr lvl="0" algn="l">
              <a:lnSpc>
                <a:spcPct val="110000"/>
              </a:lnSpc>
              <a:spcBef>
                <a:spcPts val="1000"/>
              </a:spcBef>
              <a:spcAft>
                <a:spcPts val="0"/>
              </a:spcAft>
              <a:buClr>
                <a:schemeClr val="dk1"/>
              </a:buClr>
              <a:buSzPts val="2400"/>
              <a:buNone/>
              <a:defRPr sz="24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
          <p:cNvGrpSpPr/>
          <p:nvPr/>
        </p:nvGrpSpPr>
        <p:grpSpPr>
          <a:xfrm>
            <a:off x="10197819" y="5884768"/>
            <a:ext cx="1289051" cy="318800"/>
            <a:chOff x="2181226" y="2460626"/>
            <a:chExt cx="7831137" cy="1936750"/>
          </a:xfrm>
        </p:grpSpPr>
        <p:sp>
          <p:nvSpPr>
            <p:cNvPr id="20" name="Google Shape;20;p2"/>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 name="Google Shape;21;p2"/>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 name="Google Shape;22;p2"/>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 name="Google Shape;23;p2"/>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 name="Google Shape;24;p2"/>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 name="Google Shape;25;p2"/>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 name="Google Shape;26;p2"/>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7" name="Google Shape;27;p2"/>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8" name="Google Shape;28;p2"/>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9" name="Google Shape;29;p2"/>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0" name="Google Shape;30;p2"/>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1" name="Google Shape;31;p2"/>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2" name="Google Shape;32;p2"/>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3" name="Google Shape;33;p2"/>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4" name="Google Shape;34;p2"/>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5" name="Google Shape;35;p2"/>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6" name="Google Shape;36;p2"/>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7" name="Google Shape;37;p2"/>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38" name="Google Shape;38;p2"/>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39" name="Google Shape;39;p2"/>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40" name="Google Shape;40;p2"/>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Otsikko ja sisältö">
  <p:cSld name="1_Otsikko ja sisältö">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1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1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pic>
        <p:nvPicPr>
          <p:cNvPr id="214" name="Google Shape;214;p11"/>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215" name="Google Shape;215;p11"/>
          <p:cNvPicPr preferRelativeResize="0"/>
          <p:nvPr/>
        </p:nvPicPr>
        <p:blipFill rotWithShape="1">
          <a:blip r:embed="rId3">
            <a:alphaModFix/>
          </a:blip>
          <a:srcRect/>
          <a:stretch/>
        </p:blipFill>
        <p:spPr>
          <a:xfrm>
            <a:off x="4876799" y="6342111"/>
            <a:ext cx="2718865" cy="515874"/>
          </a:xfrm>
          <a:prstGeom prst="rect">
            <a:avLst/>
          </a:prstGeom>
          <a:noFill/>
          <a:ln>
            <a:noFill/>
          </a:ln>
        </p:spPr>
      </p:pic>
      <p:grpSp>
        <p:nvGrpSpPr>
          <p:cNvPr id="216" name="Google Shape;216;p11"/>
          <p:cNvGrpSpPr/>
          <p:nvPr/>
        </p:nvGrpSpPr>
        <p:grpSpPr>
          <a:xfrm>
            <a:off x="10574336" y="6256804"/>
            <a:ext cx="1289051" cy="318800"/>
            <a:chOff x="2181226" y="2460626"/>
            <a:chExt cx="7831137" cy="1936750"/>
          </a:xfrm>
        </p:grpSpPr>
        <p:sp>
          <p:nvSpPr>
            <p:cNvPr id="217" name="Google Shape;217;p11"/>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8" name="Google Shape;218;p11"/>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19" name="Google Shape;219;p11"/>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0" name="Google Shape;220;p11"/>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1" name="Google Shape;221;p11"/>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2" name="Google Shape;222;p11"/>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3" name="Google Shape;223;p11"/>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4" name="Google Shape;224;p11"/>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5" name="Google Shape;225;p11"/>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6" name="Google Shape;226;p11"/>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7" name="Google Shape;227;p11"/>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8" name="Google Shape;228;p11"/>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29" name="Google Shape;229;p11"/>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0" name="Google Shape;230;p11"/>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1" name="Google Shape;231;p11"/>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2" name="Google Shape;232;p11"/>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3" name="Google Shape;233;p11"/>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4" name="Google Shape;234;p11"/>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35" name="Google Shape;235;p11"/>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36" name="Google Shape;236;p11"/>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37" name="Google Shape;237;p11"/>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ain otsikko" type="titleOnly">
  <p:cSld name="TITLE_ONLY">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12"/>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2"/>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12"/>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aosio ja logo" type="blank">
  <p:cSld name="BLANK">
    <p:spTree>
      <p:nvGrpSpPr>
        <p:cNvPr id="1" name="Shape 243"/>
        <p:cNvGrpSpPr/>
        <p:nvPr/>
      </p:nvGrpSpPr>
      <p:grpSpPr>
        <a:xfrm>
          <a:off x="0" y="0"/>
          <a:ext cx="0" cy="0"/>
          <a:chOff x="0" y="0"/>
          <a:chExt cx="0" cy="0"/>
        </a:xfrm>
      </p:grpSpPr>
      <p:sp>
        <p:nvSpPr>
          <p:cNvPr id="244" name="Google Shape;244;p1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1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247" name="Google Shape;247;p13"/>
          <p:cNvGrpSpPr/>
          <p:nvPr/>
        </p:nvGrpSpPr>
        <p:grpSpPr>
          <a:xfrm>
            <a:off x="10574336" y="6256804"/>
            <a:ext cx="1289051" cy="318800"/>
            <a:chOff x="2181226" y="2460626"/>
            <a:chExt cx="7831137" cy="1936750"/>
          </a:xfrm>
        </p:grpSpPr>
        <p:sp>
          <p:nvSpPr>
            <p:cNvPr id="248" name="Google Shape;248;p1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49" name="Google Shape;249;p1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0" name="Google Shape;250;p1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1" name="Google Shape;251;p1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2" name="Google Shape;252;p1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3" name="Google Shape;253;p1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4" name="Google Shape;254;p1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5" name="Google Shape;255;p1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6" name="Google Shape;256;p1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7" name="Google Shape;257;p1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8" name="Google Shape;258;p1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59" name="Google Shape;259;p1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0" name="Google Shape;260;p1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1" name="Google Shape;261;p1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2" name="Google Shape;262;p1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3" name="Google Shape;263;p1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4" name="Google Shape;264;p1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5" name="Google Shape;265;p1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66" name="Google Shape;266;p1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67" name="Google Shape;267;p1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68" name="Google Shape;268;p1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yhjä">
  <p:cSld name="Tyhjä">
    <p:spTree>
      <p:nvGrpSpPr>
        <p:cNvPr id="1" name="Shape 2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tsikkodia">
  <p:cSld name="Otsikkodia">
    <p:spTree>
      <p:nvGrpSpPr>
        <p:cNvPr id="1" name="Shape 41"/>
        <p:cNvGrpSpPr/>
        <p:nvPr/>
      </p:nvGrpSpPr>
      <p:grpSpPr>
        <a:xfrm>
          <a:off x="0" y="0"/>
          <a:ext cx="0" cy="0"/>
          <a:chOff x="0" y="0"/>
          <a:chExt cx="0" cy="0"/>
        </a:xfrm>
      </p:grpSpPr>
      <p:pic>
        <p:nvPicPr>
          <p:cNvPr id="42" name="Google Shape;42;p3" descr="Kuva, joka sisältää kohteen lintu&#10;&#10;Kuvaus luotu automaattisesti"/>
          <p:cNvPicPr preferRelativeResize="0"/>
          <p:nvPr/>
        </p:nvPicPr>
        <p:blipFill rotWithShape="1">
          <a:blip r:embed="rId2">
            <a:alphaModFix/>
          </a:blip>
          <a:srcRect/>
          <a:stretch/>
        </p:blipFill>
        <p:spPr>
          <a:xfrm>
            <a:off x="6799315" y="4276173"/>
            <a:ext cx="5392685" cy="2581661"/>
          </a:xfrm>
          <a:prstGeom prst="rect">
            <a:avLst/>
          </a:prstGeom>
          <a:noFill/>
          <a:ln>
            <a:noFill/>
          </a:ln>
        </p:spPr>
      </p:pic>
      <p:pic>
        <p:nvPicPr>
          <p:cNvPr id="43" name="Google Shape;43;p3"/>
          <p:cNvPicPr preferRelativeResize="0"/>
          <p:nvPr/>
        </p:nvPicPr>
        <p:blipFill rotWithShape="1">
          <a:blip r:embed="rId3">
            <a:alphaModFix/>
          </a:blip>
          <a:srcRect/>
          <a:stretch/>
        </p:blipFill>
        <p:spPr>
          <a:xfrm>
            <a:off x="8138151" y="3774775"/>
            <a:ext cx="4053849" cy="3083059"/>
          </a:xfrm>
          <a:prstGeom prst="rect">
            <a:avLst/>
          </a:prstGeom>
          <a:noFill/>
          <a:ln>
            <a:noFill/>
          </a:ln>
        </p:spPr>
      </p:pic>
      <p:pic>
        <p:nvPicPr>
          <p:cNvPr id="44" name="Google Shape;44;p3"/>
          <p:cNvPicPr preferRelativeResize="0"/>
          <p:nvPr/>
        </p:nvPicPr>
        <p:blipFill rotWithShape="1">
          <a:blip r:embed="rId4">
            <a:alphaModFix/>
          </a:blip>
          <a:srcRect/>
          <a:stretch/>
        </p:blipFill>
        <p:spPr>
          <a:xfrm>
            <a:off x="0" y="0"/>
            <a:ext cx="4607859" cy="3921470"/>
          </a:xfrm>
          <a:prstGeom prst="rect">
            <a:avLst/>
          </a:prstGeom>
          <a:noFill/>
          <a:ln>
            <a:noFill/>
          </a:ln>
        </p:spPr>
      </p:pic>
      <p:sp>
        <p:nvSpPr>
          <p:cNvPr id="45" name="Google Shape;45;p3"/>
          <p:cNvSpPr txBox="1">
            <a:spLocks noGrp="1"/>
          </p:cNvSpPr>
          <p:nvPr>
            <p:ph type="ctrTitle"/>
          </p:nvPr>
        </p:nvSpPr>
        <p:spPr>
          <a:xfrm>
            <a:off x="793374" y="1601975"/>
            <a:ext cx="10614213" cy="3238966"/>
          </a:xfrm>
          <a:prstGeom prst="rect">
            <a:avLst/>
          </a:prstGeom>
          <a:noFill/>
          <a:ln>
            <a:noFill/>
          </a:ln>
        </p:spPr>
        <p:txBody>
          <a:bodyPr spcFirstLastPara="1" wrap="square" lIns="0" tIns="0" rIns="0" bIns="0" anchor="ctr" anchorCtr="0">
            <a:noAutofit/>
          </a:bodyPr>
          <a:lstStyle>
            <a:lvl1pPr lvl="0" algn="ctr">
              <a:lnSpc>
                <a:spcPct val="80000"/>
              </a:lnSpc>
              <a:spcBef>
                <a:spcPts val="0"/>
              </a:spcBef>
              <a:spcAft>
                <a:spcPts val="0"/>
              </a:spcAft>
              <a:buClr>
                <a:schemeClr val="dk1"/>
              </a:buClr>
              <a:buSzPts val="7000"/>
              <a:buFont typeface="Inter Tight"/>
              <a:buNone/>
              <a:defRPr sz="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49" name="Google Shape;49;p3"/>
          <p:cNvGrpSpPr/>
          <p:nvPr/>
        </p:nvGrpSpPr>
        <p:grpSpPr>
          <a:xfrm>
            <a:off x="10574336" y="6256804"/>
            <a:ext cx="1289051" cy="318800"/>
            <a:chOff x="2181226" y="2460626"/>
            <a:chExt cx="7831137" cy="1936750"/>
          </a:xfrm>
        </p:grpSpPr>
        <p:sp>
          <p:nvSpPr>
            <p:cNvPr id="50" name="Google Shape;50;p3"/>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1" name="Google Shape;51;p3"/>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2" name="Google Shape;52;p3"/>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3" name="Google Shape;53;p3"/>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4" name="Google Shape;54;p3"/>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5" name="Google Shape;55;p3"/>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6" name="Google Shape;56;p3"/>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7" name="Google Shape;57;p3"/>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8" name="Google Shape;58;p3"/>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59" name="Google Shape;59;p3"/>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0" name="Google Shape;60;p3"/>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1" name="Google Shape;61;p3"/>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2" name="Google Shape;62;p3"/>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3" name="Google Shape;63;p3"/>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4" name="Google Shape;64;p3"/>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5" name="Google Shape;65;p3"/>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6" name="Google Shape;66;p3"/>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7" name="Google Shape;67;p3"/>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68" name="Google Shape;68;p3"/>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69" name="Google Shape;69;p3"/>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70" name="Google Shape;70;p3"/>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aksi sisältökohdetta" type="obj">
  <p:cSld name="OBJECT">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4"/>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77" name="Google Shape;77;p4"/>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8" name="Google Shape;78;p4"/>
          <p:cNvGrpSpPr/>
          <p:nvPr/>
        </p:nvGrpSpPr>
        <p:grpSpPr>
          <a:xfrm>
            <a:off x="10574336" y="6256804"/>
            <a:ext cx="1289051" cy="318800"/>
            <a:chOff x="2181226" y="2460626"/>
            <a:chExt cx="7831137" cy="1936750"/>
          </a:xfrm>
        </p:grpSpPr>
        <p:sp>
          <p:nvSpPr>
            <p:cNvPr id="79" name="Google Shape;79;p4"/>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0" name="Google Shape;80;p4"/>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1" name="Google Shape;81;p4"/>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2" name="Google Shape;82;p4"/>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3" name="Google Shape;83;p4"/>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4" name="Google Shape;84;p4"/>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5" name="Google Shape;85;p4"/>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6" name="Google Shape;86;p4"/>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7" name="Google Shape;87;p4"/>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8" name="Google Shape;88;p4"/>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89" name="Google Shape;89;p4"/>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0" name="Google Shape;90;p4"/>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1" name="Google Shape;91;p4"/>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2" name="Google Shape;92;p4"/>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3" name="Google Shape;93;p4"/>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4" name="Google Shape;94;p4"/>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5" name="Google Shape;95;p4"/>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6" name="Google Shape;96;p4"/>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97" name="Google Shape;97;p4"/>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98" name="Google Shape;98;p4"/>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99" name="Google Shape;99;p4"/>
          <p:cNvCxnSpPr/>
          <p:nvPr/>
        </p:nvCxnSpPr>
        <p:spPr>
          <a:xfrm>
            <a:off x="6203576" y="2003612"/>
            <a:ext cx="0" cy="2931459"/>
          </a:xfrm>
          <a:prstGeom prst="straightConnector1">
            <a:avLst/>
          </a:prstGeom>
          <a:noFill/>
          <a:ln w="12700" cap="flat" cmpd="sng">
            <a:solidFill>
              <a:schemeClr val="dk1"/>
            </a:solidFill>
            <a:prstDash val="solid"/>
            <a:miter lim="800000"/>
            <a:headEnd type="none" w="sm" len="sm"/>
            <a:tailEnd type="none" w="sm" len="sm"/>
          </a:ln>
        </p:spPr>
      </p:cxnSp>
      <p:cxnSp>
        <p:nvCxnSpPr>
          <p:cNvPr id="100" name="Google Shape;100;p4"/>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ailu">
  <p:cSld name="Vertailu">
    <p:spTree>
      <p:nvGrpSpPr>
        <p:cNvPr id="1" name="Shape 101"/>
        <p:cNvGrpSpPr/>
        <p:nvPr/>
      </p:nvGrpSpPr>
      <p:grpSpPr>
        <a:xfrm>
          <a:off x="0" y="0"/>
          <a:ext cx="0" cy="0"/>
          <a:chOff x="0" y="0"/>
          <a:chExt cx="0" cy="0"/>
        </a:xfrm>
      </p:grpSpPr>
      <p:pic>
        <p:nvPicPr>
          <p:cNvPr id="102" name="Google Shape;102;p5"/>
          <p:cNvPicPr preferRelativeResize="0"/>
          <p:nvPr/>
        </p:nvPicPr>
        <p:blipFill rotWithShape="1">
          <a:blip r:embed="rId2">
            <a:alphaModFix/>
          </a:blip>
          <a:srcRect/>
          <a:stretch/>
        </p:blipFill>
        <p:spPr>
          <a:xfrm>
            <a:off x="3504477" y="5236798"/>
            <a:ext cx="5361618" cy="1621201"/>
          </a:xfrm>
          <a:prstGeom prst="rect">
            <a:avLst/>
          </a:prstGeom>
          <a:noFill/>
          <a:ln>
            <a:noFill/>
          </a:ln>
        </p:spPr>
      </p:pic>
      <p:pic>
        <p:nvPicPr>
          <p:cNvPr id="103" name="Google Shape;103;p5"/>
          <p:cNvPicPr preferRelativeResize="0"/>
          <p:nvPr/>
        </p:nvPicPr>
        <p:blipFill rotWithShape="1">
          <a:blip r:embed="rId3">
            <a:alphaModFix/>
          </a:blip>
          <a:srcRect/>
          <a:stretch/>
        </p:blipFill>
        <p:spPr>
          <a:xfrm>
            <a:off x="4876799" y="6342111"/>
            <a:ext cx="2718865" cy="515874"/>
          </a:xfrm>
          <a:prstGeom prst="rect">
            <a:avLst/>
          </a:prstGeom>
          <a:noFill/>
          <a:ln>
            <a:noFill/>
          </a:ln>
        </p:spPr>
      </p:pic>
      <p:sp>
        <p:nvSpPr>
          <p:cNvPr id="104" name="Google Shape;104;p5"/>
          <p:cNvSpPr txBox="1">
            <a:spLocks noGrp="1"/>
          </p:cNvSpPr>
          <p:nvPr>
            <p:ph type="body" idx="1"/>
          </p:nvPr>
        </p:nvSpPr>
        <p:spPr>
          <a:xfrm>
            <a:off x="672353"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08" name="Google Shape;108;p5"/>
          <p:cNvSpPr txBox="1">
            <a:spLocks noGrp="1"/>
          </p:cNvSpPr>
          <p:nvPr>
            <p:ph type="body" idx="2"/>
          </p:nvPr>
        </p:nvSpPr>
        <p:spPr>
          <a:xfrm>
            <a:off x="6826624" y="1546412"/>
            <a:ext cx="4706469"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5"/>
          <p:cNvSpPr txBox="1">
            <a:spLocks noGrp="1"/>
          </p:cNvSpPr>
          <p:nvPr>
            <p:ph type="body" idx="3"/>
          </p:nvPr>
        </p:nvSpPr>
        <p:spPr>
          <a:xfrm>
            <a:off x="673200" y="554400"/>
            <a:ext cx="4738022"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0" name="Google Shape;110;p5"/>
          <p:cNvSpPr txBox="1">
            <a:spLocks noGrp="1"/>
          </p:cNvSpPr>
          <p:nvPr>
            <p:ph type="body" idx="4"/>
          </p:nvPr>
        </p:nvSpPr>
        <p:spPr>
          <a:xfrm>
            <a:off x="6826623" y="554400"/>
            <a:ext cx="4706469" cy="889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0"/>
              </a:spcBef>
              <a:spcAft>
                <a:spcPts val="0"/>
              </a:spcAft>
              <a:buClr>
                <a:schemeClr val="dk1"/>
              </a:buClr>
              <a:buSzPts val="5000"/>
              <a:buNone/>
              <a:defRPr sz="5000" b="0">
                <a:latin typeface="Inter Tight"/>
                <a:ea typeface="Inter Tight"/>
                <a:cs typeface="Inter Tight"/>
                <a:sym typeface="Inter Tight"/>
              </a:defRPr>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cxnSp>
        <p:nvCxnSpPr>
          <p:cNvPr id="111" name="Google Shape;111;p5"/>
          <p:cNvCxnSpPr/>
          <p:nvPr/>
        </p:nvCxnSpPr>
        <p:spPr>
          <a:xfrm>
            <a:off x="6091518" y="0"/>
            <a:ext cx="0" cy="5988424"/>
          </a:xfrm>
          <a:prstGeom prst="straightConnector1">
            <a:avLst/>
          </a:prstGeom>
          <a:noFill/>
          <a:ln w="12700" cap="flat" cmpd="sng">
            <a:solidFill>
              <a:schemeClr val="dk1"/>
            </a:solidFill>
            <a:prstDash val="solid"/>
            <a:miter lim="800000"/>
            <a:headEnd type="none" w="sm" len="sm"/>
            <a:tailEnd type="none" w="sm" len="sm"/>
          </a:ln>
        </p:spPr>
      </p:cxnSp>
      <p:grpSp>
        <p:nvGrpSpPr>
          <p:cNvPr id="112" name="Google Shape;112;p5"/>
          <p:cNvGrpSpPr/>
          <p:nvPr/>
        </p:nvGrpSpPr>
        <p:grpSpPr>
          <a:xfrm>
            <a:off x="10574336" y="6256804"/>
            <a:ext cx="1289051" cy="318800"/>
            <a:chOff x="2181226" y="2460626"/>
            <a:chExt cx="7831137" cy="1936750"/>
          </a:xfrm>
        </p:grpSpPr>
        <p:sp>
          <p:nvSpPr>
            <p:cNvPr id="113" name="Google Shape;113;p5"/>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4" name="Google Shape;114;p5"/>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5" name="Google Shape;115;p5"/>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6" name="Google Shape;116;p5"/>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7" name="Google Shape;117;p5"/>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8" name="Google Shape;118;p5"/>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19" name="Google Shape;119;p5"/>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0" name="Google Shape;120;p5"/>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1" name="Google Shape;121;p5"/>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2" name="Google Shape;122;p5"/>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3" name="Google Shape;123;p5"/>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4" name="Google Shape;124;p5"/>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5" name="Google Shape;125;p5"/>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6" name="Google Shape;126;p5"/>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7" name="Google Shape;127;p5"/>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8" name="Google Shape;128;p5"/>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29" name="Google Shape;129;p5"/>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0" name="Google Shape;130;p5"/>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31" name="Google Shape;131;p5"/>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32" name="Google Shape;132;p5"/>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133" name="Google Shape;133;p5"/>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uvatekstillinen kuva">
  <p:cSld name="Kuvatekstillinen kuva">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2">
            <a:alphaModFix/>
          </a:blip>
          <a:srcRect/>
          <a:stretch/>
        </p:blipFill>
        <p:spPr>
          <a:xfrm>
            <a:off x="6864041" y="0"/>
            <a:ext cx="5335352" cy="5839188"/>
          </a:xfrm>
          <a:prstGeom prst="rect">
            <a:avLst/>
          </a:prstGeom>
          <a:noFill/>
          <a:ln>
            <a:noFill/>
          </a:ln>
        </p:spPr>
      </p:pic>
      <p:pic>
        <p:nvPicPr>
          <p:cNvPr id="136" name="Google Shape;136;p6"/>
          <p:cNvPicPr preferRelativeResize="0"/>
          <p:nvPr/>
        </p:nvPicPr>
        <p:blipFill rotWithShape="1">
          <a:blip r:embed="rId3">
            <a:alphaModFix/>
          </a:blip>
          <a:srcRect/>
          <a:stretch/>
        </p:blipFill>
        <p:spPr>
          <a:xfrm>
            <a:off x="7986848" y="0"/>
            <a:ext cx="4212544" cy="6858000"/>
          </a:xfrm>
          <a:prstGeom prst="rect">
            <a:avLst/>
          </a:prstGeom>
          <a:noFill/>
          <a:ln>
            <a:noFill/>
          </a:ln>
        </p:spPr>
      </p:pic>
      <p:sp>
        <p:nvSpPr>
          <p:cNvPr id="137" name="Google Shape;137;p6"/>
          <p:cNvSpPr txBox="1">
            <a:spLocks noGrp="1"/>
          </p:cNvSpPr>
          <p:nvPr>
            <p:ph type="title"/>
          </p:nvPr>
        </p:nvSpPr>
        <p:spPr>
          <a:xfrm>
            <a:off x="672353" y="555812"/>
            <a:ext cx="4961966"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6"/>
          <p:cNvSpPr txBox="1">
            <a:spLocks noGrp="1"/>
          </p:cNvSpPr>
          <p:nvPr>
            <p:ph type="body" idx="1"/>
          </p:nvPr>
        </p:nvSpPr>
        <p:spPr>
          <a:xfrm>
            <a:off x="672353" y="1546412"/>
            <a:ext cx="4961966"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6"/>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6"/>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sp>
        <p:nvSpPr>
          <p:cNvPr id="141" name="Google Shape;141;p6"/>
          <p:cNvSpPr>
            <a:spLocks noGrp="1"/>
          </p:cNvSpPr>
          <p:nvPr>
            <p:ph type="pic" idx="2"/>
          </p:nvPr>
        </p:nvSpPr>
        <p:spPr>
          <a:xfrm>
            <a:off x="6095999" y="385259"/>
            <a:ext cx="5699363"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va ja tausta">
  <p:cSld name="Kuva ja tausta">
    <p:spTree>
      <p:nvGrpSpPr>
        <p:cNvPr id="1" name="Shape 142"/>
        <p:cNvGrpSpPr/>
        <p:nvPr/>
      </p:nvGrpSpPr>
      <p:grpSpPr>
        <a:xfrm>
          <a:off x="0" y="0"/>
          <a:ext cx="0" cy="0"/>
          <a:chOff x="0" y="0"/>
          <a:chExt cx="0" cy="0"/>
        </a:xfrm>
      </p:grpSpPr>
      <p:pic>
        <p:nvPicPr>
          <p:cNvPr id="143" name="Google Shape;143;p7"/>
          <p:cNvPicPr preferRelativeResize="0"/>
          <p:nvPr/>
        </p:nvPicPr>
        <p:blipFill rotWithShape="1">
          <a:blip r:embed="rId2">
            <a:alphaModFix/>
          </a:blip>
          <a:srcRect/>
          <a:stretch/>
        </p:blipFill>
        <p:spPr>
          <a:xfrm>
            <a:off x="9312183" y="4174414"/>
            <a:ext cx="2879817" cy="2683586"/>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7811284" y="4336645"/>
            <a:ext cx="4380716" cy="2519177"/>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0" y="0"/>
            <a:ext cx="6087736" cy="6858000"/>
          </a:xfrm>
          <a:prstGeom prst="rect">
            <a:avLst/>
          </a:prstGeom>
          <a:noFill/>
          <a:ln>
            <a:noFill/>
          </a:ln>
        </p:spPr>
      </p:pic>
      <p:pic>
        <p:nvPicPr>
          <p:cNvPr id="146" name="Google Shape;146;p7"/>
          <p:cNvPicPr preferRelativeResize="0"/>
          <p:nvPr/>
        </p:nvPicPr>
        <p:blipFill rotWithShape="1">
          <a:blip r:embed="rId5">
            <a:alphaModFix/>
          </a:blip>
          <a:srcRect/>
          <a:stretch/>
        </p:blipFill>
        <p:spPr>
          <a:xfrm>
            <a:off x="0" y="0"/>
            <a:ext cx="4233793" cy="6858000"/>
          </a:xfrm>
          <a:prstGeom prst="rect">
            <a:avLst/>
          </a:prstGeom>
          <a:noFill/>
          <a:ln>
            <a:noFill/>
          </a:ln>
        </p:spPr>
      </p:pic>
      <p:sp>
        <p:nvSpPr>
          <p:cNvPr id="147" name="Google Shape;147;p7"/>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uva">
  <p:cSld name="Kuva">
    <p:spTree>
      <p:nvGrpSpPr>
        <p:cNvPr id="1" name="Shape 148"/>
        <p:cNvGrpSpPr/>
        <p:nvPr/>
      </p:nvGrpSpPr>
      <p:grpSpPr>
        <a:xfrm>
          <a:off x="0" y="0"/>
          <a:ext cx="0" cy="0"/>
          <a:chOff x="0" y="0"/>
          <a:chExt cx="0" cy="0"/>
        </a:xfrm>
      </p:grpSpPr>
      <p:sp>
        <p:nvSpPr>
          <p:cNvPr id="149" name="Google Shape;149;p8"/>
          <p:cNvSpPr>
            <a:spLocks noGrp="1"/>
          </p:cNvSpPr>
          <p:nvPr>
            <p:ph type="pic" idx="2"/>
          </p:nvPr>
        </p:nvSpPr>
        <p:spPr>
          <a:xfrm>
            <a:off x="401363" y="385259"/>
            <a:ext cx="11394000" cy="6078293"/>
          </a:xfrm>
          <a:prstGeom prst="rect">
            <a:avLst/>
          </a:prstGeom>
          <a:solidFill>
            <a:schemeClr val="lt1"/>
          </a:solidFill>
          <a:ln w="25400" cap="flat" cmpd="sng">
            <a:solidFill>
              <a:schemeClr val="dk1"/>
            </a:solidFill>
            <a:prstDash val="solid"/>
            <a:miter lim="800000"/>
            <a:headEnd type="none" w="sm" len="sm"/>
            <a:tailEnd type="none" w="sm" len="sm"/>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uva ja kehys">
  <p:cSld name="Kuva ja kehys">
    <p:spTree>
      <p:nvGrpSpPr>
        <p:cNvPr id="1" name="Shape 150"/>
        <p:cNvGrpSpPr/>
        <p:nvPr/>
      </p:nvGrpSpPr>
      <p:grpSpPr>
        <a:xfrm>
          <a:off x="0" y="0"/>
          <a:ext cx="0" cy="0"/>
          <a:chOff x="0" y="0"/>
          <a:chExt cx="0" cy="0"/>
        </a:xfrm>
      </p:grpSpPr>
      <p:pic>
        <p:nvPicPr>
          <p:cNvPr id="151" name="Google Shape;151;p9"/>
          <p:cNvPicPr preferRelativeResize="0"/>
          <p:nvPr/>
        </p:nvPicPr>
        <p:blipFill rotWithShape="1">
          <a:blip r:embed="rId2">
            <a:alphaModFix/>
          </a:blip>
          <a:srcRect/>
          <a:stretch/>
        </p:blipFill>
        <p:spPr>
          <a:xfrm>
            <a:off x="5378824" y="381163"/>
            <a:ext cx="6810994" cy="6472560"/>
          </a:xfrm>
          <a:prstGeom prst="rect">
            <a:avLst/>
          </a:prstGeom>
          <a:noFill/>
          <a:ln>
            <a:noFill/>
          </a:ln>
        </p:spPr>
      </p:pic>
      <p:pic>
        <p:nvPicPr>
          <p:cNvPr id="152" name="Google Shape;152;p9"/>
          <p:cNvPicPr preferRelativeResize="0"/>
          <p:nvPr/>
        </p:nvPicPr>
        <p:blipFill rotWithShape="1">
          <a:blip r:embed="rId3">
            <a:alphaModFix/>
          </a:blip>
          <a:srcRect/>
          <a:stretch/>
        </p:blipFill>
        <p:spPr>
          <a:xfrm>
            <a:off x="4509613" y="1722466"/>
            <a:ext cx="7686310" cy="5136653"/>
          </a:xfrm>
          <a:prstGeom prst="rect">
            <a:avLst/>
          </a:prstGeom>
          <a:noFill/>
          <a:ln>
            <a:noFill/>
          </a:ln>
        </p:spPr>
      </p:pic>
      <p:pic>
        <p:nvPicPr>
          <p:cNvPr id="153" name="Google Shape;153;p9"/>
          <p:cNvPicPr preferRelativeResize="0"/>
          <p:nvPr/>
        </p:nvPicPr>
        <p:blipFill rotWithShape="1">
          <a:blip r:embed="rId4">
            <a:alphaModFix/>
          </a:blip>
          <a:srcRect/>
          <a:stretch/>
        </p:blipFill>
        <p:spPr>
          <a:xfrm>
            <a:off x="0" y="0"/>
            <a:ext cx="5067311" cy="4245873"/>
          </a:xfrm>
          <a:prstGeom prst="rect">
            <a:avLst/>
          </a:prstGeom>
          <a:noFill/>
          <a:ln>
            <a:noFill/>
          </a:ln>
        </p:spPr>
      </p:pic>
      <p:pic>
        <p:nvPicPr>
          <p:cNvPr id="154" name="Google Shape;154;p9"/>
          <p:cNvPicPr preferRelativeResize="0"/>
          <p:nvPr/>
        </p:nvPicPr>
        <p:blipFill rotWithShape="1">
          <a:blip r:embed="rId5">
            <a:alphaModFix/>
          </a:blip>
          <a:srcRect/>
          <a:stretch/>
        </p:blipFill>
        <p:spPr>
          <a:xfrm>
            <a:off x="0" y="0"/>
            <a:ext cx="3568453" cy="4832615"/>
          </a:xfrm>
          <a:prstGeom prst="rect">
            <a:avLst/>
          </a:prstGeom>
          <a:noFill/>
          <a:ln>
            <a:noFill/>
          </a:ln>
        </p:spPr>
      </p:pic>
      <p:sp>
        <p:nvSpPr>
          <p:cNvPr id="155" name="Google Shape;155;p9"/>
          <p:cNvSpPr/>
          <p:nvPr/>
        </p:nvSpPr>
        <p:spPr>
          <a:xfrm>
            <a:off x="389964" y="372035"/>
            <a:ext cx="11421035" cy="6113930"/>
          </a:xfrm>
          <a:prstGeom prst="rect">
            <a:avLst/>
          </a:prstGeom>
          <a:solidFill>
            <a:schemeClr val="lt1"/>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nter"/>
              <a:ea typeface="Inter"/>
              <a:cs typeface="Inter"/>
              <a:sym typeface="Inter"/>
            </a:endParaRPr>
          </a:p>
        </p:txBody>
      </p:sp>
      <p:sp>
        <p:nvSpPr>
          <p:cNvPr id="156" name="Google Shape;156;p9"/>
          <p:cNvSpPr txBox="1">
            <a:spLocks noGrp="1"/>
          </p:cNvSpPr>
          <p:nvPr>
            <p:ph type="body" idx="1"/>
          </p:nvPr>
        </p:nvSpPr>
        <p:spPr>
          <a:xfrm>
            <a:off x="793376" y="5854327"/>
            <a:ext cx="8552330" cy="365125"/>
          </a:xfrm>
          <a:prstGeom prst="rect">
            <a:avLst/>
          </a:prstGeom>
          <a:noFill/>
          <a:ln>
            <a:noFill/>
          </a:ln>
        </p:spPr>
        <p:txBody>
          <a:bodyPr spcFirstLastPara="1" wrap="square" lIns="0" tIns="0" rIns="0" bIns="0" anchor="ctr" anchorCtr="0">
            <a:noAutofit/>
          </a:bodyPr>
          <a:lstStyle>
            <a:lvl1pPr marL="457200" lvl="0" indent="-228600" algn="l">
              <a:lnSpc>
                <a:spcPct val="110000"/>
              </a:lnSpc>
              <a:spcBef>
                <a:spcPts val="1000"/>
              </a:spcBef>
              <a:spcAft>
                <a:spcPts val="0"/>
              </a:spcAft>
              <a:buClr>
                <a:schemeClr val="dk1"/>
              </a:buClr>
              <a:buSzPts val="1600"/>
              <a:buNone/>
              <a:defRPr/>
            </a:lvl1pPr>
            <a:lvl2pPr marL="914400" lvl="1" indent="-228600" algn="l">
              <a:lnSpc>
                <a:spcPct val="110000"/>
              </a:lnSpc>
              <a:spcBef>
                <a:spcPts val="500"/>
              </a:spcBef>
              <a:spcAft>
                <a:spcPts val="0"/>
              </a:spcAft>
              <a:buClr>
                <a:schemeClr val="dk1"/>
              </a:buClr>
              <a:buSzPts val="1600"/>
              <a:buNone/>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7" name="Google Shape;157;p9"/>
          <p:cNvGrpSpPr/>
          <p:nvPr/>
        </p:nvGrpSpPr>
        <p:grpSpPr>
          <a:xfrm>
            <a:off x="10197819" y="5884768"/>
            <a:ext cx="1289051" cy="318800"/>
            <a:chOff x="2181226" y="2460626"/>
            <a:chExt cx="7831137" cy="1936750"/>
          </a:xfrm>
        </p:grpSpPr>
        <p:sp>
          <p:nvSpPr>
            <p:cNvPr id="158" name="Google Shape;158;p9"/>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59" name="Google Shape;159;p9"/>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0" name="Google Shape;160;p9"/>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1" name="Google Shape;161;p9"/>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2" name="Google Shape;162;p9"/>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3" name="Google Shape;163;p9"/>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4" name="Google Shape;164;p9"/>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5" name="Google Shape;165;p9"/>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6" name="Google Shape;166;p9"/>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7" name="Google Shape;167;p9"/>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8" name="Google Shape;168;p9"/>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69" name="Google Shape;169;p9"/>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0" name="Google Shape;170;p9"/>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1" name="Google Shape;171;p9"/>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2" name="Google Shape;172;p9"/>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3" name="Google Shape;173;p9"/>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4" name="Google Shape;174;p9"/>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5" name="Google Shape;175;p9"/>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76" name="Google Shape;176;p9"/>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177" name="Google Shape;177;p9"/>
          <p:cNvCxnSpPr/>
          <p:nvPr/>
        </p:nvCxnSpPr>
        <p:spPr>
          <a:xfrm>
            <a:off x="380999" y="5616388"/>
            <a:ext cx="11438965" cy="0"/>
          </a:xfrm>
          <a:prstGeom prst="straightConnector1">
            <a:avLst/>
          </a:prstGeom>
          <a:noFill/>
          <a:ln w="12700" cap="flat" cmpd="sng">
            <a:solidFill>
              <a:schemeClr val="dk1"/>
            </a:solidFill>
            <a:prstDash val="solid"/>
            <a:miter lim="800000"/>
            <a:headEnd type="none" w="sm" len="sm"/>
            <a:tailEnd type="none" w="sm" len="sm"/>
          </a:ln>
        </p:spPr>
      </p:cxnSp>
      <p:cxnSp>
        <p:nvCxnSpPr>
          <p:cNvPr id="178" name="Google Shape;178;p9"/>
          <p:cNvCxnSpPr/>
          <p:nvPr/>
        </p:nvCxnSpPr>
        <p:spPr>
          <a:xfrm>
            <a:off x="9865659" y="5616000"/>
            <a:ext cx="0" cy="861000"/>
          </a:xfrm>
          <a:prstGeom prst="straightConnector1">
            <a:avLst/>
          </a:prstGeom>
          <a:noFill/>
          <a:ln w="12700" cap="flat" cmpd="sng">
            <a:solidFill>
              <a:schemeClr val="dk1"/>
            </a:solidFill>
            <a:prstDash val="solid"/>
            <a:miter lim="800000"/>
            <a:headEnd type="none" w="sm" len="sm"/>
            <a:tailEnd type="none" w="sm" len="sm"/>
          </a:ln>
        </p:spPr>
      </p:cxnSp>
      <p:sp>
        <p:nvSpPr>
          <p:cNvPr id="179" name="Google Shape;179;p9"/>
          <p:cNvSpPr>
            <a:spLocks noGrp="1"/>
          </p:cNvSpPr>
          <p:nvPr>
            <p:ph type="pic" idx="2"/>
          </p:nvPr>
        </p:nvSpPr>
        <p:spPr>
          <a:xfrm>
            <a:off x="401363" y="385260"/>
            <a:ext cx="11394000" cy="52236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tsikko ja sisältö">
  <p:cSld name="Otsikko ja sisältö">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10"/>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10"/>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0"/>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10"/>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fi-FI"/>
              <a:t>‹#›</a:t>
            </a:fld>
            <a:endParaRPr/>
          </a:p>
        </p:txBody>
      </p:sp>
      <p:grpSp>
        <p:nvGrpSpPr>
          <p:cNvPr id="186" name="Google Shape;186;p10"/>
          <p:cNvGrpSpPr/>
          <p:nvPr/>
        </p:nvGrpSpPr>
        <p:grpSpPr>
          <a:xfrm>
            <a:off x="10574336" y="6256804"/>
            <a:ext cx="1289051" cy="318800"/>
            <a:chOff x="2181226" y="2460626"/>
            <a:chExt cx="7831137" cy="1936750"/>
          </a:xfrm>
        </p:grpSpPr>
        <p:sp>
          <p:nvSpPr>
            <p:cNvPr id="187" name="Google Shape;187;p10"/>
            <p:cNvSpPr/>
            <p:nvPr/>
          </p:nvSpPr>
          <p:spPr>
            <a:xfrm>
              <a:off x="2181226" y="2470151"/>
              <a:ext cx="763588" cy="842963"/>
            </a:xfrm>
            <a:custGeom>
              <a:avLst/>
              <a:gdLst/>
              <a:ahLst/>
              <a:cxnLst/>
              <a:rect l="l" t="t" r="r" b="b"/>
              <a:pathLst>
                <a:path w="2121" h="2336" extrusionOk="0">
                  <a:moveTo>
                    <a:pt x="0" y="0"/>
                  </a:moveTo>
                  <a:lnTo>
                    <a:pt x="0" y="2336"/>
                  </a:lnTo>
                  <a:lnTo>
                    <a:pt x="632" y="2336"/>
                  </a:lnTo>
                  <a:lnTo>
                    <a:pt x="632" y="1734"/>
                  </a:lnTo>
                  <a:lnTo>
                    <a:pt x="842" y="1461"/>
                  </a:lnTo>
                  <a:lnTo>
                    <a:pt x="1364" y="2336"/>
                  </a:lnTo>
                  <a:lnTo>
                    <a:pt x="2121" y="2336"/>
                  </a:lnTo>
                  <a:lnTo>
                    <a:pt x="1314" y="1041"/>
                  </a:lnTo>
                  <a:lnTo>
                    <a:pt x="2102" y="0"/>
                  </a:lnTo>
                  <a:lnTo>
                    <a:pt x="1364" y="0"/>
                  </a:lnTo>
                  <a:lnTo>
                    <a:pt x="663" y="944"/>
                  </a:lnTo>
                  <a:lnTo>
                    <a:pt x="632" y="944"/>
                  </a:lnTo>
                  <a:lnTo>
                    <a:pt x="632"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8" name="Google Shape;188;p10"/>
            <p:cNvSpPr/>
            <p:nvPr/>
          </p:nvSpPr>
          <p:spPr>
            <a:xfrm>
              <a:off x="2954338" y="2470151"/>
              <a:ext cx="869950" cy="842963"/>
            </a:xfrm>
            <a:custGeom>
              <a:avLst/>
              <a:gdLst/>
              <a:ahLst/>
              <a:cxnLst/>
              <a:rect l="l" t="t" r="r" b="b"/>
              <a:pathLst>
                <a:path w="2416" h="2336" extrusionOk="0">
                  <a:moveTo>
                    <a:pt x="1218" y="643"/>
                  </a:moveTo>
                  <a:lnTo>
                    <a:pt x="1451" y="1414"/>
                  </a:lnTo>
                  <a:lnTo>
                    <a:pt x="965" y="1414"/>
                  </a:lnTo>
                  <a:lnTo>
                    <a:pt x="1199" y="643"/>
                  </a:lnTo>
                  <a:lnTo>
                    <a:pt x="1218" y="643"/>
                  </a:lnTo>
                  <a:close/>
                  <a:moveTo>
                    <a:pt x="822" y="1888"/>
                  </a:moveTo>
                  <a:lnTo>
                    <a:pt x="1595" y="1888"/>
                  </a:lnTo>
                  <a:lnTo>
                    <a:pt x="1731" y="2336"/>
                  </a:lnTo>
                  <a:lnTo>
                    <a:pt x="2416" y="2336"/>
                  </a:lnTo>
                  <a:lnTo>
                    <a:pt x="1642" y="0"/>
                  </a:lnTo>
                  <a:lnTo>
                    <a:pt x="774" y="0"/>
                  </a:lnTo>
                  <a:lnTo>
                    <a:pt x="0" y="2336"/>
                  </a:lnTo>
                  <a:lnTo>
                    <a:pt x="686" y="2336"/>
                  </a:lnTo>
                  <a:lnTo>
                    <a:pt x="822" y="188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89" name="Google Shape;189;p10"/>
            <p:cNvSpPr/>
            <p:nvPr/>
          </p:nvSpPr>
          <p:spPr>
            <a:xfrm>
              <a:off x="3883026" y="2470151"/>
              <a:ext cx="725488" cy="842963"/>
            </a:xfrm>
            <a:custGeom>
              <a:avLst/>
              <a:gdLst/>
              <a:ahLst/>
              <a:cxnLst/>
              <a:rect l="l" t="t" r="r" b="b"/>
              <a:pathLst>
                <a:path w="2014" h="2336" extrusionOk="0">
                  <a:moveTo>
                    <a:pt x="631" y="1110"/>
                  </a:moveTo>
                  <a:lnTo>
                    <a:pt x="647" y="1110"/>
                  </a:lnTo>
                  <a:lnTo>
                    <a:pt x="1488" y="2336"/>
                  </a:lnTo>
                  <a:lnTo>
                    <a:pt x="2014" y="2336"/>
                  </a:lnTo>
                  <a:lnTo>
                    <a:pt x="2014" y="0"/>
                  </a:lnTo>
                  <a:lnTo>
                    <a:pt x="1382" y="0"/>
                  </a:lnTo>
                  <a:lnTo>
                    <a:pt x="1382" y="1223"/>
                  </a:lnTo>
                  <a:lnTo>
                    <a:pt x="1363" y="1223"/>
                  </a:lnTo>
                  <a:lnTo>
                    <a:pt x="538" y="0"/>
                  </a:lnTo>
                  <a:lnTo>
                    <a:pt x="0" y="0"/>
                  </a:lnTo>
                  <a:lnTo>
                    <a:pt x="0" y="2336"/>
                  </a:lnTo>
                  <a:lnTo>
                    <a:pt x="631" y="2336"/>
                  </a:lnTo>
                  <a:lnTo>
                    <a:pt x="631" y="111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0" name="Google Shape;190;p10"/>
            <p:cNvSpPr/>
            <p:nvPr/>
          </p:nvSpPr>
          <p:spPr>
            <a:xfrm>
              <a:off x="4668838" y="2460626"/>
              <a:ext cx="708025" cy="866775"/>
            </a:xfrm>
            <a:custGeom>
              <a:avLst/>
              <a:gdLst/>
              <a:ahLst/>
              <a:cxnLst/>
              <a:rect l="l" t="t" r="r" b="b"/>
              <a:pathLst>
                <a:path w="1964" h="2403" extrusionOk="0">
                  <a:moveTo>
                    <a:pt x="1003" y="2403"/>
                  </a:moveTo>
                  <a:lnTo>
                    <a:pt x="1022" y="2403"/>
                  </a:lnTo>
                  <a:cubicBezTo>
                    <a:pt x="1217" y="2403"/>
                    <a:pt x="1384" y="2375"/>
                    <a:pt x="1523" y="2320"/>
                  </a:cubicBezTo>
                  <a:cubicBezTo>
                    <a:pt x="1665" y="2265"/>
                    <a:pt x="1774" y="2183"/>
                    <a:pt x="1850" y="2075"/>
                  </a:cubicBezTo>
                  <a:cubicBezTo>
                    <a:pt x="1926" y="1968"/>
                    <a:pt x="1964" y="1837"/>
                    <a:pt x="1964" y="1683"/>
                  </a:cubicBezTo>
                  <a:cubicBezTo>
                    <a:pt x="1964" y="1594"/>
                    <a:pt x="1950" y="1512"/>
                    <a:pt x="1922" y="1436"/>
                  </a:cubicBezTo>
                  <a:cubicBezTo>
                    <a:pt x="1894" y="1361"/>
                    <a:pt x="1851" y="1293"/>
                    <a:pt x="1792" y="1232"/>
                  </a:cubicBezTo>
                  <a:cubicBezTo>
                    <a:pt x="1732" y="1172"/>
                    <a:pt x="1656" y="1119"/>
                    <a:pt x="1563" y="1074"/>
                  </a:cubicBezTo>
                  <a:cubicBezTo>
                    <a:pt x="1470" y="1029"/>
                    <a:pt x="1359" y="993"/>
                    <a:pt x="1230" y="966"/>
                  </a:cubicBezTo>
                  <a:lnTo>
                    <a:pt x="1038" y="925"/>
                  </a:lnTo>
                  <a:cubicBezTo>
                    <a:pt x="965" y="909"/>
                    <a:pt x="905" y="891"/>
                    <a:pt x="858" y="871"/>
                  </a:cubicBezTo>
                  <a:cubicBezTo>
                    <a:pt x="812" y="850"/>
                    <a:pt x="778" y="826"/>
                    <a:pt x="756" y="798"/>
                  </a:cubicBezTo>
                  <a:cubicBezTo>
                    <a:pt x="734" y="771"/>
                    <a:pt x="724" y="738"/>
                    <a:pt x="724" y="702"/>
                  </a:cubicBezTo>
                  <a:cubicBezTo>
                    <a:pt x="724" y="667"/>
                    <a:pt x="733" y="636"/>
                    <a:pt x="754" y="609"/>
                  </a:cubicBezTo>
                  <a:cubicBezTo>
                    <a:pt x="773" y="582"/>
                    <a:pt x="805" y="560"/>
                    <a:pt x="846" y="545"/>
                  </a:cubicBezTo>
                  <a:cubicBezTo>
                    <a:pt x="888" y="530"/>
                    <a:pt x="942" y="522"/>
                    <a:pt x="1007" y="522"/>
                  </a:cubicBezTo>
                  <a:cubicBezTo>
                    <a:pt x="1110" y="522"/>
                    <a:pt x="1187" y="544"/>
                    <a:pt x="1238" y="586"/>
                  </a:cubicBezTo>
                  <a:cubicBezTo>
                    <a:pt x="1288" y="628"/>
                    <a:pt x="1316" y="688"/>
                    <a:pt x="1321" y="764"/>
                  </a:cubicBezTo>
                  <a:lnTo>
                    <a:pt x="1932" y="764"/>
                  </a:lnTo>
                  <a:cubicBezTo>
                    <a:pt x="1931" y="611"/>
                    <a:pt x="1893" y="477"/>
                    <a:pt x="1818" y="363"/>
                  </a:cubicBezTo>
                  <a:cubicBezTo>
                    <a:pt x="1743" y="248"/>
                    <a:pt x="1637" y="159"/>
                    <a:pt x="1498" y="95"/>
                  </a:cubicBezTo>
                  <a:cubicBezTo>
                    <a:pt x="1363" y="33"/>
                    <a:pt x="1202" y="1"/>
                    <a:pt x="1016" y="0"/>
                  </a:cubicBezTo>
                  <a:lnTo>
                    <a:pt x="998" y="0"/>
                  </a:lnTo>
                  <a:cubicBezTo>
                    <a:pt x="816" y="1"/>
                    <a:pt x="655" y="32"/>
                    <a:pt x="515" y="94"/>
                  </a:cubicBezTo>
                  <a:cubicBezTo>
                    <a:pt x="373" y="156"/>
                    <a:pt x="261"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1" y="1590"/>
                  </a:cubicBezTo>
                  <a:cubicBezTo>
                    <a:pt x="1304" y="1616"/>
                    <a:pt x="1315" y="1647"/>
                    <a:pt x="1315" y="1683"/>
                  </a:cubicBezTo>
                  <a:cubicBezTo>
                    <a:pt x="1315" y="1722"/>
                    <a:pt x="1303"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2"/>
                    <a:pt x="608" y="1622"/>
                    <a:pt x="604" y="1551"/>
                  </a:cubicBezTo>
                  <a:lnTo>
                    <a:pt x="0" y="1551"/>
                  </a:lnTo>
                  <a:cubicBezTo>
                    <a:pt x="1" y="1747"/>
                    <a:pt x="43" y="1908"/>
                    <a:pt x="127" y="2034"/>
                  </a:cubicBezTo>
                  <a:cubicBezTo>
                    <a:pt x="211" y="2160"/>
                    <a:pt x="329" y="2253"/>
                    <a:pt x="480" y="2313"/>
                  </a:cubicBezTo>
                  <a:cubicBezTo>
                    <a:pt x="630" y="2372"/>
                    <a:pt x="804" y="2402"/>
                    <a:pt x="1003" y="24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1" name="Google Shape;191;p10"/>
            <p:cNvSpPr/>
            <p:nvPr/>
          </p:nvSpPr>
          <p:spPr>
            <a:xfrm>
              <a:off x="5375276" y="2471738"/>
              <a:ext cx="871538" cy="846138"/>
            </a:xfrm>
            <a:custGeom>
              <a:avLst/>
              <a:gdLst/>
              <a:ahLst/>
              <a:cxnLst/>
              <a:rect l="l" t="t" r="r" b="b"/>
              <a:pathLst>
                <a:path w="2418" h="2343" extrusionOk="0">
                  <a:moveTo>
                    <a:pt x="1219" y="644"/>
                  </a:moveTo>
                  <a:lnTo>
                    <a:pt x="1452" y="1418"/>
                  </a:lnTo>
                  <a:lnTo>
                    <a:pt x="966" y="1418"/>
                  </a:lnTo>
                  <a:lnTo>
                    <a:pt x="1200" y="644"/>
                  </a:lnTo>
                  <a:lnTo>
                    <a:pt x="1219" y="644"/>
                  </a:lnTo>
                  <a:close/>
                  <a:moveTo>
                    <a:pt x="687" y="2343"/>
                  </a:moveTo>
                  <a:lnTo>
                    <a:pt x="822" y="1893"/>
                  </a:lnTo>
                  <a:lnTo>
                    <a:pt x="1596" y="1893"/>
                  </a:lnTo>
                  <a:lnTo>
                    <a:pt x="1732" y="2343"/>
                  </a:lnTo>
                  <a:lnTo>
                    <a:pt x="2418" y="2343"/>
                  </a:lnTo>
                  <a:lnTo>
                    <a:pt x="1644" y="0"/>
                  </a:lnTo>
                  <a:lnTo>
                    <a:pt x="775" y="0"/>
                  </a:lnTo>
                  <a:lnTo>
                    <a:pt x="0" y="2343"/>
                  </a:lnTo>
                  <a:lnTo>
                    <a:pt x="687"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2" name="Google Shape;192;p10"/>
            <p:cNvSpPr/>
            <p:nvPr/>
          </p:nvSpPr>
          <p:spPr>
            <a:xfrm>
              <a:off x="6299201" y="2471738"/>
              <a:ext cx="569913" cy="846138"/>
            </a:xfrm>
            <a:custGeom>
              <a:avLst/>
              <a:gdLst/>
              <a:ahLst/>
              <a:cxnLst/>
              <a:rect l="l" t="t" r="r" b="b"/>
              <a:pathLst>
                <a:path w="1583" h="2343" extrusionOk="0">
                  <a:moveTo>
                    <a:pt x="1583" y="1830"/>
                  </a:moveTo>
                  <a:lnTo>
                    <a:pt x="635" y="1830"/>
                  </a:lnTo>
                  <a:lnTo>
                    <a:pt x="635" y="0"/>
                  </a:lnTo>
                  <a:lnTo>
                    <a:pt x="0" y="0"/>
                  </a:lnTo>
                  <a:lnTo>
                    <a:pt x="0" y="2343"/>
                  </a:lnTo>
                  <a:lnTo>
                    <a:pt x="1583" y="2343"/>
                  </a:lnTo>
                  <a:lnTo>
                    <a:pt x="1583"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3" name="Google Shape;193;p10"/>
            <p:cNvSpPr/>
            <p:nvPr/>
          </p:nvSpPr>
          <p:spPr>
            <a:xfrm>
              <a:off x="6935788" y="2471738"/>
              <a:ext cx="569913" cy="846138"/>
            </a:xfrm>
            <a:custGeom>
              <a:avLst/>
              <a:gdLst/>
              <a:ahLst/>
              <a:cxnLst/>
              <a:rect l="l" t="t" r="r" b="b"/>
              <a:pathLst>
                <a:path w="1582" h="2343" extrusionOk="0">
                  <a:moveTo>
                    <a:pt x="1582" y="1830"/>
                  </a:moveTo>
                  <a:lnTo>
                    <a:pt x="635" y="1830"/>
                  </a:lnTo>
                  <a:lnTo>
                    <a:pt x="635" y="0"/>
                  </a:lnTo>
                  <a:lnTo>
                    <a:pt x="0" y="0"/>
                  </a:lnTo>
                  <a:lnTo>
                    <a:pt x="0" y="2343"/>
                  </a:lnTo>
                  <a:lnTo>
                    <a:pt x="1582" y="2343"/>
                  </a:lnTo>
                  <a:lnTo>
                    <a:pt x="1582" y="18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4" name="Google Shape;194;p10"/>
            <p:cNvSpPr/>
            <p:nvPr/>
          </p:nvSpPr>
          <p:spPr>
            <a:xfrm>
              <a:off x="7570788" y="2471738"/>
              <a:ext cx="230188" cy="846138"/>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5" name="Google Shape;195;p10"/>
            <p:cNvSpPr/>
            <p:nvPr/>
          </p:nvSpPr>
          <p:spPr>
            <a:xfrm>
              <a:off x="7861301" y="2460626"/>
              <a:ext cx="706438" cy="866775"/>
            </a:xfrm>
            <a:custGeom>
              <a:avLst/>
              <a:gdLst/>
              <a:ahLst/>
              <a:cxnLst/>
              <a:rect l="l" t="t" r="r" b="b"/>
              <a:pathLst>
                <a:path w="1964" h="2403" extrusionOk="0">
                  <a:moveTo>
                    <a:pt x="1791" y="1232"/>
                  </a:moveTo>
                  <a:cubicBezTo>
                    <a:pt x="1732" y="1172"/>
                    <a:pt x="1656" y="1119"/>
                    <a:pt x="1563" y="1074"/>
                  </a:cubicBezTo>
                  <a:cubicBezTo>
                    <a:pt x="1470" y="1029"/>
                    <a:pt x="1359" y="993"/>
                    <a:pt x="1230" y="966"/>
                  </a:cubicBezTo>
                  <a:lnTo>
                    <a:pt x="1038" y="925"/>
                  </a:lnTo>
                  <a:cubicBezTo>
                    <a:pt x="965" y="909"/>
                    <a:pt x="905" y="891"/>
                    <a:pt x="858" y="871"/>
                  </a:cubicBezTo>
                  <a:cubicBezTo>
                    <a:pt x="811" y="850"/>
                    <a:pt x="777" y="826"/>
                    <a:pt x="756" y="798"/>
                  </a:cubicBezTo>
                  <a:cubicBezTo>
                    <a:pt x="734" y="771"/>
                    <a:pt x="724" y="738"/>
                    <a:pt x="724" y="702"/>
                  </a:cubicBezTo>
                  <a:cubicBezTo>
                    <a:pt x="724" y="667"/>
                    <a:pt x="734" y="636"/>
                    <a:pt x="754" y="609"/>
                  </a:cubicBezTo>
                  <a:cubicBezTo>
                    <a:pt x="773" y="582"/>
                    <a:pt x="804" y="560"/>
                    <a:pt x="846" y="545"/>
                  </a:cubicBezTo>
                  <a:cubicBezTo>
                    <a:pt x="888" y="530"/>
                    <a:pt x="942" y="522"/>
                    <a:pt x="1007" y="522"/>
                  </a:cubicBezTo>
                  <a:cubicBezTo>
                    <a:pt x="1110" y="522"/>
                    <a:pt x="1187" y="544"/>
                    <a:pt x="1237" y="586"/>
                  </a:cubicBezTo>
                  <a:cubicBezTo>
                    <a:pt x="1288" y="628"/>
                    <a:pt x="1316" y="688"/>
                    <a:pt x="1322" y="764"/>
                  </a:cubicBezTo>
                  <a:lnTo>
                    <a:pt x="1932" y="764"/>
                  </a:lnTo>
                  <a:cubicBezTo>
                    <a:pt x="1931" y="611"/>
                    <a:pt x="1893" y="477"/>
                    <a:pt x="1818" y="363"/>
                  </a:cubicBezTo>
                  <a:cubicBezTo>
                    <a:pt x="1743" y="248"/>
                    <a:pt x="1637" y="159"/>
                    <a:pt x="1499" y="95"/>
                  </a:cubicBezTo>
                  <a:cubicBezTo>
                    <a:pt x="1363" y="33"/>
                    <a:pt x="1202" y="1"/>
                    <a:pt x="1016" y="0"/>
                  </a:cubicBezTo>
                  <a:lnTo>
                    <a:pt x="1007" y="0"/>
                  </a:lnTo>
                  <a:lnTo>
                    <a:pt x="998" y="0"/>
                  </a:lnTo>
                  <a:cubicBezTo>
                    <a:pt x="816" y="1"/>
                    <a:pt x="655" y="32"/>
                    <a:pt x="515" y="94"/>
                  </a:cubicBezTo>
                  <a:cubicBezTo>
                    <a:pt x="373" y="156"/>
                    <a:pt x="262" y="243"/>
                    <a:pt x="181" y="355"/>
                  </a:cubicBezTo>
                  <a:cubicBezTo>
                    <a:pt x="100" y="466"/>
                    <a:pt x="60" y="597"/>
                    <a:pt x="60" y="746"/>
                  </a:cubicBezTo>
                  <a:cubicBezTo>
                    <a:pt x="60" y="929"/>
                    <a:pt x="119" y="1074"/>
                    <a:pt x="238" y="1181"/>
                  </a:cubicBezTo>
                  <a:cubicBezTo>
                    <a:pt x="357" y="1287"/>
                    <a:pt x="520" y="1362"/>
                    <a:pt x="727" y="1406"/>
                  </a:cubicBezTo>
                  <a:lnTo>
                    <a:pt x="963" y="1457"/>
                  </a:lnTo>
                  <a:cubicBezTo>
                    <a:pt x="1050" y="1474"/>
                    <a:pt x="1119" y="1494"/>
                    <a:pt x="1171" y="1516"/>
                  </a:cubicBezTo>
                  <a:cubicBezTo>
                    <a:pt x="1222" y="1538"/>
                    <a:pt x="1259" y="1563"/>
                    <a:pt x="1282" y="1589"/>
                  </a:cubicBezTo>
                  <a:cubicBezTo>
                    <a:pt x="1304" y="1616"/>
                    <a:pt x="1315" y="1647"/>
                    <a:pt x="1315" y="1683"/>
                  </a:cubicBezTo>
                  <a:cubicBezTo>
                    <a:pt x="1315" y="1722"/>
                    <a:pt x="1304" y="1756"/>
                    <a:pt x="1280" y="1786"/>
                  </a:cubicBezTo>
                  <a:cubicBezTo>
                    <a:pt x="1256" y="1816"/>
                    <a:pt x="1221" y="1839"/>
                    <a:pt x="1175" y="1856"/>
                  </a:cubicBezTo>
                  <a:cubicBezTo>
                    <a:pt x="1129" y="1873"/>
                    <a:pt x="1072" y="1881"/>
                    <a:pt x="1004" y="1881"/>
                  </a:cubicBezTo>
                  <a:cubicBezTo>
                    <a:pt x="922" y="1881"/>
                    <a:pt x="852" y="1869"/>
                    <a:pt x="794" y="1844"/>
                  </a:cubicBezTo>
                  <a:cubicBezTo>
                    <a:pt x="735" y="1818"/>
                    <a:pt x="690" y="1781"/>
                    <a:pt x="658" y="1732"/>
                  </a:cubicBezTo>
                  <a:cubicBezTo>
                    <a:pt x="626" y="1683"/>
                    <a:pt x="608" y="1622"/>
                    <a:pt x="604" y="1551"/>
                  </a:cubicBezTo>
                  <a:lnTo>
                    <a:pt x="0" y="1551"/>
                  </a:lnTo>
                  <a:cubicBezTo>
                    <a:pt x="1" y="1747"/>
                    <a:pt x="43" y="1908"/>
                    <a:pt x="127" y="2034"/>
                  </a:cubicBezTo>
                  <a:cubicBezTo>
                    <a:pt x="211" y="2160"/>
                    <a:pt x="329" y="2253"/>
                    <a:pt x="481" y="2313"/>
                  </a:cubicBezTo>
                  <a:cubicBezTo>
                    <a:pt x="632" y="2373"/>
                    <a:pt x="810" y="2403"/>
                    <a:pt x="1013" y="2403"/>
                  </a:cubicBezTo>
                  <a:cubicBezTo>
                    <a:pt x="1212" y="2403"/>
                    <a:pt x="1382" y="2376"/>
                    <a:pt x="1523" y="2320"/>
                  </a:cubicBezTo>
                  <a:cubicBezTo>
                    <a:pt x="1665" y="2265"/>
                    <a:pt x="1774" y="2183"/>
                    <a:pt x="1849" y="2075"/>
                  </a:cubicBezTo>
                  <a:cubicBezTo>
                    <a:pt x="1926" y="1968"/>
                    <a:pt x="1964" y="1837"/>
                    <a:pt x="1964" y="1683"/>
                  </a:cubicBezTo>
                  <a:cubicBezTo>
                    <a:pt x="1964" y="1594"/>
                    <a:pt x="1950" y="1512"/>
                    <a:pt x="1922" y="1436"/>
                  </a:cubicBezTo>
                  <a:cubicBezTo>
                    <a:pt x="1894" y="1361"/>
                    <a:pt x="1851" y="1293"/>
                    <a:pt x="1791" y="123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6" name="Google Shape;196;p10"/>
            <p:cNvSpPr/>
            <p:nvPr/>
          </p:nvSpPr>
          <p:spPr>
            <a:xfrm>
              <a:off x="8628063" y="2471738"/>
              <a:ext cx="609600" cy="846138"/>
            </a:xfrm>
            <a:custGeom>
              <a:avLst/>
              <a:gdLst/>
              <a:ahLst/>
              <a:cxnLst/>
              <a:rect l="l" t="t" r="r" b="b"/>
              <a:pathLst>
                <a:path w="1690" h="2343" extrusionOk="0">
                  <a:moveTo>
                    <a:pt x="0" y="2343"/>
                  </a:moveTo>
                  <a:lnTo>
                    <a:pt x="1684" y="2343"/>
                  </a:lnTo>
                  <a:lnTo>
                    <a:pt x="1684" y="1830"/>
                  </a:lnTo>
                  <a:lnTo>
                    <a:pt x="636" y="1830"/>
                  </a:lnTo>
                  <a:lnTo>
                    <a:pt x="636" y="1409"/>
                  </a:lnTo>
                  <a:lnTo>
                    <a:pt x="1602" y="1409"/>
                  </a:lnTo>
                  <a:lnTo>
                    <a:pt x="1602" y="909"/>
                  </a:lnTo>
                  <a:lnTo>
                    <a:pt x="636" y="909"/>
                  </a:lnTo>
                  <a:lnTo>
                    <a:pt x="636" y="512"/>
                  </a:lnTo>
                  <a:lnTo>
                    <a:pt x="1690" y="512"/>
                  </a:lnTo>
                  <a:lnTo>
                    <a:pt x="1690" y="0"/>
                  </a:lnTo>
                  <a:lnTo>
                    <a:pt x="0" y="0"/>
                  </a:lnTo>
                  <a:lnTo>
                    <a:pt x="0" y="234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7" name="Google Shape;197;p10"/>
            <p:cNvSpPr/>
            <p:nvPr/>
          </p:nvSpPr>
          <p:spPr>
            <a:xfrm>
              <a:off x="9301163" y="2471738"/>
              <a:ext cx="711200" cy="846138"/>
            </a:xfrm>
            <a:custGeom>
              <a:avLst/>
              <a:gdLst/>
              <a:ahLst/>
              <a:cxnLst/>
              <a:rect l="l" t="t" r="r" b="b"/>
              <a:pathLst>
                <a:path w="1975" h="2343" extrusionOk="0">
                  <a:moveTo>
                    <a:pt x="0" y="0"/>
                  </a:moveTo>
                  <a:lnTo>
                    <a:pt x="0" y="512"/>
                  </a:lnTo>
                  <a:lnTo>
                    <a:pt x="705" y="512"/>
                  </a:lnTo>
                  <a:lnTo>
                    <a:pt x="705" y="2343"/>
                  </a:lnTo>
                  <a:lnTo>
                    <a:pt x="1331" y="2343"/>
                  </a:lnTo>
                  <a:lnTo>
                    <a:pt x="1331" y="512"/>
                  </a:lnTo>
                  <a:lnTo>
                    <a:pt x="1975" y="512"/>
                  </a:lnTo>
                  <a:lnTo>
                    <a:pt x="1975" y="0"/>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8" name="Google Shape;198;p10"/>
            <p:cNvSpPr/>
            <p:nvPr/>
          </p:nvSpPr>
          <p:spPr>
            <a:xfrm>
              <a:off x="2181226" y="3541713"/>
              <a:ext cx="744538" cy="844550"/>
            </a:xfrm>
            <a:custGeom>
              <a:avLst/>
              <a:gdLst/>
              <a:ahLst/>
              <a:cxnLst/>
              <a:rect l="l" t="t" r="r" b="b"/>
              <a:pathLst>
                <a:path w="2068" h="2344" extrusionOk="0">
                  <a:moveTo>
                    <a:pt x="1364" y="1555"/>
                  </a:moveTo>
                  <a:cubicBezTo>
                    <a:pt x="1321" y="1647"/>
                    <a:pt x="1258" y="1711"/>
                    <a:pt x="1177" y="1748"/>
                  </a:cubicBezTo>
                  <a:cubicBezTo>
                    <a:pt x="1094" y="1784"/>
                    <a:pt x="995" y="1803"/>
                    <a:pt x="878" y="1803"/>
                  </a:cubicBezTo>
                  <a:lnTo>
                    <a:pt x="636" y="1803"/>
                  </a:lnTo>
                  <a:lnTo>
                    <a:pt x="636" y="541"/>
                  </a:lnTo>
                  <a:lnTo>
                    <a:pt x="859" y="541"/>
                  </a:lnTo>
                  <a:cubicBezTo>
                    <a:pt x="982" y="541"/>
                    <a:pt x="1086" y="560"/>
                    <a:pt x="1171" y="597"/>
                  </a:cubicBezTo>
                  <a:cubicBezTo>
                    <a:pt x="1256" y="634"/>
                    <a:pt x="1320" y="699"/>
                    <a:pt x="1364" y="790"/>
                  </a:cubicBezTo>
                  <a:cubicBezTo>
                    <a:pt x="1407" y="882"/>
                    <a:pt x="1429" y="1010"/>
                    <a:pt x="1429" y="1173"/>
                  </a:cubicBezTo>
                  <a:cubicBezTo>
                    <a:pt x="1429" y="1336"/>
                    <a:pt x="1407" y="1463"/>
                    <a:pt x="1364" y="1555"/>
                  </a:cubicBezTo>
                  <a:close/>
                  <a:moveTo>
                    <a:pt x="1519" y="141"/>
                  </a:moveTo>
                  <a:cubicBezTo>
                    <a:pt x="1343" y="47"/>
                    <a:pt x="1135" y="0"/>
                    <a:pt x="894" y="0"/>
                  </a:cubicBezTo>
                  <a:lnTo>
                    <a:pt x="636" y="0"/>
                  </a:lnTo>
                  <a:lnTo>
                    <a:pt x="252" y="0"/>
                  </a:lnTo>
                  <a:lnTo>
                    <a:pt x="0" y="0"/>
                  </a:lnTo>
                  <a:lnTo>
                    <a:pt x="0" y="2344"/>
                  </a:lnTo>
                  <a:lnTo>
                    <a:pt x="261" y="2344"/>
                  </a:lnTo>
                  <a:lnTo>
                    <a:pt x="636" y="2344"/>
                  </a:lnTo>
                  <a:lnTo>
                    <a:pt x="903" y="2344"/>
                  </a:lnTo>
                  <a:cubicBezTo>
                    <a:pt x="1141" y="2344"/>
                    <a:pt x="1348" y="2297"/>
                    <a:pt x="1522" y="2204"/>
                  </a:cubicBezTo>
                  <a:cubicBezTo>
                    <a:pt x="1696" y="2110"/>
                    <a:pt x="1830" y="1976"/>
                    <a:pt x="1926" y="1801"/>
                  </a:cubicBezTo>
                  <a:cubicBezTo>
                    <a:pt x="2020" y="1626"/>
                    <a:pt x="2068" y="1417"/>
                    <a:pt x="2068" y="1173"/>
                  </a:cubicBezTo>
                  <a:cubicBezTo>
                    <a:pt x="2068" y="929"/>
                    <a:pt x="2020" y="719"/>
                    <a:pt x="1925" y="544"/>
                  </a:cubicBezTo>
                  <a:cubicBezTo>
                    <a:pt x="1829" y="369"/>
                    <a:pt x="1694" y="235"/>
                    <a:pt x="1519" y="14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199" name="Google Shape;199;p10"/>
            <p:cNvSpPr/>
            <p:nvPr/>
          </p:nvSpPr>
          <p:spPr>
            <a:xfrm>
              <a:off x="300355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0" name="Google Shape;200;p10"/>
            <p:cNvSpPr/>
            <p:nvPr/>
          </p:nvSpPr>
          <p:spPr>
            <a:xfrm>
              <a:off x="3286126" y="3541713"/>
              <a:ext cx="869950" cy="844550"/>
            </a:xfrm>
            <a:custGeom>
              <a:avLst/>
              <a:gdLst/>
              <a:ahLst/>
              <a:cxnLst/>
              <a:rect l="l" t="t" r="r" b="b"/>
              <a:pathLst>
                <a:path w="2417" h="2344" extrusionOk="0">
                  <a:moveTo>
                    <a:pt x="965" y="1419"/>
                  </a:moveTo>
                  <a:lnTo>
                    <a:pt x="1199" y="645"/>
                  </a:lnTo>
                  <a:lnTo>
                    <a:pt x="1218" y="645"/>
                  </a:lnTo>
                  <a:lnTo>
                    <a:pt x="1452" y="1419"/>
                  </a:lnTo>
                  <a:lnTo>
                    <a:pt x="965" y="1419"/>
                  </a:lnTo>
                  <a:close/>
                  <a:moveTo>
                    <a:pt x="774" y="0"/>
                  </a:moveTo>
                  <a:lnTo>
                    <a:pt x="0" y="2344"/>
                  </a:lnTo>
                  <a:lnTo>
                    <a:pt x="686" y="2344"/>
                  </a:lnTo>
                  <a:lnTo>
                    <a:pt x="822" y="1894"/>
                  </a:lnTo>
                  <a:lnTo>
                    <a:pt x="1595" y="1894"/>
                  </a:lnTo>
                  <a:lnTo>
                    <a:pt x="1731" y="2344"/>
                  </a:lnTo>
                  <a:lnTo>
                    <a:pt x="2417" y="2344"/>
                  </a:lnTo>
                  <a:lnTo>
                    <a:pt x="1643" y="0"/>
                  </a:lnTo>
                  <a:lnTo>
                    <a:pt x="774"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1" name="Google Shape;201;p10"/>
            <p:cNvSpPr/>
            <p:nvPr/>
          </p:nvSpPr>
          <p:spPr>
            <a:xfrm>
              <a:off x="4210051" y="3541713"/>
              <a:ext cx="569913" cy="844550"/>
            </a:xfrm>
            <a:custGeom>
              <a:avLst/>
              <a:gdLst/>
              <a:ahLst/>
              <a:cxnLst/>
              <a:rect l="l" t="t" r="r" b="b"/>
              <a:pathLst>
                <a:path w="1583" h="2344" extrusionOk="0">
                  <a:moveTo>
                    <a:pt x="636" y="0"/>
                  </a:moveTo>
                  <a:lnTo>
                    <a:pt x="0" y="0"/>
                  </a:lnTo>
                  <a:lnTo>
                    <a:pt x="0" y="2344"/>
                  </a:lnTo>
                  <a:lnTo>
                    <a:pt x="1583" y="2344"/>
                  </a:lnTo>
                  <a:lnTo>
                    <a:pt x="1583" y="1831"/>
                  </a:lnTo>
                  <a:lnTo>
                    <a:pt x="636" y="1831"/>
                  </a:lnTo>
                  <a:lnTo>
                    <a:pt x="636"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2" name="Google Shape;202;p10"/>
            <p:cNvSpPr/>
            <p:nvPr/>
          </p:nvSpPr>
          <p:spPr>
            <a:xfrm>
              <a:off x="4810126" y="3529013"/>
              <a:ext cx="820738" cy="868363"/>
            </a:xfrm>
            <a:custGeom>
              <a:avLst/>
              <a:gdLst/>
              <a:ahLst/>
              <a:cxnLst/>
              <a:rect l="l" t="t" r="r" b="b"/>
              <a:pathLst>
                <a:path w="2279" h="2406" extrusionOk="0">
                  <a:moveTo>
                    <a:pt x="1569" y="1558"/>
                  </a:moveTo>
                  <a:cubicBezTo>
                    <a:pt x="1532" y="1655"/>
                    <a:pt x="1478" y="1728"/>
                    <a:pt x="1406" y="1778"/>
                  </a:cubicBezTo>
                  <a:cubicBezTo>
                    <a:pt x="1334" y="1828"/>
                    <a:pt x="1246" y="1853"/>
                    <a:pt x="1139" y="1853"/>
                  </a:cubicBezTo>
                  <a:cubicBezTo>
                    <a:pt x="1034" y="1853"/>
                    <a:pt x="946" y="1828"/>
                    <a:pt x="874" y="1778"/>
                  </a:cubicBezTo>
                  <a:cubicBezTo>
                    <a:pt x="802" y="1728"/>
                    <a:pt x="748" y="1655"/>
                    <a:pt x="711" y="1558"/>
                  </a:cubicBezTo>
                  <a:cubicBezTo>
                    <a:pt x="673" y="1462"/>
                    <a:pt x="654" y="1344"/>
                    <a:pt x="654" y="1204"/>
                  </a:cubicBezTo>
                  <a:cubicBezTo>
                    <a:pt x="654" y="1064"/>
                    <a:pt x="673" y="945"/>
                    <a:pt x="711" y="848"/>
                  </a:cubicBezTo>
                  <a:cubicBezTo>
                    <a:pt x="748" y="751"/>
                    <a:pt x="802" y="678"/>
                    <a:pt x="874" y="628"/>
                  </a:cubicBezTo>
                  <a:cubicBezTo>
                    <a:pt x="946" y="578"/>
                    <a:pt x="1034" y="553"/>
                    <a:pt x="1139" y="553"/>
                  </a:cubicBezTo>
                  <a:cubicBezTo>
                    <a:pt x="1246" y="553"/>
                    <a:pt x="1334" y="578"/>
                    <a:pt x="1406" y="628"/>
                  </a:cubicBezTo>
                  <a:cubicBezTo>
                    <a:pt x="1478" y="678"/>
                    <a:pt x="1532" y="751"/>
                    <a:pt x="1569" y="848"/>
                  </a:cubicBezTo>
                  <a:cubicBezTo>
                    <a:pt x="1606" y="945"/>
                    <a:pt x="1624" y="1064"/>
                    <a:pt x="1624" y="1204"/>
                  </a:cubicBezTo>
                  <a:cubicBezTo>
                    <a:pt x="1624" y="1344"/>
                    <a:pt x="1606" y="1462"/>
                    <a:pt x="1569" y="1558"/>
                  </a:cubicBezTo>
                  <a:close/>
                  <a:moveTo>
                    <a:pt x="1717" y="137"/>
                  </a:moveTo>
                  <a:cubicBezTo>
                    <a:pt x="1545" y="46"/>
                    <a:pt x="1352" y="0"/>
                    <a:pt x="1139" y="0"/>
                  </a:cubicBezTo>
                  <a:cubicBezTo>
                    <a:pt x="926" y="0"/>
                    <a:pt x="733" y="46"/>
                    <a:pt x="561" y="137"/>
                  </a:cubicBezTo>
                  <a:cubicBezTo>
                    <a:pt x="388" y="229"/>
                    <a:pt x="252" y="365"/>
                    <a:pt x="151" y="544"/>
                  </a:cubicBezTo>
                  <a:cubicBezTo>
                    <a:pt x="50" y="723"/>
                    <a:pt x="0" y="943"/>
                    <a:pt x="0" y="1204"/>
                  </a:cubicBezTo>
                  <a:cubicBezTo>
                    <a:pt x="0" y="1463"/>
                    <a:pt x="50" y="1682"/>
                    <a:pt x="151" y="1861"/>
                  </a:cubicBezTo>
                  <a:cubicBezTo>
                    <a:pt x="252" y="2040"/>
                    <a:pt x="388" y="2176"/>
                    <a:pt x="561" y="2268"/>
                  </a:cubicBezTo>
                  <a:cubicBezTo>
                    <a:pt x="731" y="2359"/>
                    <a:pt x="920" y="2405"/>
                    <a:pt x="1129" y="2406"/>
                  </a:cubicBezTo>
                  <a:lnTo>
                    <a:pt x="1139" y="2406"/>
                  </a:lnTo>
                  <a:lnTo>
                    <a:pt x="1149" y="2406"/>
                  </a:lnTo>
                  <a:cubicBezTo>
                    <a:pt x="1358" y="2405"/>
                    <a:pt x="1548" y="2359"/>
                    <a:pt x="1717" y="2269"/>
                  </a:cubicBezTo>
                  <a:cubicBezTo>
                    <a:pt x="1889" y="2177"/>
                    <a:pt x="2025" y="2042"/>
                    <a:pt x="2127" y="1863"/>
                  </a:cubicBezTo>
                  <a:cubicBezTo>
                    <a:pt x="2228" y="1684"/>
                    <a:pt x="2279" y="1465"/>
                    <a:pt x="2279" y="1204"/>
                  </a:cubicBezTo>
                  <a:cubicBezTo>
                    <a:pt x="2279" y="943"/>
                    <a:pt x="2228" y="723"/>
                    <a:pt x="2127" y="544"/>
                  </a:cubicBezTo>
                  <a:cubicBezTo>
                    <a:pt x="2025" y="365"/>
                    <a:pt x="1889" y="229"/>
                    <a:pt x="1717" y="13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3" name="Google Shape;203;p10"/>
            <p:cNvSpPr/>
            <p:nvPr/>
          </p:nvSpPr>
          <p:spPr>
            <a:xfrm>
              <a:off x="5705476" y="3529013"/>
              <a:ext cx="793750" cy="868363"/>
            </a:xfrm>
            <a:custGeom>
              <a:avLst/>
              <a:gdLst/>
              <a:ahLst/>
              <a:cxnLst/>
              <a:rect l="l" t="t" r="r" b="b"/>
              <a:pathLst>
                <a:path w="2204" h="2406" extrusionOk="0">
                  <a:moveTo>
                    <a:pt x="1165" y="1519"/>
                  </a:moveTo>
                  <a:lnTo>
                    <a:pt x="1589" y="1519"/>
                  </a:lnTo>
                  <a:cubicBezTo>
                    <a:pt x="1587" y="1584"/>
                    <a:pt x="1572" y="1641"/>
                    <a:pt x="1542" y="1690"/>
                  </a:cubicBezTo>
                  <a:cubicBezTo>
                    <a:pt x="1510" y="1742"/>
                    <a:pt x="1462" y="1782"/>
                    <a:pt x="1397" y="1810"/>
                  </a:cubicBezTo>
                  <a:cubicBezTo>
                    <a:pt x="1332" y="1838"/>
                    <a:pt x="1252" y="1853"/>
                    <a:pt x="1155" y="1853"/>
                  </a:cubicBezTo>
                  <a:cubicBezTo>
                    <a:pt x="1045" y="1853"/>
                    <a:pt x="953" y="1827"/>
                    <a:pt x="880" y="1775"/>
                  </a:cubicBezTo>
                  <a:cubicBezTo>
                    <a:pt x="805" y="1723"/>
                    <a:pt x="750" y="1648"/>
                    <a:pt x="712" y="1551"/>
                  </a:cubicBezTo>
                  <a:cubicBezTo>
                    <a:pt x="674" y="1453"/>
                    <a:pt x="655" y="1336"/>
                    <a:pt x="655" y="1198"/>
                  </a:cubicBezTo>
                  <a:cubicBezTo>
                    <a:pt x="655" y="1063"/>
                    <a:pt x="675" y="947"/>
                    <a:pt x="714" y="851"/>
                  </a:cubicBezTo>
                  <a:cubicBezTo>
                    <a:pt x="753" y="754"/>
                    <a:pt x="811" y="681"/>
                    <a:pt x="887" y="630"/>
                  </a:cubicBezTo>
                  <a:cubicBezTo>
                    <a:pt x="962" y="579"/>
                    <a:pt x="1053" y="553"/>
                    <a:pt x="1159" y="553"/>
                  </a:cubicBezTo>
                  <a:cubicBezTo>
                    <a:pt x="1209" y="553"/>
                    <a:pt x="1255" y="559"/>
                    <a:pt x="1297" y="570"/>
                  </a:cubicBezTo>
                  <a:cubicBezTo>
                    <a:pt x="1338" y="581"/>
                    <a:pt x="1374" y="597"/>
                    <a:pt x="1407" y="619"/>
                  </a:cubicBezTo>
                  <a:cubicBezTo>
                    <a:pt x="1438" y="640"/>
                    <a:pt x="1465" y="667"/>
                    <a:pt x="1487" y="698"/>
                  </a:cubicBezTo>
                  <a:cubicBezTo>
                    <a:pt x="1508" y="729"/>
                    <a:pt x="1524" y="765"/>
                    <a:pt x="1533" y="805"/>
                  </a:cubicBezTo>
                  <a:lnTo>
                    <a:pt x="2175" y="805"/>
                  </a:lnTo>
                  <a:cubicBezTo>
                    <a:pt x="2163" y="688"/>
                    <a:pt x="2128" y="580"/>
                    <a:pt x="2072" y="482"/>
                  </a:cubicBezTo>
                  <a:cubicBezTo>
                    <a:pt x="2016" y="384"/>
                    <a:pt x="1942" y="298"/>
                    <a:pt x="1849" y="226"/>
                  </a:cubicBezTo>
                  <a:cubicBezTo>
                    <a:pt x="1757" y="154"/>
                    <a:pt x="1651" y="98"/>
                    <a:pt x="1532" y="59"/>
                  </a:cubicBezTo>
                  <a:cubicBezTo>
                    <a:pt x="1413" y="19"/>
                    <a:pt x="1285" y="0"/>
                    <a:pt x="1146" y="0"/>
                  </a:cubicBezTo>
                  <a:cubicBezTo>
                    <a:pt x="935" y="0"/>
                    <a:pt x="743" y="47"/>
                    <a:pt x="570" y="140"/>
                  </a:cubicBezTo>
                  <a:cubicBezTo>
                    <a:pt x="397" y="234"/>
                    <a:pt x="259" y="371"/>
                    <a:pt x="155" y="551"/>
                  </a:cubicBezTo>
                  <a:cubicBezTo>
                    <a:pt x="52" y="731"/>
                    <a:pt x="0" y="950"/>
                    <a:pt x="0" y="1208"/>
                  </a:cubicBezTo>
                  <a:cubicBezTo>
                    <a:pt x="0" y="1454"/>
                    <a:pt x="49" y="1667"/>
                    <a:pt x="145" y="1846"/>
                  </a:cubicBezTo>
                  <a:cubicBezTo>
                    <a:pt x="242" y="2026"/>
                    <a:pt x="376" y="2164"/>
                    <a:pt x="549" y="2261"/>
                  </a:cubicBezTo>
                  <a:cubicBezTo>
                    <a:pt x="719" y="2356"/>
                    <a:pt x="915" y="2405"/>
                    <a:pt x="1139" y="2406"/>
                  </a:cubicBezTo>
                  <a:lnTo>
                    <a:pt x="1149" y="2406"/>
                  </a:lnTo>
                  <a:lnTo>
                    <a:pt x="1159" y="2406"/>
                  </a:lnTo>
                  <a:cubicBezTo>
                    <a:pt x="1360" y="2405"/>
                    <a:pt x="1538" y="2365"/>
                    <a:pt x="1694" y="2286"/>
                  </a:cubicBezTo>
                  <a:cubicBezTo>
                    <a:pt x="1853" y="2206"/>
                    <a:pt x="1978" y="2090"/>
                    <a:pt x="2068" y="1938"/>
                  </a:cubicBezTo>
                  <a:cubicBezTo>
                    <a:pt x="2159" y="1787"/>
                    <a:pt x="2204" y="1604"/>
                    <a:pt x="2204" y="1390"/>
                  </a:cubicBezTo>
                  <a:lnTo>
                    <a:pt x="2204" y="1066"/>
                  </a:lnTo>
                  <a:lnTo>
                    <a:pt x="1165" y="1066"/>
                  </a:lnTo>
                  <a:lnTo>
                    <a:pt x="1165" y="1519"/>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4" name="Google Shape;204;p10"/>
            <p:cNvSpPr/>
            <p:nvPr/>
          </p:nvSpPr>
          <p:spPr>
            <a:xfrm>
              <a:off x="6578601" y="3541713"/>
              <a:ext cx="228600" cy="84455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sp>
          <p:nvSpPr>
            <p:cNvPr id="205" name="Google Shape;205;p10"/>
            <p:cNvSpPr/>
            <p:nvPr/>
          </p:nvSpPr>
          <p:spPr>
            <a:xfrm>
              <a:off x="6865938" y="3541713"/>
              <a:ext cx="733425" cy="844550"/>
            </a:xfrm>
            <a:custGeom>
              <a:avLst/>
              <a:gdLst/>
              <a:ahLst/>
              <a:cxnLst/>
              <a:rect l="l" t="t" r="r" b="b"/>
              <a:pathLst>
                <a:path w="2037" h="2344" extrusionOk="0">
                  <a:moveTo>
                    <a:pt x="0" y="513"/>
                  </a:moveTo>
                  <a:lnTo>
                    <a:pt x="705" y="513"/>
                  </a:lnTo>
                  <a:lnTo>
                    <a:pt x="705" y="2344"/>
                  </a:lnTo>
                  <a:lnTo>
                    <a:pt x="1332" y="2344"/>
                  </a:lnTo>
                  <a:lnTo>
                    <a:pt x="1332" y="513"/>
                  </a:lnTo>
                  <a:lnTo>
                    <a:pt x="2037" y="513"/>
                  </a:lnTo>
                  <a:lnTo>
                    <a:pt x="2037" y="0"/>
                  </a:lnTo>
                  <a:lnTo>
                    <a:pt x="0" y="0"/>
                  </a:lnTo>
                  <a:lnTo>
                    <a:pt x="0" y="51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Inter"/>
                <a:ea typeface="Inter"/>
                <a:cs typeface="Inter"/>
                <a:sym typeface="Inter"/>
              </a:endParaRPr>
            </a:p>
          </p:txBody>
        </p:sp>
      </p:grpSp>
      <p:cxnSp>
        <p:nvCxnSpPr>
          <p:cNvPr id="206" name="Google Shape;206;p10"/>
          <p:cNvCxnSpPr/>
          <p:nvPr/>
        </p:nvCxnSpPr>
        <p:spPr>
          <a:xfrm>
            <a:off x="-1" y="5992906"/>
            <a:ext cx="12193200" cy="0"/>
          </a:xfrm>
          <a:prstGeom prst="straightConnector1">
            <a:avLst/>
          </a:prstGeom>
          <a:noFill/>
          <a:ln w="12700" cap="flat" cmpd="sng">
            <a:solidFill>
              <a:schemeClr val="dk1"/>
            </a:solidFill>
            <a:prstDash val="solid"/>
            <a:miter lim="800000"/>
            <a:headEnd type="none" w="sm" len="sm"/>
            <a:tailEnd type="none" w="sm" len="sm"/>
          </a:ln>
        </p:spPr>
      </p:cxnSp>
      <p:cxnSp>
        <p:nvCxnSpPr>
          <p:cNvPr id="207" name="Google Shape;207;p10"/>
          <p:cNvCxnSpPr/>
          <p:nvPr/>
        </p:nvCxnSpPr>
        <p:spPr>
          <a:xfrm>
            <a:off x="10251142" y="5995988"/>
            <a:ext cx="0" cy="862012"/>
          </a:xfrm>
          <a:prstGeom prst="straightConnector1">
            <a:avLst/>
          </a:prstGeom>
          <a:noFill/>
          <a:ln w="12700" cap="flat" cmpd="sng">
            <a:solidFill>
              <a:schemeClr val="dk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72352" y="555812"/>
            <a:ext cx="10860741" cy="887506"/>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5000"/>
              <a:buFont typeface="Inter Tight"/>
              <a:buNone/>
              <a:defRPr sz="5000" b="0" i="0" u="none" strike="noStrike" cap="none">
                <a:solidFill>
                  <a:schemeClr val="dk1"/>
                </a:solidFill>
                <a:latin typeface="Inter Tight"/>
                <a:ea typeface="Inter Tight"/>
                <a:cs typeface="Inter Tight"/>
                <a:sym typeface="Inter T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72352" y="1546412"/>
            <a:ext cx="10860741" cy="4312023"/>
          </a:xfrm>
          <a:prstGeom prst="rect">
            <a:avLst/>
          </a:prstGeom>
          <a:noFill/>
          <a:ln>
            <a:noFill/>
          </a:ln>
        </p:spPr>
        <p:txBody>
          <a:bodyPr spcFirstLastPara="1" wrap="square" lIns="0" tIns="0" rIns="0" bIns="0" anchor="t" anchorCtr="0">
            <a:noAutofit/>
          </a:bodyPr>
          <a:lstStyle>
            <a:lvl1pPr marL="457200" marR="0" lvl="0" indent="-330200" algn="l" rtl="0">
              <a:lnSpc>
                <a:spcPct val="110000"/>
              </a:lnSpc>
              <a:spcBef>
                <a:spcPts val="10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1pPr>
            <a:lvl2pPr marL="914400" marR="0" lvl="1"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2pPr>
            <a:lvl3pPr marL="1371600" marR="0" lvl="2"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3pPr>
            <a:lvl4pPr marL="1828800" marR="0" lvl="3"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4pPr>
            <a:lvl5pPr marL="2286000" marR="0" lvl="4" indent="-330200" algn="l" rtl="0">
              <a:lnSpc>
                <a:spcPct val="110000"/>
              </a:lnSpc>
              <a:spcBef>
                <a:spcPts val="500"/>
              </a:spcBef>
              <a:spcAft>
                <a:spcPts val="0"/>
              </a:spcAft>
              <a:buClr>
                <a:schemeClr val="dk1"/>
              </a:buClr>
              <a:buSzPts val="1600"/>
              <a:buFont typeface="Arial"/>
              <a:buChar char="•"/>
              <a:defRPr sz="1600" b="0" i="0" u="none" strike="noStrike" cap="none">
                <a:solidFill>
                  <a:schemeClr val="dk1"/>
                </a:solidFill>
                <a:latin typeface="Inter"/>
                <a:ea typeface="Inter"/>
                <a:cs typeface="Inter"/>
                <a:sym typeface="Inte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nter"/>
                <a:ea typeface="Inter"/>
                <a:cs typeface="Inter"/>
                <a:sym typeface="Inter"/>
              </a:defRPr>
            </a:lvl9pPr>
          </a:lstStyle>
          <a:p>
            <a:endParaRPr/>
          </a:p>
        </p:txBody>
      </p:sp>
      <p:sp>
        <p:nvSpPr>
          <p:cNvPr id="8" name="Google Shape;8;p1"/>
          <p:cNvSpPr txBox="1">
            <a:spLocks noGrp="1"/>
          </p:cNvSpPr>
          <p:nvPr>
            <p:ph type="dt" idx="10"/>
          </p:nvPr>
        </p:nvSpPr>
        <p:spPr>
          <a:xfrm>
            <a:off x="1281952" y="6244292"/>
            <a:ext cx="1367119"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9" name="Google Shape;9;p1"/>
          <p:cNvSpPr txBox="1">
            <a:spLocks noGrp="1"/>
          </p:cNvSpPr>
          <p:nvPr>
            <p:ph type="ftr" idx="11"/>
          </p:nvPr>
        </p:nvSpPr>
        <p:spPr>
          <a:xfrm>
            <a:off x="4038600" y="6244292"/>
            <a:ext cx="4114800"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1600" b="0" i="0" u="none" strike="noStrike" cap="none">
                <a:solidFill>
                  <a:schemeClr val="dk1"/>
                </a:solidFill>
                <a:latin typeface="Inter"/>
                <a:ea typeface="Inter"/>
                <a:cs typeface="Inter"/>
                <a:sym typeface="Inter"/>
              </a:defRPr>
            </a:lvl1pPr>
            <a:lvl2pPr marR="0" lvl="1" algn="l" rtl="0">
              <a:spcBef>
                <a:spcPts val="0"/>
              </a:spcBef>
              <a:spcAft>
                <a:spcPts val="0"/>
              </a:spcAft>
              <a:buSzPts val="1400"/>
              <a:buNone/>
              <a:defRPr sz="1800" b="0" i="0" u="none" strike="noStrike" cap="none">
                <a:solidFill>
                  <a:schemeClr val="dk1"/>
                </a:solidFill>
                <a:latin typeface="Inter"/>
                <a:ea typeface="Inter"/>
                <a:cs typeface="Inter"/>
                <a:sym typeface="Inter"/>
              </a:defRPr>
            </a:lvl2pPr>
            <a:lvl3pPr marR="0" lvl="2" algn="l" rtl="0">
              <a:spcBef>
                <a:spcPts val="0"/>
              </a:spcBef>
              <a:spcAft>
                <a:spcPts val="0"/>
              </a:spcAft>
              <a:buSzPts val="1400"/>
              <a:buNone/>
              <a:defRPr sz="1800" b="0" i="0" u="none" strike="noStrike" cap="none">
                <a:solidFill>
                  <a:schemeClr val="dk1"/>
                </a:solidFill>
                <a:latin typeface="Inter"/>
                <a:ea typeface="Inter"/>
                <a:cs typeface="Inter"/>
                <a:sym typeface="Inter"/>
              </a:defRPr>
            </a:lvl3pPr>
            <a:lvl4pPr marR="0" lvl="3" algn="l" rtl="0">
              <a:spcBef>
                <a:spcPts val="0"/>
              </a:spcBef>
              <a:spcAft>
                <a:spcPts val="0"/>
              </a:spcAft>
              <a:buSzPts val="1400"/>
              <a:buNone/>
              <a:defRPr sz="1800" b="0" i="0" u="none" strike="noStrike" cap="none">
                <a:solidFill>
                  <a:schemeClr val="dk1"/>
                </a:solidFill>
                <a:latin typeface="Inter"/>
                <a:ea typeface="Inter"/>
                <a:cs typeface="Inter"/>
                <a:sym typeface="Inter"/>
              </a:defRPr>
            </a:lvl4pPr>
            <a:lvl5pPr marR="0" lvl="4" algn="l" rtl="0">
              <a:spcBef>
                <a:spcPts val="0"/>
              </a:spcBef>
              <a:spcAft>
                <a:spcPts val="0"/>
              </a:spcAft>
              <a:buSzPts val="1400"/>
              <a:buNone/>
              <a:defRPr sz="1800" b="0" i="0" u="none" strike="noStrike" cap="none">
                <a:solidFill>
                  <a:schemeClr val="dk1"/>
                </a:solidFill>
                <a:latin typeface="Inter"/>
                <a:ea typeface="Inter"/>
                <a:cs typeface="Inter"/>
                <a:sym typeface="Inter"/>
              </a:defRPr>
            </a:lvl5pPr>
            <a:lvl6pPr marR="0" lvl="5" algn="l" rtl="0">
              <a:spcBef>
                <a:spcPts val="0"/>
              </a:spcBef>
              <a:spcAft>
                <a:spcPts val="0"/>
              </a:spcAft>
              <a:buSzPts val="1400"/>
              <a:buNone/>
              <a:defRPr sz="1800" b="0" i="0" u="none" strike="noStrike" cap="none">
                <a:solidFill>
                  <a:schemeClr val="dk1"/>
                </a:solidFill>
                <a:latin typeface="Inter"/>
                <a:ea typeface="Inter"/>
                <a:cs typeface="Inter"/>
                <a:sym typeface="Inter"/>
              </a:defRPr>
            </a:lvl6pPr>
            <a:lvl7pPr marR="0" lvl="6" algn="l" rtl="0">
              <a:spcBef>
                <a:spcPts val="0"/>
              </a:spcBef>
              <a:spcAft>
                <a:spcPts val="0"/>
              </a:spcAft>
              <a:buSzPts val="1400"/>
              <a:buNone/>
              <a:defRPr sz="1800" b="0" i="0" u="none" strike="noStrike" cap="none">
                <a:solidFill>
                  <a:schemeClr val="dk1"/>
                </a:solidFill>
                <a:latin typeface="Inter"/>
                <a:ea typeface="Inter"/>
                <a:cs typeface="Inter"/>
                <a:sym typeface="Inter"/>
              </a:defRPr>
            </a:lvl7pPr>
            <a:lvl8pPr marR="0" lvl="7" algn="l" rtl="0">
              <a:spcBef>
                <a:spcPts val="0"/>
              </a:spcBef>
              <a:spcAft>
                <a:spcPts val="0"/>
              </a:spcAft>
              <a:buSzPts val="1400"/>
              <a:buNone/>
              <a:defRPr sz="1800" b="0" i="0" u="none" strike="noStrike" cap="none">
                <a:solidFill>
                  <a:schemeClr val="dk1"/>
                </a:solidFill>
                <a:latin typeface="Inter"/>
                <a:ea typeface="Inter"/>
                <a:cs typeface="Inter"/>
                <a:sym typeface="Inter"/>
              </a:defRPr>
            </a:lvl8pPr>
            <a:lvl9pPr marR="0" lvl="8" algn="l" rtl="0">
              <a:spcBef>
                <a:spcPts val="0"/>
              </a:spcBef>
              <a:spcAft>
                <a:spcPts val="0"/>
              </a:spcAft>
              <a:buSzPts val="1400"/>
              <a:buNone/>
              <a:defRPr sz="1800" b="0" i="0" u="none" strike="noStrike" cap="none">
                <a:solidFill>
                  <a:schemeClr val="dk1"/>
                </a:solidFill>
                <a:latin typeface="Inter"/>
                <a:ea typeface="Inter"/>
                <a:cs typeface="Inter"/>
                <a:sym typeface="Inter"/>
              </a:defRPr>
            </a:lvl9pPr>
          </a:lstStyle>
          <a:p>
            <a:endParaRPr/>
          </a:p>
        </p:txBody>
      </p:sp>
      <p:sp>
        <p:nvSpPr>
          <p:cNvPr id="10" name="Google Shape;10;p1"/>
          <p:cNvSpPr txBox="1">
            <a:spLocks noGrp="1"/>
          </p:cNvSpPr>
          <p:nvPr>
            <p:ph type="sldNum" idx="12"/>
          </p:nvPr>
        </p:nvSpPr>
        <p:spPr>
          <a:xfrm>
            <a:off x="672352" y="6244292"/>
            <a:ext cx="537883"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600" b="0" i="0" u="none" strike="noStrike" cap="none">
                <a:solidFill>
                  <a:schemeClr val="dk1"/>
                </a:solidFill>
                <a:latin typeface="Inter"/>
                <a:ea typeface="Inter"/>
                <a:cs typeface="Inter"/>
                <a:sym typeface="Inter"/>
              </a:defRPr>
            </a:lvl1pPr>
            <a:lvl2pPr marL="0" marR="0" lvl="1" indent="0" algn="l" rtl="0">
              <a:spcBef>
                <a:spcPts val="0"/>
              </a:spcBef>
              <a:buNone/>
              <a:defRPr sz="1600" b="0" i="0" u="none" strike="noStrike" cap="none">
                <a:solidFill>
                  <a:schemeClr val="dk1"/>
                </a:solidFill>
                <a:latin typeface="Inter"/>
                <a:ea typeface="Inter"/>
                <a:cs typeface="Inter"/>
                <a:sym typeface="Inter"/>
              </a:defRPr>
            </a:lvl2pPr>
            <a:lvl3pPr marL="0" marR="0" lvl="2" indent="0" algn="l" rtl="0">
              <a:spcBef>
                <a:spcPts val="0"/>
              </a:spcBef>
              <a:buNone/>
              <a:defRPr sz="1600" b="0" i="0" u="none" strike="noStrike" cap="none">
                <a:solidFill>
                  <a:schemeClr val="dk1"/>
                </a:solidFill>
                <a:latin typeface="Inter"/>
                <a:ea typeface="Inter"/>
                <a:cs typeface="Inter"/>
                <a:sym typeface="Inter"/>
              </a:defRPr>
            </a:lvl3pPr>
            <a:lvl4pPr marL="0" marR="0" lvl="3" indent="0" algn="l" rtl="0">
              <a:spcBef>
                <a:spcPts val="0"/>
              </a:spcBef>
              <a:buNone/>
              <a:defRPr sz="1600" b="0" i="0" u="none" strike="noStrike" cap="none">
                <a:solidFill>
                  <a:schemeClr val="dk1"/>
                </a:solidFill>
                <a:latin typeface="Inter"/>
                <a:ea typeface="Inter"/>
                <a:cs typeface="Inter"/>
                <a:sym typeface="Inter"/>
              </a:defRPr>
            </a:lvl4pPr>
            <a:lvl5pPr marL="0" marR="0" lvl="4" indent="0" algn="l" rtl="0">
              <a:spcBef>
                <a:spcPts val="0"/>
              </a:spcBef>
              <a:buNone/>
              <a:defRPr sz="1600" b="0" i="0" u="none" strike="noStrike" cap="none">
                <a:solidFill>
                  <a:schemeClr val="dk1"/>
                </a:solidFill>
                <a:latin typeface="Inter"/>
                <a:ea typeface="Inter"/>
                <a:cs typeface="Inter"/>
                <a:sym typeface="Inter"/>
              </a:defRPr>
            </a:lvl5pPr>
            <a:lvl6pPr marL="0" marR="0" lvl="5" indent="0" algn="l" rtl="0">
              <a:spcBef>
                <a:spcPts val="0"/>
              </a:spcBef>
              <a:buNone/>
              <a:defRPr sz="1600" b="0" i="0" u="none" strike="noStrike" cap="none">
                <a:solidFill>
                  <a:schemeClr val="dk1"/>
                </a:solidFill>
                <a:latin typeface="Inter"/>
                <a:ea typeface="Inter"/>
                <a:cs typeface="Inter"/>
                <a:sym typeface="Inter"/>
              </a:defRPr>
            </a:lvl6pPr>
            <a:lvl7pPr marL="0" marR="0" lvl="6" indent="0" algn="l" rtl="0">
              <a:spcBef>
                <a:spcPts val="0"/>
              </a:spcBef>
              <a:buNone/>
              <a:defRPr sz="1600" b="0" i="0" u="none" strike="noStrike" cap="none">
                <a:solidFill>
                  <a:schemeClr val="dk1"/>
                </a:solidFill>
                <a:latin typeface="Inter"/>
                <a:ea typeface="Inter"/>
                <a:cs typeface="Inter"/>
                <a:sym typeface="Inter"/>
              </a:defRPr>
            </a:lvl7pPr>
            <a:lvl8pPr marL="0" marR="0" lvl="7" indent="0" algn="l" rtl="0">
              <a:spcBef>
                <a:spcPts val="0"/>
              </a:spcBef>
              <a:buNone/>
              <a:defRPr sz="1600" b="0" i="0" u="none" strike="noStrike" cap="none">
                <a:solidFill>
                  <a:schemeClr val="dk1"/>
                </a:solidFill>
                <a:latin typeface="Inter"/>
                <a:ea typeface="Inter"/>
                <a:cs typeface="Inter"/>
                <a:sym typeface="Inter"/>
              </a:defRPr>
            </a:lvl8pPr>
            <a:lvl9pPr marL="0" marR="0" lvl="8" indent="0" algn="l" rtl="0">
              <a:spcBef>
                <a:spcPts val="0"/>
              </a:spcBef>
              <a:buNone/>
              <a:defRPr sz="1600" b="0" i="0" u="none" strike="noStrike" cap="none">
                <a:solidFill>
                  <a:schemeClr val="dk1"/>
                </a:solidFill>
                <a:latin typeface="Inter"/>
                <a:ea typeface="Inter"/>
                <a:cs typeface="Inter"/>
                <a:sym typeface="Inter"/>
              </a:defRPr>
            </a:lvl9pPr>
          </a:lstStyle>
          <a:p>
            <a:pPr marL="0" lvl="0" indent="0" algn="l" rtl="0">
              <a:spcBef>
                <a:spcPts val="0"/>
              </a:spcBef>
              <a:spcAft>
                <a:spcPts val="0"/>
              </a:spcAft>
              <a:buNone/>
            </a:pPr>
            <a:fld id="{00000000-1234-1234-1234-123412341234}" type="slidenum">
              <a:rPr lang="fi-FI"/>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dialogpaus.fi/verktyg/kort-for-att-leda-diskussion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5"/>
          <p:cNvSpPr txBox="1">
            <a:spLocks noGrp="1"/>
          </p:cNvSpPr>
          <p:nvPr>
            <p:ph type="ctrTitle"/>
          </p:nvPr>
        </p:nvSpPr>
        <p:spPr>
          <a:xfrm>
            <a:off x="793374" y="804116"/>
            <a:ext cx="10614213" cy="3238966"/>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Clr>
                <a:schemeClr val="dk1"/>
              </a:buClr>
              <a:buSzPts val="9000"/>
              <a:buFont typeface="Inter Tight"/>
              <a:buNone/>
            </a:pPr>
            <a:r>
              <a:rPr lang="sv-FI" dirty="0"/>
              <a:t>Nationella dialoger</a:t>
            </a:r>
            <a:br>
              <a:rPr lang="sv-FI" sz="9000" dirty="0"/>
            </a:br>
            <a:endParaRPr lang="sv-FI" sz="9000" dirty="0"/>
          </a:p>
          <a:p>
            <a:pPr marL="0" lvl="0" indent="0" algn="l" rtl="0">
              <a:lnSpc>
                <a:spcPct val="80000"/>
              </a:lnSpc>
              <a:spcBef>
                <a:spcPts val="0"/>
              </a:spcBef>
              <a:spcAft>
                <a:spcPts val="0"/>
              </a:spcAft>
              <a:buClr>
                <a:schemeClr val="dk1"/>
              </a:buClr>
              <a:buSzPts val="9000"/>
              <a:buFont typeface="Inter Tight"/>
              <a:buNone/>
            </a:pPr>
            <a:r>
              <a:rPr lang="sv-FI" sz="3600" b="1" dirty="0"/>
              <a:t>Mentala resurser - </a:t>
            </a:r>
            <a:r>
              <a:rPr lang="sv-SE" sz="3600" b="1" dirty="0"/>
              <a:t>vad tär eller när dem</a:t>
            </a:r>
            <a:r>
              <a:rPr lang="sv-FI" sz="3600" b="1" dirty="0"/>
              <a:t>? </a:t>
            </a:r>
            <a:br>
              <a:rPr lang="sv-FI" sz="3600" b="1" dirty="0"/>
            </a:br>
            <a:r>
              <a:rPr lang="sv-FI" sz="3600" b="1" dirty="0"/>
              <a:t>(eller mer exakt rubrik)</a:t>
            </a:r>
          </a:p>
          <a:p>
            <a:pPr marL="0" lvl="0" indent="0" algn="l" rtl="0">
              <a:lnSpc>
                <a:spcPct val="80000"/>
              </a:lnSpc>
              <a:spcBef>
                <a:spcPts val="0"/>
              </a:spcBef>
              <a:spcAft>
                <a:spcPts val="0"/>
              </a:spcAft>
              <a:buClr>
                <a:schemeClr val="dk1"/>
              </a:buClr>
              <a:buSzPts val="9000"/>
              <a:buFont typeface="Inter Tight"/>
              <a:buNone/>
            </a:pPr>
            <a:br>
              <a:rPr lang="sv-FI" sz="2400" dirty="0"/>
            </a:br>
            <a:r>
              <a:rPr lang="sv-FI" sz="2400" dirty="0"/>
              <a:t>Utkast till manuskript för diskussionen</a:t>
            </a:r>
          </a:p>
          <a:p>
            <a:pPr marL="0" lvl="0" indent="0" algn="l" rtl="0">
              <a:lnSpc>
                <a:spcPct val="80000"/>
              </a:lnSpc>
              <a:spcBef>
                <a:spcPts val="0"/>
              </a:spcBef>
              <a:spcAft>
                <a:spcPts val="0"/>
              </a:spcAft>
              <a:buClr>
                <a:schemeClr val="dk1"/>
              </a:buClr>
              <a:buSzPts val="9000"/>
              <a:buFont typeface="Inter Tight"/>
              <a:buNone/>
            </a:pPr>
            <a:r>
              <a:rPr lang="sv-FI" sz="2400" dirty="0"/>
              <a:t>Längd 120 min</a:t>
            </a:r>
          </a:p>
          <a:p>
            <a:pPr marL="0" lvl="0" indent="0" algn="l" rtl="0">
              <a:lnSpc>
                <a:spcPct val="80000"/>
              </a:lnSpc>
              <a:spcBef>
                <a:spcPts val="0"/>
              </a:spcBef>
              <a:spcAft>
                <a:spcPts val="0"/>
              </a:spcAft>
              <a:buClr>
                <a:schemeClr val="dk1"/>
              </a:buClr>
              <a:buSzPts val="9000"/>
              <a:buFont typeface="Inter Tight"/>
              <a:buNone/>
            </a:pPr>
            <a:endParaRPr dirty="0"/>
          </a:p>
        </p:txBody>
      </p:sp>
      <p:sp>
        <p:nvSpPr>
          <p:cNvPr id="275" name="Google Shape;275;p15"/>
          <p:cNvSpPr txBox="1">
            <a:spLocks noGrp="1"/>
          </p:cNvSpPr>
          <p:nvPr>
            <p:ph type="body" idx="2"/>
          </p:nvPr>
        </p:nvSpPr>
        <p:spPr>
          <a:xfrm>
            <a:off x="793376" y="5854327"/>
            <a:ext cx="8552330" cy="365125"/>
          </a:xfrm>
          <a:prstGeom prst="rect">
            <a:avLst/>
          </a:prstGeom>
          <a:noFill/>
          <a:ln>
            <a:noFill/>
          </a:ln>
        </p:spPr>
        <p:txBody>
          <a:bodyPr spcFirstLastPara="1" wrap="square" lIns="0" tIns="0" rIns="0" bIns="0" anchor="ctr" anchorCtr="0">
            <a:noAutofit/>
          </a:bodyPr>
          <a:lstStyle/>
          <a:p>
            <a:pPr marL="0" lvl="0" indent="0" algn="l" rtl="0">
              <a:lnSpc>
                <a:spcPct val="110000"/>
              </a:lnSpc>
              <a:spcBef>
                <a:spcPts val="0"/>
              </a:spcBef>
              <a:spcAft>
                <a:spcPts val="0"/>
              </a:spcAft>
              <a:buClr>
                <a:schemeClr val="dk1"/>
              </a:buClr>
              <a:buSzPts val="1600"/>
              <a:buNone/>
            </a:pPr>
            <a:r>
              <a:rPr lang="sv-FI">
                <a:solidFill>
                  <a:schemeClr val="lt1"/>
                </a:solidFill>
              </a:rPr>
              <a:t>.</a:t>
            </a:r>
          </a:p>
        </p:txBody>
      </p:sp>
      <p:pic>
        <p:nvPicPr>
          <p:cNvPr id="2" name="Kuva 1">
            <a:extLst>
              <a:ext uri="{FF2B5EF4-FFF2-40B4-BE49-F238E27FC236}">
                <a16:creationId xmlns:a16="http://schemas.microsoft.com/office/drawing/2014/main" id="{F70EBF6B-5BC1-6183-E546-71578191BBA5}"/>
              </a:ext>
            </a:extLst>
          </p:cNvPr>
          <p:cNvPicPr>
            <a:picLocks noChangeAspect="1"/>
          </p:cNvPicPr>
          <p:nvPr/>
        </p:nvPicPr>
        <p:blipFill>
          <a:blip r:embed="rId3"/>
          <a:stretch>
            <a:fillRect/>
          </a:stretch>
        </p:blipFill>
        <p:spPr>
          <a:xfrm>
            <a:off x="10133726" y="5755418"/>
            <a:ext cx="1581231" cy="5969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b="1"/>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dirty="0"/>
          </a:p>
        </p:txBody>
      </p:sp>
      <p:sp>
        <p:nvSpPr>
          <p:cNvPr id="357" name="Google Shape;357;p25"/>
          <p:cNvSpPr txBox="1">
            <a:spLocks noGrp="1"/>
          </p:cNvSpPr>
          <p:nvPr>
            <p:ph type="body" idx="2"/>
          </p:nvPr>
        </p:nvSpPr>
        <p:spPr>
          <a:xfrm>
            <a:off x="6526350" y="1073426"/>
            <a:ext cx="5006700" cy="4916557"/>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sv-FI" sz="1400" dirty="0"/>
              <a:t>Du får börja. Vad har varit viktigt i den här diskussionen?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r>
              <a:rPr lang="sv-FI" sz="1400" dirty="0"/>
              <a:t>→ </a:t>
            </a:r>
            <a:r>
              <a:rPr lang="sv-FI" sz="1400" i="1" dirty="0"/>
              <a:t>Välj en person som sannolikt är redo att börja.</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dirty="0"/>
              <a:t>Till sist vill jag ännu att ni berättar vilka ämnen som i fortsättningen skulle vara bra att diskutera i Nationella dialoger?</a:t>
            </a:r>
          </a:p>
          <a:p>
            <a:pPr marL="0" lvl="0" indent="0" algn="l" rtl="0">
              <a:lnSpc>
                <a:spcPct val="110000"/>
              </a:lnSpc>
              <a:spcBef>
                <a:spcPts val="0"/>
              </a:spcBef>
              <a:spcAft>
                <a:spcPts val="0"/>
              </a:spcAft>
              <a:buClr>
                <a:schemeClr val="dk1"/>
              </a:buClr>
              <a:buSzPts val="1600"/>
              <a:buNone/>
            </a:pPr>
            <a:endParaRPr sz="1400" dirty="0"/>
          </a:p>
          <a:p>
            <a:pPr marL="0" indent="0">
              <a:spcBef>
                <a:spcPts val="0"/>
              </a:spcBef>
              <a:buSzPts val="1600"/>
              <a:buNone/>
            </a:pPr>
            <a:r>
              <a:rPr lang="sv-FI" sz="1400" dirty="0"/>
              <a:t>→ </a:t>
            </a:r>
            <a:r>
              <a:rPr lang="sv-FI" sz="1400" i="1" dirty="0"/>
              <a:t>Diskutera kort med deltagarna vilka ämnen de tycker att är viktiga i fortsättningen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indent="0">
              <a:spcBef>
                <a:spcPts val="0"/>
              </a:spcBef>
              <a:buSzPts val="1600"/>
              <a:buNone/>
            </a:pPr>
            <a:endParaRPr lang="fi-FI" sz="1400" dirty="0"/>
          </a:p>
          <a:p>
            <a:pPr marL="0" indent="0">
              <a:spcBef>
                <a:spcPts val="0"/>
              </a:spcBef>
              <a:buSzPts val="1600"/>
              <a:buNone/>
            </a:pPr>
            <a:r>
              <a:rPr lang="sv-FI" sz="1400" b="1" dirty="0"/>
              <a:t>				               10 min</a:t>
            </a:r>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p:txBody>
      </p:sp>
      <p:sp>
        <p:nvSpPr>
          <p:cNvPr id="358" name="Google Shape;358;p25"/>
          <p:cNvSpPr txBox="1">
            <a:spLocks noGrp="1"/>
          </p:cNvSpPr>
          <p:nvPr>
            <p:ph type="body" idx="3"/>
          </p:nvPr>
        </p:nvSpPr>
        <p:spPr>
          <a:xfrm>
            <a:off x="673200" y="554400"/>
            <a:ext cx="5544720" cy="8892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rPr>
              <a:t>Mentala resurser </a:t>
            </a:r>
            <a:r>
              <a:rPr kumimoji="0" lang="sv-SE" sz="2200" b="1" i="0" u="none" strike="noStrike" kern="0" cap="none" spc="0" normalizeH="0" baseline="0" noProof="0" dirty="0">
                <a:ln>
                  <a:noFill/>
                </a:ln>
                <a:solidFill>
                  <a:srgbClr val="000000"/>
                </a:solidFill>
                <a:effectLst/>
                <a:uLnTx/>
                <a:uFillTx/>
                <a:latin typeface="Inter"/>
                <a:ea typeface="Inter"/>
                <a:cs typeface="Inter Tight"/>
                <a:sym typeface="Inter"/>
              </a:rPr>
              <a:t>- vad tär eller när dem? </a:t>
            </a:r>
            <a:r>
              <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rPr>
              <a:t> </a:t>
            </a:r>
          </a:p>
        </p:txBody>
      </p:sp>
      <p:sp>
        <p:nvSpPr>
          <p:cNvPr id="359" name="Google Shape;359;p25"/>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Utbyte av diskussionen: dela och fortsättning</a:t>
            </a:r>
          </a:p>
        </p:txBody>
      </p:sp>
      <p:pic>
        <p:nvPicPr>
          <p:cNvPr id="2" name="Kuva 1">
            <a:extLst>
              <a:ext uri="{FF2B5EF4-FFF2-40B4-BE49-F238E27FC236}">
                <a16:creationId xmlns:a16="http://schemas.microsoft.com/office/drawing/2014/main" id="{6CBA3461-C5AB-BFBB-03C3-F87F62FBFADD}"/>
              </a:ext>
            </a:extLst>
          </p:cNvPr>
          <p:cNvPicPr>
            <a:picLocks noChangeAspect="1"/>
          </p:cNvPicPr>
          <p:nvPr/>
        </p:nvPicPr>
        <p:blipFill>
          <a:blip r:embed="rId3"/>
          <a:stretch>
            <a:fillRect/>
          </a:stretch>
        </p:blipFill>
        <p:spPr>
          <a:xfrm>
            <a:off x="10440201" y="6116292"/>
            <a:ext cx="1585097" cy="5974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b="1"/>
              <a:t>5	Respons, tack, avslutning</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dirty="0"/>
          </a:p>
        </p:txBody>
      </p:sp>
      <p:sp>
        <p:nvSpPr>
          <p:cNvPr id="366" name="Google Shape;366;p26"/>
          <p:cNvSpPr txBox="1">
            <a:spLocks noGrp="1"/>
          </p:cNvSpPr>
          <p:nvPr>
            <p:ph type="body" idx="2"/>
          </p:nvPr>
        </p:nvSpPr>
        <p:spPr>
          <a:xfrm>
            <a:off x="6526350" y="1101550"/>
            <a:ext cx="5006700" cy="475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600"/>
              <a:buNone/>
            </a:pPr>
            <a:r>
              <a:rPr lang="sv-FI" sz="1400" dirty="0"/>
              <a:t>Om du vill kan du informera om att du deltagit i den här diskussionen till exempel i sociala medier. Du kan använda </a:t>
            </a:r>
            <a:r>
              <a:rPr lang="sv-FI" sz="1400" dirty="0" err="1"/>
              <a:t>hashtaggen</a:t>
            </a:r>
            <a:r>
              <a:rPr lang="sv-FI" sz="1400" dirty="0"/>
              <a:t> #NationellaDialoger. </a:t>
            </a:r>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sv-FI" sz="1400" dirty="0"/>
              <a:t>Dialogen var konfidentiell, så berätta inte vad andra sagt utan deras tillstånd. Du kan dela dina egna tankar och känslor samt på ett allmänt plan de teman som lyftes fram i diskussionen.</a:t>
            </a:r>
          </a:p>
          <a:p>
            <a:pPr marL="0" lvl="0" indent="0" algn="l" rtl="0">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sv-FI" sz="1400" dirty="0"/>
              <a:t>Tack för diskussionen! </a:t>
            </a:r>
          </a:p>
          <a:p>
            <a:pPr marL="0" lvl="0" indent="0" algn="l" rtl="0">
              <a:spcBef>
                <a:spcPts val="0"/>
              </a:spcBef>
              <a:spcAft>
                <a:spcPts val="0"/>
              </a:spcAft>
              <a:buClr>
                <a:schemeClr val="dk1"/>
              </a:buClr>
              <a:buSzPts val="1600"/>
              <a:buNone/>
            </a:pPr>
            <a:endParaRPr lang="fi-FI" sz="1400" dirty="0"/>
          </a:p>
          <a:p>
            <a:pPr marL="0" lvl="0" indent="0" algn="l" rtl="0">
              <a:spcBef>
                <a:spcPts val="0"/>
              </a:spcBef>
              <a:spcAft>
                <a:spcPts val="0"/>
              </a:spcAft>
              <a:buClr>
                <a:schemeClr val="dk1"/>
              </a:buClr>
              <a:buSzPts val="1600"/>
              <a:buNone/>
            </a:pPr>
            <a:r>
              <a:rPr lang="sv-FI" sz="1400" dirty="0"/>
              <a:t>				                 </a:t>
            </a:r>
            <a:r>
              <a:rPr lang="sv-FI" sz="1400" b="1" dirty="0"/>
              <a:t>5 min</a:t>
            </a:r>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Font typeface="Arial"/>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67" name="Google Shape;367;p26"/>
          <p:cNvSpPr txBox="1">
            <a:spLocks noGrp="1"/>
          </p:cNvSpPr>
          <p:nvPr>
            <p:ph type="body" idx="3"/>
          </p:nvPr>
        </p:nvSpPr>
        <p:spPr>
          <a:xfrm>
            <a:off x="673200" y="554400"/>
            <a:ext cx="5422800" cy="8892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rPr>
              <a:t>Mentala resurser </a:t>
            </a:r>
            <a:r>
              <a:rPr kumimoji="0" lang="sv-SE" sz="2200" b="1" i="0" u="none" strike="noStrike" kern="0" cap="none" spc="0" normalizeH="0" baseline="0" noProof="0" dirty="0">
                <a:ln>
                  <a:noFill/>
                </a:ln>
                <a:solidFill>
                  <a:srgbClr val="000000"/>
                </a:solidFill>
                <a:effectLst/>
                <a:uLnTx/>
                <a:uFillTx/>
                <a:latin typeface="Inter"/>
                <a:ea typeface="Inter"/>
                <a:cs typeface="Inter Tight"/>
                <a:sym typeface="Inter"/>
              </a:rPr>
              <a:t>- vad tär eller när dem? </a:t>
            </a:r>
            <a:r>
              <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rPr>
              <a:t> </a:t>
            </a:r>
          </a:p>
        </p:txBody>
      </p:sp>
      <p:sp>
        <p:nvSpPr>
          <p:cNvPr id="368" name="Google Shape;368;p26"/>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Tack och avslutning</a:t>
            </a:r>
          </a:p>
        </p:txBody>
      </p:sp>
      <p:pic>
        <p:nvPicPr>
          <p:cNvPr id="2" name="Kuva 1">
            <a:extLst>
              <a:ext uri="{FF2B5EF4-FFF2-40B4-BE49-F238E27FC236}">
                <a16:creationId xmlns:a16="http://schemas.microsoft.com/office/drawing/2014/main" id="{E518454A-9738-1322-3B54-DF7785EFE07C}"/>
              </a:ext>
            </a:extLst>
          </p:cNvPr>
          <p:cNvPicPr>
            <a:picLocks noChangeAspect="1"/>
          </p:cNvPicPr>
          <p:nvPr/>
        </p:nvPicPr>
        <p:blipFill>
          <a:blip r:embed="rId3"/>
          <a:stretch>
            <a:fillRect/>
          </a:stretch>
        </p:blipFill>
        <p:spPr>
          <a:xfrm>
            <a:off x="10440201" y="6109776"/>
            <a:ext cx="1585097" cy="5974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sv-FI" sz="1400" dirty="0"/>
              <a:t>Kärngruppen för Nationella dialoger tar emot anteckningar från diskussionerna.</a:t>
            </a:r>
          </a:p>
          <a:p>
            <a:pPr marL="0" lvl="0" indent="0" algn="l" rtl="0">
              <a:lnSpc>
                <a:spcPct val="100000"/>
              </a:lnSpc>
              <a:spcBef>
                <a:spcPts val="0"/>
              </a:spcBef>
              <a:spcAft>
                <a:spcPts val="0"/>
              </a:spcAft>
              <a:buClr>
                <a:schemeClr val="dk1"/>
              </a:buClr>
              <a:buSzPts val="1100"/>
              <a:buFont typeface="Arial"/>
              <a:buNone/>
            </a:pPr>
            <a:endParaRPr sz="1400" dirty="0"/>
          </a:p>
          <a:p>
            <a:pPr marL="0" lvl="0" indent="0" algn="l" rtl="0">
              <a:lnSpc>
                <a:spcPct val="100000"/>
              </a:lnSpc>
              <a:spcBef>
                <a:spcPts val="0"/>
              </a:spcBef>
              <a:spcAft>
                <a:spcPts val="0"/>
              </a:spcAft>
              <a:buClr>
                <a:schemeClr val="dk1"/>
              </a:buClr>
              <a:buSzPts val="1100"/>
              <a:buNone/>
            </a:pPr>
            <a:r>
              <a:rPr lang="sv-FI" sz="1400" dirty="0"/>
              <a:t>Genom att skicka in anteckningar för den gemensamma sammanställningen kan du främja diskussionernas genomslagskraft. Anteckningarna påverkar innehållet i den nationella sammanfattningen och alla de aktörer som utnyttjar sammanfattningen som stöd för sitt arbete.</a:t>
            </a:r>
          </a:p>
          <a:p>
            <a:pPr marL="0" lvl="0" indent="0" algn="l" rtl="0">
              <a:lnSpc>
                <a:spcPct val="100000"/>
              </a:lnSpc>
              <a:spcBef>
                <a:spcPts val="0"/>
              </a:spcBef>
              <a:spcAft>
                <a:spcPts val="0"/>
              </a:spcAft>
              <a:buClr>
                <a:schemeClr val="dk1"/>
              </a:buClr>
              <a:buSzPts val="1100"/>
              <a:buNone/>
            </a:pPr>
            <a:endParaRPr sz="1400" dirty="0"/>
          </a:p>
          <a:p>
            <a:pPr marL="0" lvl="0" indent="0" algn="l" rtl="0">
              <a:lnSpc>
                <a:spcPct val="100000"/>
              </a:lnSpc>
              <a:spcBef>
                <a:spcPts val="0"/>
              </a:spcBef>
              <a:spcAft>
                <a:spcPts val="0"/>
              </a:spcAft>
              <a:buClr>
                <a:schemeClr val="dk1"/>
              </a:buClr>
              <a:buSzPts val="1100"/>
              <a:buFont typeface="Arial"/>
              <a:buNone/>
            </a:pPr>
            <a:r>
              <a:rPr lang="sv-FI" sz="1400" dirty="0"/>
              <a:t>Teamet som verkar i anslutning till kärngruppen för Nationella dialoger läser noggrant alla anteckningar och utarbetar utifrån dem en sammanfattning som publiceras på webbplatsen för Nationella dialoger.</a:t>
            </a:r>
          </a:p>
          <a:p>
            <a:pPr marL="0" lvl="0" indent="0" algn="l" rtl="0">
              <a:lnSpc>
                <a:spcPct val="110000"/>
              </a:lnSpc>
              <a:spcBef>
                <a:spcPts val="0"/>
              </a:spcBef>
              <a:spcAft>
                <a:spcPts val="0"/>
              </a:spcAft>
              <a:buClr>
                <a:schemeClr val="dk1"/>
              </a:buClr>
              <a:buSzPts val="1600"/>
              <a:buNone/>
            </a:pPr>
            <a:endParaRPr dirty="0"/>
          </a:p>
        </p:txBody>
      </p:sp>
      <p:sp>
        <p:nvSpPr>
          <p:cNvPr id="375" name="Google Shape;375;p27"/>
          <p:cNvSpPr txBox="1">
            <a:spLocks noGrp="1"/>
          </p:cNvSpPr>
          <p:nvPr>
            <p:ph type="body" idx="2"/>
          </p:nvPr>
        </p:nvSpPr>
        <p:spPr>
          <a:xfrm>
            <a:off x="6526350" y="1208149"/>
            <a:ext cx="5006700" cy="4650326"/>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sv-FI" sz="1400" dirty="0"/>
              <a:t>Tack för att du deltar i Nationella dialoger. Vi hoppas att den diskussion du ordnade var en bra upplevelse för dig och deltagarna. Ett av målen med de Nationella dialogerna är att utveckla olika samhällsaktörers och medborgarnas kompetens att föra dialog. </a:t>
            </a:r>
          </a:p>
          <a:p>
            <a:pPr marL="0" lvl="0" indent="0" algn="l" rtl="0">
              <a:lnSpc>
                <a:spcPct val="115000"/>
              </a:lnSpc>
              <a:spcBef>
                <a:spcPts val="0"/>
              </a:spcBef>
              <a:spcAft>
                <a:spcPts val="0"/>
              </a:spcAft>
              <a:buClr>
                <a:schemeClr val="dk1"/>
              </a:buClr>
              <a:buSzPts val="1100"/>
              <a:buFont typeface="Arial"/>
              <a:buNone/>
            </a:pPr>
            <a:endParaRPr sz="1400" dirty="0"/>
          </a:p>
          <a:p>
            <a:pPr marL="0" lvl="0" indent="0" algn="l" rtl="0">
              <a:lnSpc>
                <a:spcPct val="115000"/>
              </a:lnSpc>
              <a:spcBef>
                <a:spcPts val="0"/>
              </a:spcBef>
              <a:spcAft>
                <a:spcPts val="0"/>
              </a:spcAft>
              <a:buClr>
                <a:schemeClr val="dk1"/>
              </a:buClr>
              <a:buSzPts val="1100"/>
              <a:buFont typeface="Arial"/>
              <a:buNone/>
            </a:pPr>
            <a:r>
              <a:rPr lang="sv-FI" sz="1400" dirty="0"/>
              <a:t>En dialog är en möjlighet att fördjupa förståelsen, lära sig färdigheter som behövs i en konstruktiv diskussion, stanna upp och lyssna på andras erfarenheter och få dela med sig av sina egna, även obearbetade, tankar till andra.</a:t>
            </a:r>
          </a:p>
          <a:p>
            <a:pPr marL="0" lvl="0" indent="0" algn="l" rtl="0">
              <a:spcBef>
                <a:spcPts val="0"/>
              </a:spcBef>
              <a:spcAft>
                <a:spcPts val="0"/>
              </a:spcAft>
              <a:buClr>
                <a:schemeClr val="dk1"/>
              </a:buClr>
              <a:buSzPts val="1600"/>
              <a:buNone/>
            </a:pPr>
            <a:endParaRPr sz="1300" dirty="0"/>
          </a:p>
          <a:p>
            <a:pPr marL="0" lvl="0" indent="0" algn="l" rtl="0">
              <a:lnSpc>
                <a:spcPct val="100000"/>
              </a:lnSpc>
              <a:spcBef>
                <a:spcPts val="0"/>
              </a:spcBef>
              <a:spcAft>
                <a:spcPts val="0"/>
              </a:spcAft>
              <a:buClr>
                <a:schemeClr val="dk1"/>
              </a:buClr>
              <a:buSzPts val="1100"/>
              <a:buNone/>
            </a:pPr>
            <a:endParaRPr sz="13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sz="1200" dirty="0"/>
          </a:p>
          <a:p>
            <a:pPr marL="0" lvl="0" indent="0" algn="r" rtl="0">
              <a:lnSpc>
                <a:spcPct val="110000"/>
              </a:lnSpc>
              <a:spcBef>
                <a:spcPts val="0"/>
              </a:spcBef>
              <a:spcAft>
                <a:spcPts val="0"/>
              </a:spcAft>
              <a:buClr>
                <a:schemeClr val="dk1"/>
              </a:buClr>
              <a:buSzPts val="1600"/>
              <a:buNone/>
            </a:pPr>
            <a:endParaRPr sz="1700" b="1" dirty="0"/>
          </a:p>
        </p:txBody>
      </p:sp>
      <p:sp>
        <p:nvSpPr>
          <p:cNvPr id="376" name="Google Shape;376;p27"/>
          <p:cNvSpPr txBox="1">
            <a:spLocks noGrp="1"/>
          </p:cNvSpPr>
          <p:nvPr>
            <p:ph type="body" idx="3"/>
          </p:nvPr>
        </p:nvSpPr>
        <p:spPr>
          <a:xfrm>
            <a:off x="673200" y="554400"/>
            <a:ext cx="47379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2300" b="1">
                <a:latin typeface="Inter"/>
                <a:ea typeface="Inter"/>
                <a:cs typeface="Inter"/>
                <a:sym typeface="Inter"/>
              </a:rPr>
              <a:t>Hur går man vidare?</a:t>
            </a:r>
          </a:p>
        </p:txBody>
      </p:sp>
      <p:sp>
        <p:nvSpPr>
          <p:cNvPr id="377" name="Google Shape;377;p27"/>
          <p:cNvSpPr txBox="1">
            <a:spLocks noGrp="1"/>
          </p:cNvSpPr>
          <p:nvPr>
            <p:ph type="body" idx="4"/>
          </p:nvPr>
        </p:nvSpPr>
        <p:spPr>
          <a:xfrm>
            <a:off x="6526350" y="358850"/>
            <a:ext cx="4706400" cy="84929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Till arrangören:</a:t>
            </a:r>
          </a:p>
          <a:p>
            <a:pPr marL="0" lvl="0" indent="0" algn="l" rtl="0">
              <a:lnSpc>
                <a:spcPct val="90000"/>
              </a:lnSpc>
              <a:spcBef>
                <a:spcPts val="0"/>
              </a:spcBef>
              <a:spcAft>
                <a:spcPts val="0"/>
              </a:spcAft>
              <a:buClr>
                <a:schemeClr val="dk1"/>
              </a:buClr>
              <a:buSzPts val="5000"/>
              <a:buNone/>
            </a:pPr>
            <a:endParaRPr sz="1800" b="1" dirty="0"/>
          </a:p>
          <a:p>
            <a:pPr marL="0" lvl="0" indent="0" algn="l" rtl="0">
              <a:lnSpc>
                <a:spcPct val="90000"/>
              </a:lnSpc>
              <a:spcBef>
                <a:spcPts val="0"/>
              </a:spcBef>
              <a:spcAft>
                <a:spcPts val="0"/>
              </a:spcAft>
              <a:buClr>
                <a:schemeClr val="dk1"/>
              </a:buClr>
              <a:buSzPts val="5000"/>
              <a:buNone/>
            </a:pPr>
            <a:r>
              <a:rPr lang="sv-FI" sz="1600" b="1"/>
              <a:t>Tack för att du ordnade en dialog!</a:t>
            </a:r>
          </a:p>
        </p:txBody>
      </p:sp>
      <p:pic>
        <p:nvPicPr>
          <p:cNvPr id="2" name="Kuva 1">
            <a:extLst>
              <a:ext uri="{FF2B5EF4-FFF2-40B4-BE49-F238E27FC236}">
                <a16:creationId xmlns:a16="http://schemas.microsoft.com/office/drawing/2014/main" id="{04BE982F-5112-9610-01BB-6BEBBCBE6E0F}"/>
              </a:ext>
            </a:extLst>
          </p:cNvPr>
          <p:cNvPicPr>
            <a:picLocks noChangeAspect="1"/>
          </p:cNvPicPr>
          <p:nvPr/>
        </p:nvPicPr>
        <p:blipFill>
          <a:blip r:embed="rId3"/>
          <a:stretch>
            <a:fillRect/>
          </a:stretch>
        </p:blipFill>
        <p:spPr>
          <a:xfrm>
            <a:off x="10440201" y="6110314"/>
            <a:ext cx="1585097" cy="5974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ctrTitle"/>
          </p:nvPr>
        </p:nvSpPr>
        <p:spPr>
          <a:xfrm>
            <a:off x="793374" y="1600200"/>
            <a:ext cx="10614213" cy="3246119"/>
          </a:xfrm>
          <a:prstGeom prst="rect">
            <a:avLst/>
          </a:prstGeom>
          <a:noFill/>
          <a:ln>
            <a:noFill/>
          </a:ln>
        </p:spPr>
        <p:txBody>
          <a:bodyPr spcFirstLastPara="1" wrap="square" lIns="0" tIns="0" rIns="0" bIns="0" anchor="ctr" anchorCtr="0">
            <a:noAutofit/>
          </a:bodyPr>
          <a:lstStyle/>
          <a:p>
            <a:pPr marL="0" lvl="0" indent="0" algn="l" rtl="0">
              <a:lnSpc>
                <a:spcPct val="80000"/>
              </a:lnSpc>
              <a:spcBef>
                <a:spcPts val="0"/>
              </a:spcBef>
              <a:spcAft>
                <a:spcPts val="0"/>
              </a:spcAft>
              <a:buClr>
                <a:schemeClr val="dk1"/>
              </a:buClr>
              <a:buSzPts val="7000"/>
              <a:buFont typeface="Inter Tight"/>
              <a:buNone/>
            </a:pPr>
            <a:r>
              <a:rPr lang="sv-FI" sz="2400" b="1" dirty="0"/>
              <a:t>Anvisningar för att använda manuskriptet</a:t>
            </a:r>
          </a:p>
          <a:p>
            <a:pPr marL="0" lvl="0" indent="0" algn="l" rtl="0">
              <a:lnSpc>
                <a:spcPct val="80000"/>
              </a:lnSpc>
              <a:spcBef>
                <a:spcPts val="0"/>
              </a:spcBef>
              <a:spcAft>
                <a:spcPts val="0"/>
              </a:spcAft>
              <a:buClr>
                <a:schemeClr val="dk1"/>
              </a:buClr>
              <a:buSzPts val="7000"/>
              <a:buFont typeface="Inter Tight"/>
              <a:buNone/>
            </a:pPr>
            <a:endParaRPr sz="2400" dirty="0"/>
          </a:p>
          <a:p>
            <a:pPr marL="457200" lvl="0" indent="-330200" algn="l" rtl="0">
              <a:lnSpc>
                <a:spcPct val="100000"/>
              </a:lnSpc>
              <a:spcBef>
                <a:spcPts val="0"/>
              </a:spcBef>
              <a:spcAft>
                <a:spcPts val="0"/>
              </a:spcAft>
              <a:buSzPts val="1600"/>
              <a:buChar char="●"/>
            </a:pPr>
            <a:r>
              <a:rPr lang="sv-FI" sz="1600" dirty="0"/>
              <a:t>Planera dialogen på förhand utifrån manuskriptet. </a:t>
            </a:r>
          </a:p>
          <a:p>
            <a:pPr marL="457200" lvl="0" indent="-330200" algn="l" rtl="0">
              <a:lnSpc>
                <a:spcPct val="100000"/>
              </a:lnSpc>
              <a:spcBef>
                <a:spcPts val="1000"/>
              </a:spcBef>
              <a:spcAft>
                <a:spcPts val="0"/>
              </a:spcAft>
              <a:buSzPts val="1600"/>
              <a:buChar char="●"/>
            </a:pPr>
            <a:r>
              <a:rPr lang="sv-FI" sz="1600" dirty="0"/>
              <a:t>Du kan också använda kort för att leda diskussionen som stöd för manuskriptet och anvisningarna: </a:t>
            </a:r>
            <a:r>
              <a:rPr lang="sv-FI" sz="1600" u="sng" dirty="0">
                <a:solidFill>
                  <a:schemeClr val="hlink"/>
                </a:solidFill>
                <a:hlinkClick r:id="rId3"/>
              </a:rPr>
              <a:t>https://www.dialogpaus.fi/verktyg/kort-for-att-leda-diskussionen/</a:t>
            </a:r>
            <a:r>
              <a:rPr lang="sv-FI" sz="1600" dirty="0"/>
              <a:t> </a:t>
            </a:r>
          </a:p>
          <a:p>
            <a:pPr marL="457200" lvl="0" indent="-330200" algn="l" rtl="0">
              <a:lnSpc>
                <a:spcPct val="100000"/>
              </a:lnSpc>
              <a:spcBef>
                <a:spcPts val="1000"/>
              </a:spcBef>
              <a:spcAft>
                <a:spcPts val="0"/>
              </a:spcAft>
              <a:buSzPts val="1600"/>
              <a:buChar char="●"/>
            </a:pPr>
            <a:r>
              <a:rPr lang="sv-FI" sz="1600" dirty="0"/>
              <a:t>Manuskriptet är ett stöd för att leda dialogen, det behöver inte delas ut till deltagarna. Skriv gärna ut manuskriptet åt dig själv efter att du redigerat det. </a:t>
            </a:r>
          </a:p>
          <a:p>
            <a:pPr marL="457200" lvl="0" indent="-330200" algn="l" rtl="0">
              <a:lnSpc>
                <a:spcPct val="100000"/>
              </a:lnSpc>
              <a:spcBef>
                <a:spcPts val="1000"/>
              </a:spcBef>
              <a:spcAft>
                <a:spcPts val="0"/>
              </a:spcAft>
              <a:buSzPts val="1600"/>
              <a:buChar char="●"/>
            </a:pPr>
            <a:r>
              <a:rPr lang="sv-FI" sz="1600" dirty="0"/>
              <a:t>Formuleringarna i manuskriptet är exempel. Redigera dem så att de passar temat för diskussionen, målgruppen och dig själv.</a:t>
            </a:r>
          </a:p>
          <a:p>
            <a:pPr marL="457200" lvl="0" indent="-330200" algn="l" rtl="0">
              <a:lnSpc>
                <a:spcPct val="100000"/>
              </a:lnSpc>
              <a:spcBef>
                <a:spcPts val="1000"/>
              </a:spcBef>
              <a:spcAft>
                <a:spcPts val="0"/>
              </a:spcAft>
              <a:buSzPts val="1600"/>
              <a:buChar char="●"/>
            </a:pPr>
            <a:r>
              <a:rPr lang="sv-FI" sz="1600" dirty="0"/>
              <a:t>De angivna tiderna är riktgivande. Avsikten med dem är de ge en uppfattning om hur mycket tid det i stora drag lönar sig att reservera för varje skede. Tiderna behöver inte följas exakt, med undantag av inledningen och avslutningen.  </a:t>
            </a:r>
          </a:p>
          <a:p>
            <a:pPr marL="457200" lvl="0" indent="-330200" algn="l" rtl="0">
              <a:lnSpc>
                <a:spcPct val="100000"/>
              </a:lnSpc>
              <a:spcBef>
                <a:spcPts val="1000"/>
              </a:spcBef>
              <a:spcAft>
                <a:spcPts val="0"/>
              </a:spcAft>
              <a:buSzPts val="1600"/>
              <a:buChar char="●"/>
            </a:pPr>
            <a:r>
              <a:rPr lang="sv-FI" sz="1600" dirty="0"/>
              <a:t>Du kan utnyttja din egen kompetens att leda grupper och vid behov använda beprövade metoder för att stöda diskussionen och diskussionsdeltagarna.</a:t>
            </a:r>
          </a:p>
          <a:p>
            <a:pPr marL="457200" lvl="0" indent="-330200" algn="l" rtl="0">
              <a:lnSpc>
                <a:spcPct val="100000"/>
              </a:lnSpc>
              <a:spcBef>
                <a:spcPts val="1000"/>
              </a:spcBef>
              <a:spcAft>
                <a:spcPts val="1000"/>
              </a:spcAft>
              <a:buSzPts val="1600"/>
              <a:buChar char="●"/>
            </a:pPr>
            <a:r>
              <a:rPr lang="sv-FI" sz="1600" dirty="0"/>
              <a:t>Kom på förhand överens om vem som för anteckningar om diskussionen. Det är viktigt att anteckna hela diskussionen. Sekreteraren behöver inte utarbeta en sammanfattning av anteckningarna utan antecknar så noggrant som möjligt vad som sagts under diskussionen. Manuskriptet kan också hjälpa sekreteraren att förbereda sig.</a:t>
            </a:r>
          </a:p>
        </p:txBody>
      </p:sp>
      <p:sp>
        <p:nvSpPr>
          <p:cNvPr id="5" name="Suorakulmio 4">
            <a:extLst>
              <a:ext uri="{FF2B5EF4-FFF2-40B4-BE49-F238E27FC236}">
                <a16:creationId xmlns:a16="http://schemas.microsoft.com/office/drawing/2014/main" id="{E99146ED-F5C1-E5D7-270C-2552EE3EECB2}"/>
              </a:ext>
            </a:extLst>
          </p:cNvPr>
          <p:cNvSpPr/>
          <p:nvPr/>
        </p:nvSpPr>
        <p:spPr>
          <a:xfrm>
            <a:off x="10415752" y="6127530"/>
            <a:ext cx="1608082" cy="635876"/>
          </a:xfrm>
          <a:prstGeom prst="rect">
            <a:avLst/>
          </a:prstGeom>
          <a:solidFill>
            <a:srgbClr val="FDB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800"/>
              </a:lnSpc>
            </a:pPr>
            <a:r>
              <a:rPr lang="fi-FI" sz="1850" b="1" dirty="0">
                <a:solidFill>
                  <a:schemeClr val="tx1"/>
                </a:solidFill>
                <a:latin typeface="Aharoni" panose="02010803020104030203" pitchFamily="2" charset="-79"/>
                <a:ea typeface="ADLaM Display" panose="020F0502020204030204" pitchFamily="2" charset="0"/>
                <a:cs typeface="Aharoni" panose="02010803020104030203" pitchFamily="2" charset="-79"/>
              </a:rPr>
              <a:t>NATIONELLA</a:t>
            </a:r>
          </a:p>
          <a:p>
            <a:pPr>
              <a:lnSpc>
                <a:spcPts val="1800"/>
              </a:lnSpc>
            </a:pPr>
            <a:r>
              <a:rPr lang="fi-FI" sz="1850" b="1" dirty="0">
                <a:solidFill>
                  <a:schemeClr val="tx1"/>
                </a:solidFill>
                <a:latin typeface="Aharoni" panose="02010803020104030203" pitchFamily="2" charset="-79"/>
                <a:ea typeface="ADLaM Display" panose="020F0502020204030204" pitchFamily="2" charset="0"/>
                <a:cs typeface="Aharoni" panose="02010803020104030203" pitchFamily="2" charset="-79"/>
              </a:rPr>
              <a:t>DIALOGER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8"/>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dirty="0"/>
              <a:t>LÄSANVISNING: </a:t>
            </a:r>
          </a:p>
          <a:p>
            <a:pPr marL="0" lvl="0" indent="0" algn="l" rtl="0">
              <a:lnSpc>
                <a:spcPct val="110000"/>
              </a:lnSpc>
              <a:spcBef>
                <a:spcPts val="0"/>
              </a:spcBef>
              <a:spcAft>
                <a:spcPts val="0"/>
              </a:spcAft>
              <a:buClr>
                <a:schemeClr val="dk1"/>
              </a:buClr>
              <a:buSzPts val="1600"/>
              <a:buNone/>
            </a:pPr>
            <a:r>
              <a:rPr lang="sv-FI" sz="1500" dirty="0"/>
              <a:t>Till höger tips på vad ledaren kan säga och vilka anvisningar som kan ges:</a:t>
            </a:r>
          </a:p>
          <a:p>
            <a:pPr marL="0" lvl="0" indent="0" algn="l" rtl="0">
              <a:lnSpc>
                <a:spcPct val="110000"/>
              </a:lnSpc>
              <a:spcBef>
                <a:spcPts val="0"/>
              </a:spcBef>
              <a:spcAft>
                <a:spcPts val="0"/>
              </a:spcAft>
              <a:buClr>
                <a:schemeClr val="dk1"/>
              </a:buClr>
              <a:buSzPts val="1600"/>
              <a:buNone/>
            </a:pPr>
            <a:r>
              <a:rPr lang="sv-FI" sz="1500" dirty="0" err="1"/>
              <a:t>Basfont</a:t>
            </a:r>
            <a:r>
              <a:rPr lang="sv-FI" sz="1500" dirty="0"/>
              <a:t> – säg till exempel så här</a:t>
            </a:r>
          </a:p>
          <a:p>
            <a:pPr marL="0" lvl="0" indent="0" algn="l" rtl="0">
              <a:lnSpc>
                <a:spcPct val="110000"/>
              </a:lnSpc>
              <a:spcBef>
                <a:spcPts val="0"/>
              </a:spcBef>
              <a:spcAft>
                <a:spcPts val="0"/>
              </a:spcAft>
              <a:buClr>
                <a:schemeClr val="dk1"/>
              </a:buClr>
              <a:buSzPts val="1600"/>
              <a:buNone/>
            </a:pPr>
            <a:r>
              <a:rPr lang="sv-FI" sz="1500" i="1" dirty="0"/>
              <a:t>Kursiverad font – hjälp för ledaren att leda diskussionen</a:t>
            </a:r>
          </a:p>
          <a:p>
            <a:pPr marL="0" lvl="0" indent="0" algn="l" rtl="0">
              <a:lnSpc>
                <a:spcPct val="110000"/>
              </a:lnSpc>
              <a:spcBef>
                <a:spcPts val="0"/>
              </a:spcBef>
              <a:spcAft>
                <a:spcPts val="0"/>
              </a:spcAft>
              <a:buClr>
                <a:schemeClr val="dk1"/>
              </a:buClr>
              <a:buSzPts val="1600"/>
              <a:buNone/>
            </a:pPr>
            <a:r>
              <a:rPr lang="sv-FI" sz="1500" b="1" dirty="0"/>
              <a:t>Fet stil:</a:t>
            </a:r>
            <a:r>
              <a:rPr lang="sv-FI" sz="1500" b="1" dirty="0">
                <a:solidFill>
                  <a:srgbClr val="000000"/>
                </a:solidFill>
              </a:rPr>
              <a:t> Ändra enligt behov</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sz="1500" dirty="0"/>
              <a:t>Min	Del			</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b="1" dirty="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dirty="0"/>
              <a:t>85 	Gemensam diskussion (inkl. paus)</a:t>
            </a:r>
          </a:p>
          <a:p>
            <a:pPr marL="0" lvl="0" indent="0" algn="l" rtl="0">
              <a:lnSpc>
                <a:spcPct val="110000"/>
              </a:lnSpc>
              <a:spcBef>
                <a:spcPts val="0"/>
              </a:spcBef>
              <a:spcAft>
                <a:spcPts val="0"/>
              </a:spcAft>
              <a:buClr>
                <a:schemeClr val="dk1"/>
              </a:buClr>
              <a:buSzPts val="1600"/>
              <a:buNone/>
            </a:pPr>
            <a:r>
              <a:rPr lang="sv-FI" sz="1400" dirty="0"/>
              <a:t>5 	Utbyte av diskussionen: anteckna</a:t>
            </a:r>
          </a:p>
          <a:p>
            <a:pPr marL="0" lvl="0" indent="0" algn="l" rtl="0">
              <a:lnSpc>
                <a:spcPct val="110000"/>
              </a:lnSpc>
              <a:spcBef>
                <a:spcPts val="0"/>
              </a:spcBef>
              <a:spcAft>
                <a:spcPts val="0"/>
              </a:spcAft>
              <a:buClr>
                <a:schemeClr val="dk1"/>
              </a:buClr>
              <a:buSzPts val="1600"/>
              <a:buNone/>
            </a:pPr>
            <a:r>
              <a:rPr lang="sv-FI" sz="1400" dirty="0"/>
              <a:t>10	Utbyte av diskussionen: dela och fortsättning</a:t>
            </a:r>
          </a:p>
          <a:p>
            <a:pPr marL="0" lvl="0" indent="0" algn="l" rtl="0">
              <a:lnSpc>
                <a:spcPct val="110000"/>
              </a:lnSpc>
              <a:spcBef>
                <a:spcPts val="0"/>
              </a:spcBef>
              <a:spcAft>
                <a:spcPts val="0"/>
              </a:spcAft>
              <a:buClr>
                <a:schemeClr val="dk1"/>
              </a:buClr>
              <a:buSzPts val="1600"/>
              <a:buNone/>
            </a:pPr>
            <a:r>
              <a:rPr lang="sv-FI" sz="1400" dirty="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dirty="0"/>
              <a:t>Totalt 120 min</a:t>
            </a:r>
          </a:p>
          <a:p>
            <a:pPr marL="0" lvl="0" indent="0" algn="l" rtl="0">
              <a:lnSpc>
                <a:spcPct val="110000"/>
              </a:lnSpc>
              <a:spcBef>
                <a:spcPts val="0"/>
              </a:spcBef>
              <a:spcAft>
                <a:spcPts val="0"/>
              </a:spcAft>
              <a:buClr>
                <a:schemeClr val="dk1"/>
              </a:buClr>
              <a:buSzPts val="1600"/>
              <a:buNone/>
            </a:pPr>
            <a:endParaRPr dirty="0"/>
          </a:p>
        </p:txBody>
      </p:sp>
      <p:sp>
        <p:nvSpPr>
          <p:cNvPr id="294" name="Google Shape;294;p18"/>
          <p:cNvSpPr txBox="1">
            <a:spLocks noGrp="1"/>
          </p:cNvSpPr>
          <p:nvPr>
            <p:ph type="body" idx="2"/>
          </p:nvPr>
        </p:nvSpPr>
        <p:spPr>
          <a:xfrm>
            <a:off x="6526350" y="793700"/>
            <a:ext cx="5246550" cy="5217356"/>
          </a:xfrm>
          <a:prstGeom prst="rect">
            <a:avLst/>
          </a:prstGeom>
          <a:noFill/>
          <a:ln>
            <a:noFill/>
          </a:ln>
        </p:spPr>
        <p:txBody>
          <a:bodyPr spcFirstLastPara="1" wrap="square" lIns="0" tIns="0" rIns="0" bIns="0" anchor="t" anchorCtr="0">
            <a:noAutofit/>
          </a:bodyPr>
          <a:lstStyle/>
          <a:p>
            <a:pPr marL="0" indent="0">
              <a:spcBef>
                <a:spcPts val="0"/>
              </a:spcBef>
              <a:buSzPts val="1600"/>
              <a:buNone/>
            </a:pPr>
            <a:r>
              <a:rPr lang="sv-FI" sz="1100" dirty="0"/>
              <a:t>Välkommen med i den Nationella dialogen! Vårt tema är:</a:t>
            </a:r>
            <a:r>
              <a:rPr lang="sv-FI" sz="1100" b="1" dirty="0"/>
              <a:t> ” Mentala resurser -</a:t>
            </a:r>
            <a:r>
              <a:rPr lang="sv-SE" sz="1100" b="1" dirty="0"/>
              <a:t>vad tär eller när dem?</a:t>
            </a:r>
            <a:r>
              <a:rPr lang="sv-FI" sz="1100" b="1" dirty="0"/>
              <a:t>”</a:t>
            </a:r>
            <a:r>
              <a:rPr lang="sv-FI" sz="1100" dirty="0"/>
              <a:t> </a:t>
            </a:r>
            <a:r>
              <a:rPr lang="sv-FI" sz="1100" i="1" dirty="0"/>
              <a:t>Redigera så att rubriken motsvarar temat för just er diskussion.</a:t>
            </a:r>
            <a:r>
              <a:rPr lang="sv-FI" sz="1100" b="1" dirty="0"/>
              <a:t> </a:t>
            </a:r>
            <a:r>
              <a:rPr lang="sv-FI" sz="1100" dirty="0">
                <a:solidFill>
                  <a:schemeClr val="tx1"/>
                </a:solidFill>
              </a:rPr>
              <a:t>Det ordnas många dialoger kring temat runt om i Finland. </a:t>
            </a:r>
            <a:r>
              <a:rPr lang="sv-SE" sz="1100" dirty="0">
                <a:solidFill>
                  <a:schemeClr val="tx1"/>
                </a:solidFill>
              </a:rPr>
              <a:t>Syftet är att öka förståelsen för vad människors mentala resurser bygger på under olika livsskeden och omständigheter – från barndom till ålderdom, i vardagen och vid omställningar.</a:t>
            </a:r>
          </a:p>
          <a:p>
            <a:pPr marL="0" indent="0">
              <a:spcBef>
                <a:spcPts val="0"/>
              </a:spcBef>
              <a:buSzPts val="1600"/>
              <a:buNone/>
            </a:pPr>
            <a:endParaRPr sz="1100" dirty="0"/>
          </a:p>
          <a:p>
            <a:pPr marL="0" lvl="0" indent="0" algn="l" rtl="0">
              <a:lnSpc>
                <a:spcPct val="110000"/>
              </a:lnSpc>
              <a:spcBef>
                <a:spcPts val="0"/>
              </a:spcBef>
              <a:spcAft>
                <a:spcPts val="0"/>
              </a:spcAft>
              <a:buClr>
                <a:schemeClr val="dk1"/>
              </a:buClr>
              <a:buSzPts val="1600"/>
              <a:buNone/>
            </a:pPr>
            <a:r>
              <a:rPr lang="sv-FI" sz="1100" dirty="0"/>
              <a:t>Jag heter </a:t>
            </a:r>
            <a:r>
              <a:rPr lang="sv-FI" sz="1100" b="1" dirty="0"/>
              <a:t>XX</a:t>
            </a:r>
            <a:r>
              <a:rPr lang="sv-FI" sz="1100" dirty="0"/>
              <a:t> och jag ansvarar för att leda dialogen i dag. </a:t>
            </a:r>
            <a:r>
              <a:rPr lang="sv-FI" sz="1100" i="1" dirty="0"/>
              <a:t>Berätta hur ordet överlämnas till deltagarna.</a:t>
            </a:r>
            <a:r>
              <a:rPr lang="sv-FI" sz="1100" dirty="0"/>
              <a:t> Vi försöker tala utifrån våra egna erfarenheter och lyssnar i lugn och ro på andras erfarenheter kring temat.</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dirty="0"/>
              <a:t>Under dialogen vi ha olika åsikter om ett ämne. Det här är okej, eftersom vi inte strävar efter att nå enighet. I slutet av diskussionen funderar vi på vad vi har lärt oss eller vilka insikter vi fått under dialogen.</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dirty="0"/>
              <a:t>I diskussionen behöver vi inte fatta beslut eller söka lösningar, men sådana kan komma fram. Diskussionen är konfidentiell. </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b="1" dirty="0"/>
              <a:t>XX</a:t>
            </a:r>
            <a:r>
              <a:rPr lang="sv-FI" sz="1100" dirty="0"/>
              <a:t> fungerar som sekreterare för diskussionen. Diskussionen antecknas så att det inte framgår vem som har deltagit i den. Alla anteckningar sammanställs i en sammanfattning som publiceras på webbplatsen för Nationella dialoger. Inga enskilda deltagare kan identifieras i sammanfattningen.</a:t>
            </a:r>
          </a:p>
          <a:p>
            <a:pPr marL="0" lvl="0" indent="0" algn="l" rtl="0">
              <a:lnSpc>
                <a:spcPct val="110000"/>
              </a:lnSpc>
              <a:spcBef>
                <a:spcPts val="0"/>
              </a:spcBef>
              <a:spcAft>
                <a:spcPts val="0"/>
              </a:spcAft>
              <a:buClr>
                <a:schemeClr val="dk1"/>
              </a:buClr>
              <a:buSzPts val="1600"/>
              <a:buNone/>
            </a:pPr>
            <a:endParaRPr sz="1100" dirty="0"/>
          </a:p>
          <a:p>
            <a:pPr marL="0" lvl="0" indent="0" algn="l" rtl="0">
              <a:lnSpc>
                <a:spcPct val="110000"/>
              </a:lnSpc>
              <a:spcBef>
                <a:spcPts val="0"/>
              </a:spcBef>
              <a:spcAft>
                <a:spcPts val="0"/>
              </a:spcAft>
              <a:buClr>
                <a:schemeClr val="dk1"/>
              </a:buClr>
              <a:buSzPts val="1600"/>
              <a:buNone/>
            </a:pPr>
            <a:r>
              <a:rPr lang="sv-FI" sz="1100" dirty="0"/>
              <a:t>Vi börjar med en kort presentationsrunda. Du kan presentera dig med bara förnamn och berätta varför du vill delta i den här dialogen.</a:t>
            </a:r>
            <a:r>
              <a:rPr lang="sv-FI" sz="1100" b="1" dirty="0"/>
              <a:t> </a:t>
            </a:r>
          </a:p>
          <a:p>
            <a:pPr marL="0" lvl="0" indent="0" algn="l" rtl="0">
              <a:lnSpc>
                <a:spcPct val="110000"/>
              </a:lnSpc>
              <a:spcBef>
                <a:spcPts val="0"/>
              </a:spcBef>
              <a:spcAft>
                <a:spcPts val="0"/>
              </a:spcAft>
              <a:buClr>
                <a:schemeClr val="dk1"/>
              </a:buClr>
              <a:buSzPts val="1600"/>
              <a:buNone/>
            </a:pPr>
            <a:endParaRPr sz="1100" dirty="0"/>
          </a:p>
          <a:p>
            <a:pPr marL="0" lvl="0" indent="0" algn="r" rtl="0">
              <a:lnSpc>
                <a:spcPct val="110000"/>
              </a:lnSpc>
              <a:spcBef>
                <a:spcPts val="0"/>
              </a:spcBef>
              <a:spcAft>
                <a:spcPts val="0"/>
              </a:spcAft>
              <a:buClr>
                <a:schemeClr val="dk1"/>
              </a:buClr>
              <a:buSzPts val="1600"/>
              <a:buNone/>
            </a:pPr>
            <a:r>
              <a:rPr lang="sv-FI" sz="1100" b="1" dirty="0"/>
              <a:t>5 min</a:t>
            </a:r>
          </a:p>
          <a:p>
            <a:pPr marL="0" lvl="0" indent="0" algn="l" rtl="0">
              <a:lnSpc>
                <a:spcPct val="110000"/>
              </a:lnSpc>
              <a:spcBef>
                <a:spcPts val="0"/>
              </a:spcBef>
              <a:spcAft>
                <a:spcPts val="0"/>
              </a:spcAft>
              <a:buClr>
                <a:schemeClr val="dk1"/>
              </a:buClr>
              <a:buSzPts val="1600"/>
              <a:buNone/>
            </a:pPr>
            <a:endParaRPr sz="1100" dirty="0"/>
          </a:p>
        </p:txBody>
      </p:sp>
      <p:sp>
        <p:nvSpPr>
          <p:cNvPr id="295" name="Google Shape;295;p18"/>
          <p:cNvSpPr txBox="1">
            <a:spLocks noGrp="1"/>
          </p:cNvSpPr>
          <p:nvPr>
            <p:ph type="body" idx="3"/>
          </p:nvPr>
        </p:nvSpPr>
        <p:spPr>
          <a:xfrm>
            <a:off x="656600" y="348549"/>
            <a:ext cx="5439400" cy="4451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FI" sz="2200" b="1" dirty="0">
                <a:latin typeface="Inter"/>
                <a:ea typeface="Inter"/>
                <a:sym typeface="Inter"/>
              </a:rPr>
              <a:t>Mentala resurser </a:t>
            </a:r>
            <a:r>
              <a:rPr lang="sv-SE" sz="2200" b="1" dirty="0">
                <a:latin typeface="Inter"/>
                <a:ea typeface="Inter"/>
                <a:sym typeface="Inter"/>
              </a:rPr>
              <a:t>- vad tär eller när dem? </a:t>
            </a:r>
            <a:r>
              <a:rPr lang="sv-FI" sz="2200" b="1" dirty="0">
                <a:latin typeface="Inter"/>
                <a:ea typeface="Inter"/>
                <a:sym typeface="Inter"/>
              </a:rPr>
              <a:t> </a:t>
            </a:r>
          </a:p>
        </p:txBody>
      </p:sp>
      <p:sp>
        <p:nvSpPr>
          <p:cNvPr id="296" name="Google Shape;296;p18"/>
          <p:cNvSpPr txBox="1">
            <a:spLocks noGrp="1"/>
          </p:cNvSpPr>
          <p:nvPr>
            <p:ph type="body" idx="4"/>
          </p:nvPr>
        </p:nvSpPr>
        <p:spPr>
          <a:xfrm>
            <a:off x="6526350" y="4241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Inledning</a:t>
            </a:r>
          </a:p>
        </p:txBody>
      </p:sp>
      <p:pic>
        <p:nvPicPr>
          <p:cNvPr id="2" name="Kuva 1">
            <a:extLst>
              <a:ext uri="{FF2B5EF4-FFF2-40B4-BE49-F238E27FC236}">
                <a16:creationId xmlns:a16="http://schemas.microsoft.com/office/drawing/2014/main" id="{8DEC8181-C503-EE33-1F1E-86331C0681E0}"/>
              </a:ext>
            </a:extLst>
          </p:cNvPr>
          <p:cNvPicPr>
            <a:picLocks noChangeAspect="1"/>
          </p:cNvPicPr>
          <p:nvPr/>
        </p:nvPicPr>
        <p:blipFill>
          <a:blip r:embed="rId3"/>
          <a:stretch>
            <a:fillRect/>
          </a:stretch>
        </p:blipFill>
        <p:spPr>
          <a:xfrm>
            <a:off x="10440201" y="6135170"/>
            <a:ext cx="1585097" cy="5974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9"/>
          <p:cNvSpPr txBox="1">
            <a:spLocks noGrp="1"/>
          </p:cNvSpPr>
          <p:nvPr>
            <p:ph type="body" idx="1"/>
          </p:nvPr>
        </p:nvSpPr>
        <p:spPr>
          <a:xfrm>
            <a:off x="672350" y="1148924"/>
            <a:ext cx="4706400" cy="47094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1. </a:t>
            </a:r>
            <a:r>
              <a:rPr lang="sv-FI" b="1"/>
              <a:t>Lyssna</a:t>
            </a:r>
            <a:r>
              <a:rPr lang="sv-FI"/>
              <a:t> på de andra, avbryt inte och inled inget sidospår.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2. </a:t>
            </a:r>
            <a:r>
              <a:rPr lang="sv-FI" b="1"/>
              <a:t>Kommentera</a:t>
            </a:r>
            <a:r>
              <a:rPr lang="sv-FI"/>
              <a:t> de andras inlägg och använd vardagligt språk.</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3. </a:t>
            </a:r>
            <a:r>
              <a:rPr lang="sv-FI" b="1"/>
              <a:t>Berätta</a:t>
            </a:r>
            <a:r>
              <a:rPr lang="sv-FI"/>
              <a:t> om dina egna erfarenheter.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4. </a:t>
            </a:r>
            <a:r>
              <a:rPr lang="sv-FI" b="1"/>
              <a:t>Tala direkt till de andra</a:t>
            </a:r>
            <a:r>
              <a:rPr lang="sv-FI"/>
              <a:t> och fråga vad de tycker.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5. </a:t>
            </a:r>
            <a:r>
              <a:rPr lang="sv-FI" b="1"/>
              <a:t>Var närvarande och respektera</a:t>
            </a:r>
            <a:r>
              <a:rPr lang="sv-FI"/>
              <a:t> de andra och förtroendet mellan er.</a:t>
            </a:r>
          </a:p>
          <a:p>
            <a:pPr marL="0" lvl="0" indent="0" algn="l" rtl="0">
              <a:lnSpc>
                <a:spcPct val="110000"/>
              </a:lnSpc>
              <a:spcBef>
                <a:spcPts val="0"/>
              </a:spcBef>
              <a:spcAft>
                <a:spcPts val="0"/>
              </a:spcAft>
              <a:buClr>
                <a:schemeClr val="dk1"/>
              </a:buClr>
              <a:buSzPts val="1600"/>
              <a:buNone/>
            </a:pPr>
            <a:endParaRPr dirty="0"/>
          </a:p>
          <a:p>
            <a:pPr marL="0" lvl="0" indent="0" algn="l" rtl="0">
              <a:lnSpc>
                <a:spcPct val="110000"/>
              </a:lnSpc>
              <a:spcBef>
                <a:spcPts val="0"/>
              </a:spcBef>
              <a:spcAft>
                <a:spcPts val="0"/>
              </a:spcAft>
              <a:buClr>
                <a:schemeClr val="dk1"/>
              </a:buClr>
              <a:buSzPts val="1600"/>
              <a:buNone/>
            </a:pPr>
            <a:r>
              <a:rPr lang="sv-FI"/>
              <a:t>6. </a:t>
            </a:r>
            <a:r>
              <a:rPr lang="sv-FI" b="1"/>
              <a:t>Lyft fram och sammanställ.</a:t>
            </a:r>
            <a:r>
              <a:rPr lang="sv-FI"/>
              <a:t> Bearbeta modigt konflikter som kommer fram och lyft fram sådant som hamnat i skymundan.</a:t>
            </a:r>
          </a:p>
        </p:txBody>
      </p:sp>
      <p:sp>
        <p:nvSpPr>
          <p:cNvPr id="303" name="Google Shape;303;p19"/>
          <p:cNvSpPr txBox="1">
            <a:spLocks noGrp="1"/>
          </p:cNvSpPr>
          <p:nvPr>
            <p:ph type="body" idx="2"/>
          </p:nvPr>
        </p:nvSpPr>
        <p:spPr>
          <a:xfrm>
            <a:off x="6662250" y="228600"/>
            <a:ext cx="5081400" cy="582005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sv-FI" sz="1200" dirty="0"/>
              <a:t>I diskussionen används spelreglerna för en konstruktiv diskussion i Dialogpaus. Vi går ännu kort igenom dem.</a:t>
            </a:r>
          </a:p>
          <a:p>
            <a:pPr marL="0" lvl="0" indent="0" algn="l" rtl="0">
              <a:spcBef>
                <a:spcPts val="1000"/>
              </a:spcBef>
              <a:spcAft>
                <a:spcPts val="0"/>
              </a:spcAft>
              <a:buNone/>
            </a:pPr>
            <a:r>
              <a:rPr lang="sv-FI" sz="1200" i="1" dirty="0"/>
              <a:t>Ledaren går igenom de sex spelreglerna som finns till vänster.</a:t>
            </a:r>
            <a:r>
              <a:rPr lang="sv-FI" sz="1200" dirty="0"/>
              <a:t> </a:t>
            </a:r>
          </a:p>
          <a:p>
            <a:pPr marL="0" lvl="0" indent="0" algn="l" rtl="0">
              <a:spcBef>
                <a:spcPts val="1000"/>
              </a:spcBef>
              <a:spcAft>
                <a:spcPts val="0"/>
              </a:spcAft>
              <a:buNone/>
            </a:pPr>
            <a:r>
              <a:rPr lang="sv-FI" sz="1100" dirty="0"/>
              <a:t>1. Var och en har möjlighet att i lugn och ro berätta om sina egna erfarenheter och synpunkter. Det är viktigt att vi inte avbryter varandra eller går in på sidospår.</a:t>
            </a:r>
          </a:p>
          <a:p>
            <a:pPr marL="0" lvl="0" indent="0" algn="l" rtl="0">
              <a:spcBef>
                <a:spcPts val="1000"/>
              </a:spcBef>
              <a:spcAft>
                <a:spcPts val="0"/>
              </a:spcAft>
              <a:buNone/>
            </a:pPr>
            <a:r>
              <a:rPr lang="sv-FI" sz="1100" dirty="0"/>
              <a:t>2. Vi försöker kommentera det andra sagt. Vi använder vardagligt språk och undviker specialtermer. </a:t>
            </a:r>
          </a:p>
          <a:p>
            <a:pPr marL="0" lvl="0" indent="0" algn="l" rtl="0">
              <a:spcBef>
                <a:spcPts val="1000"/>
              </a:spcBef>
              <a:spcAft>
                <a:spcPts val="0"/>
              </a:spcAft>
              <a:buNone/>
            </a:pPr>
            <a:r>
              <a:rPr lang="sv-FI" sz="1100" dirty="0"/>
              <a:t>3. Vi delar med oss av våra egna erfarenheter, det vill säga tankar, observationer, känslor, minnen och föreställningar som har att göra med ämnet. </a:t>
            </a:r>
          </a:p>
          <a:p>
            <a:pPr marL="0" lvl="0" indent="0" algn="l" rtl="0">
              <a:spcBef>
                <a:spcPts val="1000"/>
              </a:spcBef>
              <a:spcAft>
                <a:spcPts val="0"/>
              </a:spcAft>
              <a:buNone/>
            </a:pPr>
            <a:r>
              <a:rPr lang="sv-FI" sz="1100" dirty="0"/>
              <a:t>4. Du kan tala direkt till de andra och ställa frågor. </a:t>
            </a:r>
          </a:p>
          <a:p>
            <a:pPr marL="0" lvl="0" indent="0" algn="l" rtl="0">
              <a:spcBef>
                <a:spcPts val="1000"/>
              </a:spcBef>
              <a:spcAft>
                <a:spcPts val="0"/>
              </a:spcAft>
              <a:buNone/>
            </a:pPr>
            <a:r>
              <a:rPr lang="sv-FI" sz="1100" dirty="0"/>
              <a:t>5. Vi koncentrerar oss på den här stunden. Vi tittar inte på telefonen eller </a:t>
            </a:r>
            <a:r>
              <a:rPr lang="sv-FI" sz="1100" dirty="0" err="1"/>
              <a:t>laptopen</a:t>
            </a:r>
            <a:r>
              <a:rPr lang="sv-FI" sz="1100" dirty="0"/>
              <a:t> under diskussionen. Dagens diskussion är också konfidentiell. Du får berätta att du har deltagit i den här diskussionen, men du får endast berätta om vad andra sagt om de gett tillstånd till det. Vi talar respektfullt om andra människor, även om vi inte är av samma åsikt. </a:t>
            </a:r>
          </a:p>
          <a:p>
            <a:pPr marL="0" lvl="0" indent="0" algn="l" rtl="0">
              <a:spcBef>
                <a:spcPts val="1000"/>
              </a:spcBef>
              <a:spcAft>
                <a:spcPts val="0"/>
              </a:spcAft>
              <a:buNone/>
            </a:pPr>
            <a:r>
              <a:rPr lang="sv-FI" sz="1100" dirty="0"/>
              <a:t>6. Dialogen är avsedd att vara en situation där vi också kan undersöka konflikter som uppstår. Vi behöver inte vara överens om allt. Olika synvinklar berikar diskussionen och hjälper oss att bättre förstå ämnet för dialogen. </a:t>
            </a:r>
          </a:p>
          <a:p>
            <a:pPr marL="0" lvl="0" indent="0" algn="l" rtl="0">
              <a:spcBef>
                <a:spcPts val="1000"/>
              </a:spcBef>
              <a:spcAft>
                <a:spcPts val="0"/>
              </a:spcAft>
              <a:buNone/>
            </a:pPr>
            <a:r>
              <a:rPr lang="sv-FI" sz="1100" dirty="0"/>
              <a:t>Kan vi tillsammans förbinda oss till de här spelreglerna? </a:t>
            </a:r>
          </a:p>
          <a:p>
            <a:pPr marL="0" lvl="0" indent="0" algn="l" rtl="0">
              <a:spcBef>
                <a:spcPts val="1000"/>
              </a:spcBef>
              <a:spcAft>
                <a:spcPts val="0"/>
              </a:spcAft>
              <a:buNone/>
            </a:pPr>
            <a:r>
              <a:rPr lang="sv-FI" sz="1100" dirty="0"/>
              <a:t>Fint, då fortsätter vi!</a:t>
            </a:r>
          </a:p>
          <a:p>
            <a:pPr marL="0" lvl="0" indent="0" algn="r" rtl="0">
              <a:spcBef>
                <a:spcPts val="1000"/>
              </a:spcBef>
              <a:spcAft>
                <a:spcPts val="0"/>
              </a:spcAft>
              <a:buNone/>
            </a:pPr>
            <a:r>
              <a:rPr lang="sv-FI" sz="1100" b="1" dirty="0"/>
              <a:t>5 min</a:t>
            </a:r>
          </a:p>
        </p:txBody>
      </p:sp>
      <p:sp>
        <p:nvSpPr>
          <p:cNvPr id="304" name="Google Shape;304;p19"/>
          <p:cNvSpPr txBox="1">
            <a:spLocks noGrp="1"/>
          </p:cNvSpPr>
          <p:nvPr>
            <p:ph type="body" idx="3"/>
          </p:nvPr>
        </p:nvSpPr>
        <p:spPr>
          <a:xfrm>
            <a:off x="673200" y="554400"/>
            <a:ext cx="4737900" cy="405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2000" b="1"/>
              <a:t>Spelregler för en konstruktiv diskussion</a:t>
            </a:r>
          </a:p>
        </p:txBody>
      </p:sp>
      <p:sp>
        <p:nvSpPr>
          <p:cNvPr id="305" name="Google Shape;305;p19"/>
          <p:cNvSpPr txBox="1">
            <a:spLocks noGrp="1"/>
          </p:cNvSpPr>
          <p:nvPr>
            <p:ph type="body" idx="4"/>
          </p:nvPr>
        </p:nvSpPr>
        <p:spPr>
          <a:xfrm>
            <a:off x="6506825" y="-334800"/>
            <a:ext cx="4706400" cy="168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600"/>
              <a:t>.</a:t>
            </a:r>
          </a:p>
        </p:txBody>
      </p:sp>
      <p:pic>
        <p:nvPicPr>
          <p:cNvPr id="2" name="Kuva 1">
            <a:extLst>
              <a:ext uri="{FF2B5EF4-FFF2-40B4-BE49-F238E27FC236}">
                <a16:creationId xmlns:a16="http://schemas.microsoft.com/office/drawing/2014/main" id="{FB43D763-3213-3E5B-1F84-C608DCD353C7}"/>
              </a:ext>
            </a:extLst>
          </p:cNvPr>
          <p:cNvPicPr>
            <a:picLocks noChangeAspect="1"/>
          </p:cNvPicPr>
          <p:nvPr/>
        </p:nvPicPr>
        <p:blipFill>
          <a:blip r:embed="rId3"/>
          <a:stretch>
            <a:fillRect/>
          </a:stretch>
        </p:blipFill>
        <p:spPr>
          <a:xfrm>
            <a:off x="10420676" y="6144420"/>
            <a:ext cx="1585097" cy="5974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0"/>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dirty="0"/>
              <a:t>Min	Del							</a:t>
            </a:r>
          </a:p>
          <a:p>
            <a:pPr marL="0" lvl="0" indent="0" algn="l" rtl="0">
              <a:lnSpc>
                <a:spcPct val="110000"/>
              </a:lnSpc>
              <a:spcBef>
                <a:spcPts val="0"/>
              </a:spcBef>
              <a:spcAft>
                <a:spcPts val="0"/>
              </a:spcAft>
              <a:buClr>
                <a:schemeClr val="dk1"/>
              </a:buClr>
              <a:buSzPts val="1600"/>
              <a:buNone/>
            </a:pPr>
            <a:r>
              <a:rPr lang="sv-FI" sz="1400" b="1" dirty="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dirty="0"/>
              <a:t>85 	Gemensam diskussion (inkl. paus)</a:t>
            </a:r>
          </a:p>
          <a:p>
            <a:pPr marL="0" lvl="0" indent="0" algn="l" rtl="0">
              <a:lnSpc>
                <a:spcPct val="110000"/>
              </a:lnSpc>
              <a:spcBef>
                <a:spcPts val="0"/>
              </a:spcBef>
              <a:spcAft>
                <a:spcPts val="0"/>
              </a:spcAft>
              <a:buClr>
                <a:schemeClr val="dk1"/>
              </a:buClr>
              <a:buSzPts val="1600"/>
              <a:buNone/>
            </a:pPr>
            <a:r>
              <a:rPr lang="sv-FI" sz="1400" dirty="0"/>
              <a:t>5 	Utbyte av diskussionen: anteckna</a:t>
            </a:r>
          </a:p>
          <a:p>
            <a:pPr marL="0" lvl="0" indent="0" algn="l" rtl="0">
              <a:lnSpc>
                <a:spcPct val="110000"/>
              </a:lnSpc>
              <a:spcBef>
                <a:spcPts val="0"/>
              </a:spcBef>
              <a:spcAft>
                <a:spcPts val="0"/>
              </a:spcAft>
              <a:buClr>
                <a:schemeClr val="dk1"/>
              </a:buClr>
              <a:buSzPts val="1600"/>
              <a:buNone/>
            </a:pPr>
            <a:r>
              <a:rPr lang="sv-FI" sz="1400" dirty="0"/>
              <a:t>10	Utbyte av diskussionen: dela och fortsättning</a:t>
            </a:r>
          </a:p>
          <a:p>
            <a:pPr marL="0" lvl="0" indent="0" algn="l" rtl="0">
              <a:lnSpc>
                <a:spcPct val="110000"/>
              </a:lnSpc>
              <a:spcBef>
                <a:spcPts val="0"/>
              </a:spcBef>
              <a:spcAft>
                <a:spcPts val="0"/>
              </a:spcAft>
              <a:buClr>
                <a:schemeClr val="dk1"/>
              </a:buClr>
              <a:buSzPts val="1600"/>
              <a:buNone/>
            </a:pPr>
            <a:r>
              <a:rPr lang="sv-FI" sz="1400" dirty="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dirty="0"/>
              <a:t>Totalt 120 min</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endParaRPr sz="1400" dirty="0"/>
          </a:p>
        </p:txBody>
      </p:sp>
      <p:sp>
        <p:nvSpPr>
          <p:cNvPr id="312" name="Google Shape;312;p20"/>
          <p:cNvSpPr txBox="1">
            <a:spLocks noGrp="1"/>
          </p:cNvSpPr>
          <p:nvPr>
            <p:ph type="body" idx="2"/>
          </p:nvPr>
        </p:nvSpPr>
        <p:spPr>
          <a:xfrm>
            <a:off x="6526350" y="479560"/>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sv-FI" sz="1400" b="1" dirty="0"/>
              <a:t>Vi börjar med att sätta oss in i temat med hjälp av följande video/musik/text. </a:t>
            </a:r>
          </a:p>
          <a:p>
            <a:pPr marL="0" indent="0">
              <a:lnSpc>
                <a:spcPct val="115000"/>
              </a:lnSpc>
              <a:spcBef>
                <a:spcPts val="0"/>
              </a:spcBef>
              <a:buSzPts val="1100"/>
              <a:buNone/>
            </a:pPr>
            <a:endParaRPr lang="fi-FI" sz="900" b="1" i="1" dirty="0"/>
          </a:p>
          <a:p>
            <a:pPr marL="0" indent="0">
              <a:lnSpc>
                <a:spcPct val="115000"/>
              </a:lnSpc>
              <a:spcBef>
                <a:spcPts val="0"/>
              </a:spcBef>
              <a:buSzPts val="1100"/>
              <a:buNone/>
            </a:pPr>
            <a:r>
              <a:rPr lang="sv-FI" sz="1400" i="1" dirty="0"/>
              <a:t>Du kan använda till exempel följande text för introduktionen: </a:t>
            </a:r>
          </a:p>
          <a:p>
            <a:pPr marL="0" indent="0">
              <a:lnSpc>
                <a:spcPct val="115000"/>
              </a:lnSpc>
              <a:spcBef>
                <a:spcPts val="0"/>
              </a:spcBef>
              <a:buSzPts val="1100"/>
              <a:buNone/>
            </a:pPr>
            <a:r>
              <a:rPr lang="sv-SE" sz="1400" b="1" dirty="0"/>
              <a:t>Mentala resurser beror inte bara på individen, utan de formas också av nätverk av närstående och hela det omgivande samhället. Många människor funderar över sin egen och andras ork. Männi-skor kan på många olika sätt påverka sitt eget och varandras sinnestillstånd i familjer, grannskap, skolor och arbetsplatser samt fritidsaktiviteter, kultur och idrott, media och politik. Syftet är att öka förståelsen för vad människors mentala resurser bygger på under olika livsskeden och omständigheter – från barndom till ålderdom, i vardagen och vid omställningar. På vilket sätt kan vi nära tankens, känslans och fantasins krafter inom och runtom oss själva?</a:t>
            </a:r>
          </a:p>
          <a:p>
            <a:pPr marL="0" indent="0">
              <a:lnSpc>
                <a:spcPct val="115000"/>
              </a:lnSpc>
              <a:spcBef>
                <a:spcPts val="0"/>
              </a:spcBef>
              <a:buSzPts val="1100"/>
              <a:buNone/>
            </a:pPr>
            <a:endParaRPr lang="fi-FI" sz="900" b="1" dirty="0"/>
          </a:p>
          <a:p>
            <a:pPr marL="0" indent="0">
              <a:lnSpc>
                <a:spcPct val="115000"/>
              </a:lnSpc>
              <a:spcBef>
                <a:spcPts val="0"/>
              </a:spcBef>
              <a:buSzPts val="1100"/>
              <a:buNone/>
            </a:pPr>
            <a:r>
              <a:rPr lang="sv-FI" sz="1400" i="1" dirty="0"/>
              <a:t>Du kan använda en aktuell artikel, nyhet, forskning, ett stycke eller annat material som anknyter till temat och som passar din deltagargrupp och inspirera till diskussion med hjälp av detta. Eller så kan du redigera texten så att den passar deltagargruppen.</a:t>
            </a:r>
          </a:p>
          <a:p>
            <a:pPr marL="0" lvl="0" indent="0" algn="l" rtl="0">
              <a:lnSpc>
                <a:spcPct val="110000"/>
              </a:lnSpc>
              <a:spcBef>
                <a:spcPts val="0"/>
              </a:spcBef>
              <a:spcAft>
                <a:spcPts val="0"/>
              </a:spcAft>
              <a:buClr>
                <a:schemeClr val="dk1"/>
              </a:buClr>
              <a:buSzPts val="1600"/>
              <a:buNone/>
            </a:pPr>
            <a:r>
              <a:rPr lang="sv-FI" sz="1400" b="1" dirty="0"/>
              <a:t>					2 min</a:t>
            </a:r>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p:cNvSpPr txBox="1">
            <a:spLocks noGrp="1"/>
          </p:cNvSpPr>
          <p:nvPr>
            <p:ph type="body" idx="3"/>
          </p:nvPr>
        </p:nvSpPr>
        <p:spPr>
          <a:xfrm>
            <a:off x="656599" y="318950"/>
            <a:ext cx="5368815" cy="369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SE" sz="2200" b="1" dirty="0">
                <a:latin typeface="Inter"/>
                <a:ea typeface="Inter"/>
                <a:sym typeface="Inter"/>
              </a:rPr>
              <a:t>Mentala resurser - vad tär eller när dem? </a:t>
            </a:r>
            <a:endParaRPr lang="sv-FI" sz="2200" b="1" dirty="0">
              <a:latin typeface="Inter"/>
              <a:ea typeface="Inter"/>
              <a:sym typeface="Inter"/>
            </a:endParaRPr>
          </a:p>
        </p:txBody>
      </p:sp>
      <p:sp>
        <p:nvSpPr>
          <p:cNvPr id="314" name="Google Shape;314;p20"/>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Introduktion till diskussionen</a:t>
            </a:r>
          </a:p>
        </p:txBody>
      </p:sp>
      <p:pic>
        <p:nvPicPr>
          <p:cNvPr id="2" name="Kuva 1">
            <a:extLst>
              <a:ext uri="{FF2B5EF4-FFF2-40B4-BE49-F238E27FC236}">
                <a16:creationId xmlns:a16="http://schemas.microsoft.com/office/drawing/2014/main" id="{0291C732-BF80-DF06-22C4-A88831958940}"/>
              </a:ext>
            </a:extLst>
          </p:cNvPr>
          <p:cNvPicPr>
            <a:picLocks noChangeAspect="1"/>
          </p:cNvPicPr>
          <p:nvPr/>
        </p:nvPicPr>
        <p:blipFill>
          <a:blip r:embed="rId3"/>
          <a:stretch>
            <a:fillRect/>
          </a:stretch>
        </p:blipFill>
        <p:spPr>
          <a:xfrm>
            <a:off x="10419981" y="6120049"/>
            <a:ext cx="1585097" cy="5974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89BB47C-907A-E08D-0C8E-9E130F6A3888}"/>
            </a:ext>
          </a:extLst>
        </p:cNvPr>
        <p:cNvGrpSpPr/>
        <p:nvPr/>
      </p:nvGrpSpPr>
      <p:grpSpPr>
        <a:xfrm>
          <a:off x="0" y="0"/>
          <a:ext cx="0" cy="0"/>
          <a:chOff x="0" y="0"/>
          <a:chExt cx="0" cy="0"/>
        </a:xfrm>
      </p:grpSpPr>
      <p:sp>
        <p:nvSpPr>
          <p:cNvPr id="311" name="Google Shape;311;p20">
            <a:extLst>
              <a:ext uri="{FF2B5EF4-FFF2-40B4-BE49-F238E27FC236}">
                <a16:creationId xmlns:a16="http://schemas.microsoft.com/office/drawing/2014/main" id="{4BC0B882-530A-DB77-EC80-1668EFA0047A}"/>
              </a:ext>
            </a:extLst>
          </p:cNvPr>
          <p:cNvSpPr txBox="1">
            <a:spLocks noGrp="1"/>
          </p:cNvSpPr>
          <p:nvPr>
            <p:ph type="body" idx="1"/>
          </p:nvPr>
        </p:nvSpPr>
        <p:spPr>
          <a:xfrm>
            <a:off x="672350" y="966998"/>
            <a:ext cx="4706400" cy="497660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500"/>
              <a:t>Min	Del							</a:t>
            </a:r>
          </a:p>
          <a:p>
            <a:pPr marL="0" lvl="0" indent="0" algn="l" rtl="0">
              <a:lnSpc>
                <a:spcPct val="110000"/>
              </a:lnSpc>
              <a:spcBef>
                <a:spcPts val="0"/>
              </a:spcBef>
              <a:spcAft>
                <a:spcPts val="0"/>
              </a:spcAft>
              <a:buClr>
                <a:schemeClr val="dk1"/>
              </a:buClr>
              <a:buSzPts val="1600"/>
              <a:buNone/>
            </a:pPr>
            <a:r>
              <a:rPr lang="sv-FI" sz="1400" b="1"/>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sz="1200" i="1" dirty="0"/>
          </a:p>
          <a:p>
            <a:pPr marL="0" lvl="0" indent="0" algn="l" rtl="0">
              <a:lnSpc>
                <a:spcPct val="110000"/>
              </a:lnSpc>
              <a:spcBef>
                <a:spcPts val="0"/>
              </a:spcBef>
              <a:spcAft>
                <a:spcPts val="0"/>
              </a:spcAft>
              <a:buClr>
                <a:schemeClr val="dk1"/>
              </a:buClr>
              <a:buSzPts val="1600"/>
              <a:buNone/>
            </a:pPr>
            <a:endParaRPr sz="1400" dirty="0"/>
          </a:p>
          <a:p>
            <a:pPr marL="0" lvl="0" indent="0" algn="l" rtl="0">
              <a:spcBef>
                <a:spcPts val="0"/>
              </a:spcBef>
              <a:spcAft>
                <a:spcPts val="0"/>
              </a:spcAft>
              <a:buClr>
                <a:schemeClr val="dk1"/>
              </a:buClr>
              <a:buSzPts val="1600"/>
              <a:buNone/>
            </a:pPr>
            <a:r>
              <a:rPr lang="sv-FI" sz="1400" i="1"/>
              <a:t>Du kan bearbeta frågorna i dialogen så att de passar deltagargruppen bättre.</a:t>
            </a:r>
          </a:p>
        </p:txBody>
      </p:sp>
      <p:sp>
        <p:nvSpPr>
          <p:cNvPr id="312" name="Google Shape;312;p20">
            <a:extLst>
              <a:ext uri="{FF2B5EF4-FFF2-40B4-BE49-F238E27FC236}">
                <a16:creationId xmlns:a16="http://schemas.microsoft.com/office/drawing/2014/main" id="{15232024-3821-8AB9-7C76-C36B09E707DE}"/>
              </a:ext>
            </a:extLst>
          </p:cNvPr>
          <p:cNvSpPr txBox="1">
            <a:spLocks noGrp="1"/>
          </p:cNvSpPr>
          <p:nvPr>
            <p:ph type="body" idx="2"/>
          </p:nvPr>
        </p:nvSpPr>
        <p:spPr>
          <a:xfrm>
            <a:off x="6526350" y="645574"/>
            <a:ext cx="5284650" cy="5298025"/>
          </a:xfrm>
          <a:prstGeom prst="rect">
            <a:avLst/>
          </a:prstGeom>
          <a:noFill/>
          <a:ln>
            <a:noFill/>
          </a:ln>
        </p:spPr>
        <p:txBody>
          <a:bodyPr spcFirstLastPara="1" wrap="square" lIns="0" tIns="0" rIns="0" bIns="0" anchor="t" anchorCtr="0">
            <a:noAutofit/>
          </a:bodyPr>
          <a:lstStyle/>
          <a:p>
            <a:pPr marL="0" indent="0">
              <a:lnSpc>
                <a:spcPct val="115000"/>
              </a:lnSpc>
              <a:spcBef>
                <a:spcPts val="0"/>
              </a:spcBef>
              <a:buSzPts val="1100"/>
              <a:buNone/>
            </a:pPr>
            <a:r>
              <a:rPr lang="sv-FI" sz="1400" i="1" dirty="0"/>
              <a:t>Efter att introduktionsmaterialet presenterats delar du in gruppen i par. Berätta tydligt vem är par med vem. Om gruppen endast består av tre personer kan ni diskutera de första tankarna tillsammans i hela gruppen. </a:t>
            </a:r>
            <a:r>
              <a:rPr lang="sv-FI" sz="1400" i="1" dirty="0">
                <a:highlight>
                  <a:srgbClr val="FFFFFF"/>
                </a:highlight>
              </a:rPr>
              <a:t>Du kan börja direkt utan material med en diskussion i par. Välj bland alternativen den fråga som passar deltagarna bäst eller formulera själv en inledande fråga som passar just er.</a:t>
            </a:r>
          </a:p>
          <a:p>
            <a:pPr marL="0" lvl="0" indent="0" algn="l" rtl="0">
              <a:lnSpc>
                <a:spcPct val="115000"/>
              </a:lnSpc>
              <a:spcBef>
                <a:spcPts val="0"/>
              </a:spcBef>
              <a:spcAft>
                <a:spcPts val="0"/>
              </a:spcAft>
              <a:buClr>
                <a:schemeClr val="dk1"/>
              </a:buClr>
              <a:buSzPts val="1100"/>
              <a:buFont typeface="Arial"/>
              <a:buNone/>
            </a:pPr>
            <a:endParaRPr lang="fi-FI" sz="1400" i="1" dirty="0">
              <a:highlight>
                <a:srgbClr val="FFFFFF"/>
              </a:highlight>
            </a:endParaRPr>
          </a:p>
          <a:p>
            <a:pPr marL="0" indent="0">
              <a:lnSpc>
                <a:spcPct val="115000"/>
              </a:lnSpc>
              <a:spcBef>
                <a:spcPts val="0"/>
              </a:spcBef>
              <a:buSzPts val="1100"/>
              <a:buNone/>
            </a:pPr>
            <a:r>
              <a:rPr lang="sv-FI" sz="1400" i="1" dirty="0"/>
              <a:t>Alternativ 1: </a:t>
            </a:r>
            <a:r>
              <a:rPr lang="sv-FI" sz="1400" b="1" dirty="0"/>
              <a:t>Berätta för ert par... </a:t>
            </a:r>
            <a:r>
              <a:rPr lang="sv-SE" sz="1400" b="1" dirty="0"/>
              <a:t>Hurdana egna tankar, känslor och uppfattningar väcker det material som just presenterats hos dig i fråga om mentala resurser?</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sv-FI" sz="1400" i="1" dirty="0"/>
              <a:t>Alternativ 2: </a:t>
            </a:r>
            <a:r>
              <a:rPr lang="sv-FI" sz="1400" b="1" dirty="0"/>
              <a:t>Berätta för ert par... </a:t>
            </a:r>
            <a:r>
              <a:rPr lang="sv-SE" sz="1400" b="1" dirty="0"/>
              <a:t>Hurdana saker och situationer har under den senaste tiden fått dig att fundera över dina egna och andras resurser?</a:t>
            </a:r>
          </a:p>
          <a:p>
            <a:pPr marL="0" indent="0">
              <a:lnSpc>
                <a:spcPct val="115000"/>
              </a:lnSpc>
              <a:spcBef>
                <a:spcPts val="0"/>
              </a:spcBef>
              <a:buSzPts val="1100"/>
              <a:buNone/>
            </a:pPr>
            <a:endParaRPr lang="fi-FI" sz="1400" dirty="0"/>
          </a:p>
          <a:p>
            <a:pPr marL="0" indent="0">
              <a:lnSpc>
                <a:spcPct val="115000"/>
              </a:lnSpc>
              <a:spcBef>
                <a:spcPts val="0"/>
              </a:spcBef>
              <a:buSzPts val="1100"/>
              <a:buNone/>
            </a:pPr>
            <a:r>
              <a:rPr lang="sv-FI" sz="1400" dirty="0"/>
              <a:t>Se till att båda hörs.</a:t>
            </a:r>
          </a:p>
          <a:p>
            <a:pPr marL="0" lvl="0" indent="0" algn="l" rtl="0">
              <a:lnSpc>
                <a:spcPct val="115000"/>
              </a:lnSpc>
              <a:spcBef>
                <a:spcPts val="0"/>
              </a:spcBef>
              <a:spcAft>
                <a:spcPts val="0"/>
              </a:spcAft>
              <a:buClr>
                <a:schemeClr val="dk1"/>
              </a:buClr>
              <a:buSzPts val="1100"/>
              <a:buFont typeface="Arial"/>
              <a:buNone/>
            </a:pPr>
            <a:endParaRPr lang="fi-FI" sz="1400" b="1" dirty="0">
              <a:solidFill>
                <a:srgbClr val="FF0000"/>
              </a:solidFill>
            </a:endParaRPr>
          </a:p>
          <a:p>
            <a:pPr marL="0" lvl="0" indent="0" algn="l" rtl="0">
              <a:lnSpc>
                <a:spcPct val="110000"/>
              </a:lnSpc>
              <a:spcBef>
                <a:spcPts val="0"/>
              </a:spcBef>
              <a:spcAft>
                <a:spcPts val="0"/>
              </a:spcAft>
              <a:buClr>
                <a:schemeClr val="dk1"/>
              </a:buClr>
              <a:buSzPts val="1600"/>
              <a:buNone/>
            </a:pPr>
            <a:r>
              <a:rPr lang="sv-FI" sz="1400" dirty="0"/>
              <a:t>Vi har tre minuter på oss. Ni kan börja...</a:t>
            </a:r>
          </a:p>
          <a:p>
            <a:pPr marL="0" lvl="0" indent="0" algn="l" rtl="0">
              <a:lnSpc>
                <a:spcPct val="110000"/>
              </a:lnSpc>
              <a:spcBef>
                <a:spcPts val="0"/>
              </a:spcBef>
              <a:spcAft>
                <a:spcPts val="0"/>
              </a:spcAft>
              <a:buClr>
                <a:schemeClr val="dk1"/>
              </a:buClr>
              <a:buSzPts val="1600"/>
              <a:buNone/>
            </a:pPr>
            <a:r>
              <a:rPr lang="sv-FI" sz="1400" dirty="0"/>
              <a:t>… Nu är det dags att avsluta.		                </a:t>
            </a:r>
            <a:endParaRPr lang="fi-FI" sz="1400" b="1" dirty="0"/>
          </a:p>
          <a:p>
            <a:pPr marL="0" lvl="0" indent="0" algn="l" rtl="0">
              <a:lnSpc>
                <a:spcPct val="110000"/>
              </a:lnSpc>
              <a:spcBef>
                <a:spcPts val="0"/>
              </a:spcBef>
              <a:spcAft>
                <a:spcPts val="0"/>
              </a:spcAft>
              <a:buClr>
                <a:schemeClr val="dk1"/>
              </a:buClr>
              <a:buSzPts val="1600"/>
              <a:buNone/>
            </a:pPr>
            <a:r>
              <a:rPr lang="sv-FI" sz="1400" b="1" dirty="0"/>
              <a:t>					5 min</a:t>
            </a:r>
          </a:p>
          <a:p>
            <a:pPr marL="0" lvl="0" indent="0" algn="l" rtl="0">
              <a:lnSpc>
                <a:spcPct val="110000"/>
              </a:lnSpc>
              <a:spcBef>
                <a:spcPts val="0"/>
              </a:spcBef>
              <a:spcAft>
                <a:spcPts val="0"/>
              </a:spcAft>
              <a:buClr>
                <a:schemeClr val="dk1"/>
              </a:buClr>
              <a:buSzPts val="1600"/>
              <a:buNone/>
            </a:pPr>
            <a:endParaRPr sz="1100" dirty="0"/>
          </a:p>
        </p:txBody>
      </p:sp>
      <p:sp>
        <p:nvSpPr>
          <p:cNvPr id="313" name="Google Shape;313;p20">
            <a:extLst>
              <a:ext uri="{FF2B5EF4-FFF2-40B4-BE49-F238E27FC236}">
                <a16:creationId xmlns:a16="http://schemas.microsoft.com/office/drawing/2014/main" id="{BAFDB09B-1550-F83F-187A-CEE7DE137AEB}"/>
              </a:ext>
            </a:extLst>
          </p:cNvPr>
          <p:cNvSpPr txBox="1">
            <a:spLocks noGrp="1"/>
          </p:cNvSpPr>
          <p:nvPr>
            <p:ph type="body" idx="3"/>
          </p:nvPr>
        </p:nvSpPr>
        <p:spPr>
          <a:xfrm>
            <a:off x="656599" y="318950"/>
            <a:ext cx="5522819" cy="292127"/>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rPr>
              <a:t>Mentala resurser </a:t>
            </a:r>
            <a:r>
              <a:rPr kumimoji="0" lang="sv-SE" sz="2200" b="1" i="0" u="none" strike="noStrike" kern="0" cap="none" spc="0" normalizeH="0" baseline="0" noProof="0" dirty="0">
                <a:ln>
                  <a:noFill/>
                </a:ln>
                <a:solidFill>
                  <a:srgbClr val="000000"/>
                </a:solidFill>
                <a:effectLst/>
                <a:uLnTx/>
                <a:uFillTx/>
                <a:latin typeface="Inter"/>
                <a:ea typeface="Inter"/>
                <a:cs typeface="Inter Tight"/>
                <a:sym typeface="Inter"/>
              </a:rPr>
              <a:t>- vad tär eller när dem? </a:t>
            </a:r>
            <a:r>
              <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rPr>
              <a:t> </a:t>
            </a:r>
          </a:p>
        </p:txBody>
      </p:sp>
      <p:sp>
        <p:nvSpPr>
          <p:cNvPr id="314" name="Google Shape;314;p20">
            <a:extLst>
              <a:ext uri="{FF2B5EF4-FFF2-40B4-BE49-F238E27FC236}">
                <a16:creationId xmlns:a16="http://schemas.microsoft.com/office/drawing/2014/main" id="{3AFCC91A-87B5-A212-9028-8E46E8189532}"/>
              </a:ext>
            </a:extLst>
          </p:cNvPr>
          <p:cNvSpPr txBox="1">
            <a:spLocks noGrp="1"/>
          </p:cNvSpPr>
          <p:nvPr>
            <p:ph type="body" idx="4"/>
          </p:nvPr>
        </p:nvSpPr>
        <p:spPr>
          <a:xfrm>
            <a:off x="6526350" y="241477"/>
            <a:ext cx="500905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Introduktion till diskussionen – diskussion i par</a:t>
            </a:r>
          </a:p>
        </p:txBody>
      </p:sp>
      <p:pic>
        <p:nvPicPr>
          <p:cNvPr id="2" name="Kuva 1">
            <a:extLst>
              <a:ext uri="{FF2B5EF4-FFF2-40B4-BE49-F238E27FC236}">
                <a16:creationId xmlns:a16="http://schemas.microsoft.com/office/drawing/2014/main" id="{37E6E1D0-FA79-1B39-085E-3E32249DB365}"/>
              </a:ext>
            </a:extLst>
          </p:cNvPr>
          <p:cNvPicPr>
            <a:picLocks noChangeAspect="1"/>
          </p:cNvPicPr>
          <p:nvPr/>
        </p:nvPicPr>
        <p:blipFill>
          <a:blip r:embed="rId3"/>
          <a:stretch>
            <a:fillRect/>
          </a:stretch>
        </p:blipFill>
        <p:spPr>
          <a:xfrm>
            <a:off x="10430255" y="6130324"/>
            <a:ext cx="1585097" cy="597460"/>
          </a:xfrm>
          <a:prstGeom prst="rect">
            <a:avLst/>
          </a:prstGeom>
        </p:spPr>
      </p:pic>
    </p:spTree>
    <p:extLst>
      <p:ext uri="{BB962C8B-B14F-4D97-AF65-F5344CB8AC3E}">
        <p14:creationId xmlns:p14="http://schemas.microsoft.com/office/powerpoint/2010/main" val="3659758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2"/>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dirty="0"/>
              <a:t>Min	Del				</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dirty="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b="1" dirty="0"/>
              <a:t>85 	Gemensam diskussion (inkl. paus)</a:t>
            </a:r>
          </a:p>
          <a:p>
            <a:pPr marL="0" lvl="0" indent="0" algn="l" rtl="0">
              <a:lnSpc>
                <a:spcPct val="110000"/>
              </a:lnSpc>
              <a:spcBef>
                <a:spcPts val="0"/>
              </a:spcBef>
              <a:spcAft>
                <a:spcPts val="0"/>
              </a:spcAft>
              <a:buClr>
                <a:schemeClr val="dk1"/>
              </a:buClr>
              <a:buSzPts val="1600"/>
              <a:buNone/>
            </a:pPr>
            <a:r>
              <a:rPr lang="sv-FI" sz="1400" dirty="0"/>
              <a:t>5 	Utbyte av diskussionen: anteckna</a:t>
            </a:r>
          </a:p>
          <a:p>
            <a:pPr marL="0" lvl="0" indent="0" algn="l" rtl="0">
              <a:lnSpc>
                <a:spcPct val="110000"/>
              </a:lnSpc>
              <a:spcBef>
                <a:spcPts val="0"/>
              </a:spcBef>
              <a:spcAft>
                <a:spcPts val="0"/>
              </a:spcAft>
              <a:buClr>
                <a:schemeClr val="dk1"/>
              </a:buClr>
              <a:buSzPts val="1600"/>
              <a:buNone/>
            </a:pPr>
            <a:r>
              <a:rPr lang="sv-FI" sz="1400" dirty="0"/>
              <a:t>10	Utbyte av diskussionen: dela och fortsättning</a:t>
            </a:r>
          </a:p>
          <a:p>
            <a:pPr marL="0" lvl="0" indent="0" algn="l" rtl="0">
              <a:lnSpc>
                <a:spcPct val="110000"/>
              </a:lnSpc>
              <a:spcBef>
                <a:spcPts val="0"/>
              </a:spcBef>
              <a:spcAft>
                <a:spcPts val="0"/>
              </a:spcAft>
              <a:buClr>
                <a:schemeClr val="dk1"/>
              </a:buClr>
              <a:buSzPts val="1600"/>
              <a:buNone/>
            </a:pPr>
            <a:r>
              <a:rPr lang="sv-FI" sz="1400" dirty="0"/>
              <a:t>5	Respons, tack, avslutning</a:t>
            </a:r>
          </a:p>
          <a:p>
            <a:pPr marL="0" lvl="0" indent="0" algn="l" rtl="0">
              <a:lnSpc>
                <a:spcPct val="110000"/>
              </a:lnSpc>
              <a:spcBef>
                <a:spcPts val="0"/>
              </a:spcBef>
              <a:spcAft>
                <a:spcPts val="0"/>
              </a:spcAft>
              <a:buClr>
                <a:schemeClr val="dk1"/>
              </a:buClr>
              <a:buSzPts val="1600"/>
              <a:buNone/>
            </a:pPr>
            <a:endParaRPr sz="1500" dirty="0"/>
          </a:p>
          <a:p>
            <a:pPr marL="0" lvl="0" indent="0" algn="l" rtl="0">
              <a:lnSpc>
                <a:spcPct val="110000"/>
              </a:lnSpc>
              <a:spcBef>
                <a:spcPts val="0"/>
              </a:spcBef>
              <a:spcAft>
                <a:spcPts val="0"/>
              </a:spcAft>
              <a:buClr>
                <a:schemeClr val="dk1"/>
              </a:buClr>
              <a:buSzPts val="1600"/>
              <a:buNone/>
            </a:pPr>
            <a:r>
              <a:rPr lang="sv-FI" sz="1400" dirty="0"/>
              <a:t>Totalt 120 min</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300" i="1" dirty="0"/>
          </a:p>
          <a:p>
            <a:pPr marL="0" lvl="0" indent="0" algn="l" rtl="0">
              <a:lnSpc>
                <a:spcPct val="110000"/>
              </a:lnSpc>
              <a:spcBef>
                <a:spcPts val="0"/>
              </a:spcBef>
              <a:spcAft>
                <a:spcPts val="0"/>
              </a:spcAft>
              <a:buClr>
                <a:schemeClr val="dk1"/>
              </a:buClr>
              <a:buSzPts val="1600"/>
              <a:buNone/>
            </a:pPr>
            <a:endParaRPr dirty="0"/>
          </a:p>
        </p:txBody>
      </p:sp>
      <p:sp>
        <p:nvSpPr>
          <p:cNvPr id="330" name="Google Shape;330;p22"/>
          <p:cNvSpPr txBox="1">
            <a:spLocks noGrp="1"/>
          </p:cNvSpPr>
          <p:nvPr>
            <p:ph type="body" idx="2"/>
          </p:nvPr>
        </p:nvSpPr>
        <p:spPr>
          <a:xfrm>
            <a:off x="6526350" y="1208125"/>
            <a:ext cx="5215076"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a:t>Berätta kort vad ni pratade om med paret och vilka tankar som väcktes. </a:t>
            </a:r>
          </a:p>
          <a:p>
            <a:pPr marL="0" lvl="0" indent="0" algn="l" rtl="0">
              <a:lnSpc>
                <a:spcPct val="110000"/>
              </a:lnSpc>
              <a:spcBef>
                <a:spcPts val="0"/>
              </a:spcBef>
              <a:spcAft>
                <a:spcPts val="0"/>
              </a:spcAft>
              <a:buClr>
                <a:schemeClr val="dk1"/>
              </a:buClr>
              <a:buSzPts val="1600"/>
              <a:buNone/>
            </a:pPr>
            <a:endParaRPr lang="fi-FI" sz="1400" b="1" dirty="0">
              <a:highlight>
                <a:srgbClr val="FFFFFF"/>
              </a:highlight>
            </a:endParaRPr>
          </a:p>
          <a:p>
            <a:pPr marL="0" lvl="0" indent="0" algn="l" rtl="0">
              <a:lnSpc>
                <a:spcPct val="110000"/>
              </a:lnSpc>
              <a:spcBef>
                <a:spcPts val="0"/>
              </a:spcBef>
              <a:spcAft>
                <a:spcPts val="0"/>
              </a:spcAft>
              <a:buClr>
                <a:schemeClr val="dk1"/>
              </a:buClr>
              <a:buSzPts val="1600"/>
              <a:buNone/>
            </a:pPr>
            <a:r>
              <a:rPr lang="sv-FI" sz="1400"/>
              <a:t>Vem vill börja och berätta om vad ni pratat om?</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b="1" i="1"/>
              <a:t>Vilka andra erfarenheter lyftes fram? </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sv-FI" sz="1400" i="1"/>
              <a:t>-&gt; I det här skedet är det bra att fråga varje deltagare något och därigenom förmedla att det är viktigt att alla deltar i dialogen. I fortsättningen kan diskussionen vara friare.</a:t>
            </a:r>
          </a:p>
          <a:p>
            <a:pPr marL="0" lvl="0" indent="0" algn="l" rtl="0">
              <a:lnSpc>
                <a:spcPct val="110000"/>
              </a:lnSpc>
              <a:spcBef>
                <a:spcPts val="0"/>
              </a:spcBef>
              <a:spcAft>
                <a:spcPts val="0"/>
              </a:spcAft>
              <a:buClr>
                <a:schemeClr val="dk1"/>
              </a:buClr>
              <a:buSzPts val="1600"/>
              <a:buNone/>
            </a:pPr>
            <a:endParaRPr lang="fi-FI" sz="1400" i="1" dirty="0"/>
          </a:p>
          <a:p>
            <a:pPr marL="0" indent="0">
              <a:spcBef>
                <a:spcPts val="0"/>
              </a:spcBef>
              <a:buSzPts val="1600"/>
              <a:buNone/>
            </a:pPr>
            <a:r>
              <a:rPr lang="sv-FI" sz="1400" i="1"/>
              <a:t>Efter pardiskussionen: fortsätt diskutera tillsammans </a:t>
            </a:r>
            <a:r>
              <a:rPr lang="sv-FI" sz="1400"/>
              <a:t>Nu när ni hört varandras tankar, vilka egna tankar/känslor, kanske frågor, har det väckt hos er? </a:t>
            </a:r>
          </a:p>
          <a:p>
            <a:pPr marL="0" lvl="0" indent="0" algn="l" rtl="0">
              <a:lnSpc>
                <a:spcPct val="110000"/>
              </a:lnSpc>
              <a:spcBef>
                <a:spcPts val="0"/>
              </a:spcBef>
              <a:spcAft>
                <a:spcPts val="0"/>
              </a:spcAft>
              <a:buClr>
                <a:schemeClr val="dk1"/>
              </a:buClr>
              <a:buSzPts val="1600"/>
              <a:buNone/>
            </a:pPr>
            <a:endParaRPr sz="1400" i="1" dirty="0"/>
          </a:p>
          <a:p>
            <a:pPr marL="0" lvl="0" indent="0" algn="l" rtl="0">
              <a:lnSpc>
                <a:spcPct val="110000"/>
              </a:lnSpc>
              <a:spcBef>
                <a:spcPts val="0"/>
              </a:spcBef>
              <a:spcAft>
                <a:spcPts val="0"/>
              </a:spcAft>
              <a:buClr>
                <a:schemeClr val="dk1"/>
              </a:buClr>
              <a:buSzPts val="1600"/>
              <a:buNone/>
            </a:pPr>
            <a:r>
              <a:rPr lang="sv-FI" sz="1400"/>
              <a:t>Ni lyfte fram åtminstone följande: </a:t>
            </a:r>
            <a:r>
              <a:rPr lang="sv-FI" sz="1400" i="1"/>
              <a:t>sammanfatta några teman som lyfts fram</a:t>
            </a:r>
          </a:p>
          <a:p>
            <a:pPr marL="0" lvl="0" indent="0" algn="l" rtl="0">
              <a:lnSpc>
                <a:spcPct val="110000"/>
              </a:lnSpc>
              <a:spcBef>
                <a:spcPts val="0"/>
              </a:spcBef>
              <a:spcAft>
                <a:spcPts val="0"/>
              </a:spcAft>
              <a:buClr>
                <a:schemeClr val="dk1"/>
              </a:buClr>
              <a:buSzPts val="1600"/>
              <a:buNone/>
            </a:pPr>
            <a:endParaRPr sz="1400" i="1" dirty="0"/>
          </a:p>
          <a:p>
            <a:pPr marL="0" lvl="0" indent="0" algn="r" rtl="0">
              <a:lnSpc>
                <a:spcPct val="110000"/>
              </a:lnSpc>
              <a:spcBef>
                <a:spcPts val="0"/>
              </a:spcBef>
              <a:spcAft>
                <a:spcPts val="0"/>
              </a:spcAft>
              <a:buClr>
                <a:schemeClr val="dk1"/>
              </a:buClr>
              <a:buSzPts val="1600"/>
              <a:buNone/>
            </a:pPr>
            <a:r>
              <a:rPr lang="sv-FI" sz="1300" b="1"/>
              <a:t>15 min</a:t>
            </a:r>
          </a:p>
          <a:p>
            <a:pPr marL="0" lvl="0" indent="0" algn="r" rtl="0">
              <a:lnSpc>
                <a:spcPct val="110000"/>
              </a:lnSpc>
              <a:spcBef>
                <a:spcPts val="0"/>
              </a:spcBef>
              <a:spcAft>
                <a:spcPts val="0"/>
              </a:spcAft>
              <a:buClr>
                <a:schemeClr val="dk1"/>
              </a:buClr>
              <a:buSzPts val="1600"/>
              <a:buNone/>
            </a:pPr>
            <a:endParaRPr sz="1200" dirty="0"/>
          </a:p>
          <a:p>
            <a:pPr marL="0" lvl="0" indent="0" algn="l" rtl="0">
              <a:lnSpc>
                <a:spcPct val="110000"/>
              </a:lnSpc>
              <a:spcBef>
                <a:spcPts val="0"/>
              </a:spcBef>
              <a:spcAft>
                <a:spcPts val="0"/>
              </a:spcAft>
              <a:buClr>
                <a:schemeClr val="dk1"/>
              </a:buClr>
              <a:buSzPts val="1600"/>
              <a:buNone/>
            </a:pPr>
            <a:endParaRPr dirty="0"/>
          </a:p>
        </p:txBody>
      </p:sp>
      <p:sp>
        <p:nvSpPr>
          <p:cNvPr id="331" name="Google Shape;331;p22"/>
          <p:cNvSpPr txBox="1">
            <a:spLocks noGrp="1"/>
          </p:cNvSpPr>
          <p:nvPr>
            <p:ph type="body" idx="3"/>
          </p:nvPr>
        </p:nvSpPr>
        <p:spPr>
          <a:xfrm>
            <a:off x="673200" y="554400"/>
            <a:ext cx="5422800"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SE" sz="2200" b="1" dirty="0">
                <a:latin typeface="Inter"/>
                <a:ea typeface="Inter"/>
                <a:sym typeface="Inter"/>
              </a:rPr>
              <a:t>Mentala resurser - vad tär eller när dem? </a:t>
            </a:r>
            <a:endParaRPr lang="sv-FI" sz="2200" b="1" dirty="0">
              <a:latin typeface="Inter"/>
              <a:ea typeface="Inter"/>
              <a:sym typeface="Inter"/>
            </a:endParaRPr>
          </a:p>
        </p:txBody>
      </p:sp>
      <p:sp>
        <p:nvSpPr>
          <p:cNvPr id="332" name="Google Shape;332;p22"/>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Gemensam diskussion</a:t>
            </a:r>
          </a:p>
        </p:txBody>
      </p:sp>
      <p:pic>
        <p:nvPicPr>
          <p:cNvPr id="2" name="Kuva 1">
            <a:extLst>
              <a:ext uri="{FF2B5EF4-FFF2-40B4-BE49-F238E27FC236}">
                <a16:creationId xmlns:a16="http://schemas.microsoft.com/office/drawing/2014/main" id="{B810E719-1D7E-B980-04E3-9C712A990405}"/>
              </a:ext>
            </a:extLst>
          </p:cNvPr>
          <p:cNvPicPr>
            <a:picLocks noChangeAspect="1"/>
          </p:cNvPicPr>
          <p:nvPr/>
        </p:nvPicPr>
        <p:blipFill>
          <a:blip r:embed="rId3"/>
          <a:stretch>
            <a:fillRect/>
          </a:stretch>
        </p:blipFill>
        <p:spPr>
          <a:xfrm>
            <a:off x="10440201" y="6142550"/>
            <a:ext cx="1585097" cy="5974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txBox="1">
            <a:spLocks noGrp="1"/>
          </p:cNvSpPr>
          <p:nvPr>
            <p:ph type="body" idx="1"/>
          </p:nvPr>
        </p:nvSpPr>
        <p:spPr>
          <a:xfrm>
            <a:off x="640850" y="1173479"/>
            <a:ext cx="4737900" cy="4684895"/>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dirty="0"/>
              <a:t>Min	Del				</a:t>
            </a:r>
          </a:p>
          <a:p>
            <a:pPr marL="0" lvl="0" indent="0" algn="l" rtl="0">
              <a:lnSpc>
                <a:spcPct val="110000"/>
              </a:lnSpc>
              <a:spcBef>
                <a:spcPts val="0"/>
              </a:spcBef>
              <a:spcAft>
                <a:spcPts val="0"/>
              </a:spcAft>
              <a:buClr>
                <a:schemeClr val="dk1"/>
              </a:buClr>
              <a:buSzPts val="1600"/>
              <a:buNone/>
            </a:pPr>
            <a:endParaRPr sz="800" dirty="0"/>
          </a:p>
          <a:p>
            <a:pPr marL="0" lvl="0" indent="0" algn="l" rtl="0">
              <a:lnSpc>
                <a:spcPct val="110000"/>
              </a:lnSpc>
              <a:spcBef>
                <a:spcPts val="0"/>
              </a:spcBef>
              <a:spcAft>
                <a:spcPts val="0"/>
              </a:spcAft>
              <a:buClr>
                <a:schemeClr val="dk1"/>
              </a:buClr>
              <a:buSzPts val="1600"/>
              <a:buNone/>
            </a:pPr>
            <a:r>
              <a:rPr lang="sv-FI" sz="1400" dirty="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b="1" dirty="0"/>
              <a:t>85 	Gemensam diskussion (inkl. paus)</a:t>
            </a:r>
          </a:p>
          <a:p>
            <a:pPr marL="0" lvl="0" indent="0" algn="l" rtl="0">
              <a:lnSpc>
                <a:spcPct val="110000"/>
              </a:lnSpc>
              <a:spcBef>
                <a:spcPts val="0"/>
              </a:spcBef>
              <a:spcAft>
                <a:spcPts val="0"/>
              </a:spcAft>
              <a:buClr>
                <a:schemeClr val="dk1"/>
              </a:buClr>
              <a:buSzPts val="1600"/>
              <a:buNone/>
            </a:pPr>
            <a:r>
              <a:rPr lang="sv-FI" sz="1400" dirty="0"/>
              <a:t>5 	Utbyte av diskussionen: anteckna</a:t>
            </a:r>
          </a:p>
          <a:p>
            <a:pPr marL="0" lvl="0" indent="0" algn="l" rtl="0">
              <a:lnSpc>
                <a:spcPct val="110000"/>
              </a:lnSpc>
              <a:spcBef>
                <a:spcPts val="0"/>
              </a:spcBef>
              <a:spcAft>
                <a:spcPts val="0"/>
              </a:spcAft>
              <a:buClr>
                <a:schemeClr val="dk1"/>
              </a:buClr>
              <a:buSzPts val="1600"/>
              <a:buNone/>
            </a:pPr>
            <a:r>
              <a:rPr lang="sv-FI" sz="1400" dirty="0"/>
              <a:t>10	Utbyte av diskussionen: dela och fortsättning</a:t>
            </a:r>
          </a:p>
          <a:p>
            <a:pPr marL="0" lvl="0" indent="0" algn="l" rtl="0">
              <a:lnSpc>
                <a:spcPct val="110000"/>
              </a:lnSpc>
              <a:spcBef>
                <a:spcPts val="0"/>
              </a:spcBef>
              <a:spcAft>
                <a:spcPts val="0"/>
              </a:spcAft>
              <a:buClr>
                <a:schemeClr val="dk1"/>
              </a:buClr>
              <a:buSzPts val="1600"/>
              <a:buNone/>
            </a:pPr>
            <a:r>
              <a:rPr lang="sv-FI" sz="1400" dirty="0"/>
              <a:t>5	Respons, tack, avslutning</a:t>
            </a:r>
          </a:p>
          <a:p>
            <a:pPr marL="0" lvl="0" indent="0" algn="l" rtl="0">
              <a:lnSpc>
                <a:spcPct val="110000"/>
              </a:lnSpc>
              <a:spcBef>
                <a:spcPts val="0"/>
              </a:spcBef>
              <a:spcAft>
                <a:spcPts val="0"/>
              </a:spcAft>
              <a:buClr>
                <a:schemeClr val="dk1"/>
              </a:buClr>
              <a:buSzPts val="1600"/>
              <a:buNone/>
            </a:pPr>
            <a:endParaRPr sz="700" dirty="0"/>
          </a:p>
          <a:p>
            <a:pPr marL="0" indent="0">
              <a:lnSpc>
                <a:spcPct val="100000"/>
              </a:lnSpc>
              <a:spcBef>
                <a:spcPts val="0"/>
              </a:spcBef>
              <a:buSzPts val="1600"/>
              <a:buNone/>
            </a:pPr>
            <a:r>
              <a:rPr lang="sv-FI" sz="1400" dirty="0"/>
              <a:t>Totalt 120 min</a:t>
            </a:r>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endParaRPr lang="fi-FI" sz="1400" i="1" dirty="0"/>
          </a:p>
          <a:p>
            <a:pPr marL="0" indent="0">
              <a:lnSpc>
                <a:spcPct val="100000"/>
              </a:lnSpc>
              <a:spcBef>
                <a:spcPts val="0"/>
              </a:spcBef>
              <a:buSzPts val="1600"/>
              <a:buNone/>
            </a:pPr>
            <a:r>
              <a:rPr lang="sv-FI" sz="1400" i="1" dirty="0"/>
              <a:t>Anpassa frågorna så att de passar din målgrupp, ditt område eller din organisation. Låt vid behov deltagarna fundera för sig själva eller i par efter att du ställt frågan.</a:t>
            </a:r>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0000"/>
              </a:lnSpc>
              <a:spcBef>
                <a:spcPts val="0"/>
              </a:spcBef>
              <a:spcAft>
                <a:spcPts val="0"/>
              </a:spcAft>
              <a:buClr>
                <a:schemeClr val="dk1"/>
              </a:buClr>
              <a:buSzPts val="1600"/>
              <a:buNone/>
            </a:pPr>
            <a:endParaRPr lang="fi-FI" sz="1400" dirty="0"/>
          </a:p>
          <a:p>
            <a:pPr marL="0" lvl="0" indent="0" algn="l" rtl="0">
              <a:lnSpc>
                <a:spcPct val="115000"/>
              </a:lnSpc>
              <a:spcBef>
                <a:spcPts val="0"/>
              </a:spcBef>
              <a:spcAft>
                <a:spcPts val="0"/>
              </a:spcAft>
              <a:buClr>
                <a:schemeClr val="dk1"/>
              </a:buClr>
              <a:buSzPts val="1100"/>
              <a:buFont typeface="Arial"/>
              <a:buNone/>
            </a:pPr>
            <a:endParaRPr lang="fi-FI" sz="1400" dirty="0">
              <a:highlight>
                <a:srgbClr val="FFFFFF"/>
              </a:highlight>
              <a:cs typeface="Arial"/>
            </a:endParaRPr>
          </a:p>
          <a:p>
            <a:pPr marL="0" lvl="0" indent="0" algn="l" rtl="0">
              <a:lnSpc>
                <a:spcPct val="115000"/>
              </a:lnSpc>
              <a:spcBef>
                <a:spcPts val="0"/>
              </a:spcBef>
              <a:spcAft>
                <a:spcPts val="0"/>
              </a:spcAft>
              <a:buClr>
                <a:schemeClr val="dk1"/>
              </a:buClr>
              <a:buSzPts val="1100"/>
              <a:buFont typeface="Arial"/>
              <a:buNone/>
            </a:pPr>
            <a:endParaRPr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lang="fi-FI" sz="1100" i="1" dirty="0">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sv-FI" sz="1100" i="1" dirty="0">
                <a:highlight>
                  <a:srgbClr val="FFFFFF"/>
                </a:highlight>
                <a:latin typeface="Arial"/>
                <a:ea typeface="Arial"/>
                <a:cs typeface="Arial"/>
                <a:sym typeface="Arial"/>
              </a:rPr>
              <a:t>´</a:t>
            </a:r>
          </a:p>
        </p:txBody>
      </p:sp>
      <p:sp>
        <p:nvSpPr>
          <p:cNvPr id="339" name="Google Shape;339;p23"/>
          <p:cNvSpPr txBox="1">
            <a:spLocks noGrp="1"/>
          </p:cNvSpPr>
          <p:nvPr>
            <p:ph type="body" idx="2"/>
          </p:nvPr>
        </p:nvSpPr>
        <p:spPr>
          <a:xfrm>
            <a:off x="6333565" y="862324"/>
            <a:ext cx="5607423" cy="513506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600"/>
              <a:buNone/>
            </a:pPr>
            <a:endParaRPr lang="sv-FI" sz="1400" i="1" dirty="0"/>
          </a:p>
          <a:p>
            <a:pPr marL="0" lvl="0" indent="0" algn="l" rtl="0">
              <a:lnSpc>
                <a:spcPct val="100000"/>
              </a:lnSpc>
              <a:spcBef>
                <a:spcPts val="0"/>
              </a:spcBef>
              <a:spcAft>
                <a:spcPts val="0"/>
              </a:spcAft>
              <a:buClr>
                <a:schemeClr val="dk1"/>
              </a:buClr>
              <a:buSzPts val="1600"/>
              <a:buNone/>
            </a:pPr>
            <a:r>
              <a:rPr lang="sv-FI" sz="1400" i="1" dirty="0"/>
              <a:t>Försök ta tag i de ämnen som lyfts fram i diskussionen. Formulera tilläggsfrågor utifrån dem. Låt gärna diskussionen flöda fritt och undvik att den förvandlas till en intervju.</a:t>
            </a:r>
            <a:r>
              <a:rPr lang="sv-FI" sz="1400" dirty="0"/>
              <a:t> </a:t>
            </a:r>
          </a:p>
          <a:p>
            <a:pPr marL="0" lvl="0" indent="0" algn="l" rtl="0">
              <a:lnSpc>
                <a:spcPct val="100000"/>
              </a:lnSpc>
              <a:spcBef>
                <a:spcPts val="0"/>
              </a:spcBef>
              <a:spcAft>
                <a:spcPts val="0"/>
              </a:spcAft>
              <a:buClr>
                <a:schemeClr val="dk1"/>
              </a:buClr>
              <a:buSzPts val="1600"/>
              <a:buNone/>
            </a:pPr>
            <a:endParaRPr lang="fi-FI" sz="1400" i="1" dirty="0"/>
          </a:p>
          <a:p>
            <a:pPr marL="0" lvl="0" indent="0" algn="l" rtl="0">
              <a:lnSpc>
                <a:spcPct val="100000"/>
              </a:lnSpc>
              <a:spcBef>
                <a:spcPts val="0"/>
              </a:spcBef>
              <a:spcAft>
                <a:spcPts val="0"/>
              </a:spcAft>
              <a:buClr>
                <a:schemeClr val="dk1"/>
              </a:buClr>
              <a:buSzPts val="1600"/>
              <a:buNone/>
            </a:pPr>
            <a:r>
              <a:rPr lang="sv-FI" sz="1400" i="1" dirty="0"/>
              <a:t>Gå vid lämpligt tillfälle vidare till att behandla </a:t>
            </a:r>
            <a:r>
              <a:rPr lang="sv-SE" sz="1400" i="1" dirty="0"/>
              <a:t>vilka saker i vår samtid försvagar det mentala välbefinnandet och vilka faktorer stärker det</a:t>
            </a:r>
            <a:endParaRPr lang="sv-FI" sz="1400" i="1" dirty="0"/>
          </a:p>
          <a:p>
            <a:pPr marL="0" lvl="0" indent="0" algn="l" rtl="0">
              <a:lnSpc>
                <a:spcPct val="100000"/>
              </a:lnSpc>
              <a:spcBef>
                <a:spcPts val="0"/>
              </a:spcBef>
              <a:spcAft>
                <a:spcPts val="0"/>
              </a:spcAft>
              <a:buClr>
                <a:schemeClr val="dk1"/>
              </a:buClr>
              <a:buSzPts val="1600"/>
              <a:buNone/>
            </a:pPr>
            <a:endParaRPr lang="fi-FI" sz="1400" dirty="0"/>
          </a:p>
          <a:p>
            <a:pPr marL="0" indent="0">
              <a:lnSpc>
                <a:spcPct val="100000"/>
              </a:lnSpc>
              <a:spcBef>
                <a:spcPts val="0"/>
              </a:spcBef>
              <a:buSzPts val="1600"/>
              <a:buNone/>
            </a:pPr>
            <a:r>
              <a:rPr lang="sv-FI" sz="1400" i="1" dirty="0"/>
              <a:t>Alternativ 1: </a:t>
            </a:r>
            <a:r>
              <a:rPr lang="sv-FI" sz="1400" b="1" dirty="0"/>
              <a:t>Nu när vi har lyft fram saker som påverkar mentala resurser övergår vi till att diskutera </a:t>
            </a:r>
            <a:r>
              <a:rPr lang="sv-SE" sz="1400" b="1" dirty="0"/>
              <a:t>vilka saker i vårt samhälle som försvagar det mentala välbefinnandet och vilka faktorer stärker det?</a:t>
            </a:r>
            <a:r>
              <a:rPr lang="sv-FI" sz="1400" b="1" dirty="0"/>
              <a:t>.</a:t>
            </a:r>
          </a:p>
          <a:p>
            <a:pPr marL="0" indent="0">
              <a:lnSpc>
                <a:spcPct val="100000"/>
              </a:lnSpc>
              <a:spcBef>
                <a:spcPts val="0"/>
              </a:spcBef>
              <a:buSzPts val="1600"/>
              <a:buNone/>
            </a:pPr>
            <a:endParaRPr lang="fi-FI" sz="1400" b="1" i="1" dirty="0"/>
          </a:p>
          <a:p>
            <a:pPr marL="0" indent="0">
              <a:lnSpc>
                <a:spcPct val="100000"/>
              </a:lnSpc>
              <a:spcBef>
                <a:spcPts val="0"/>
              </a:spcBef>
              <a:buSzPts val="1600"/>
              <a:buNone/>
            </a:pPr>
            <a:r>
              <a:rPr lang="sv-FI" sz="1400" i="1" dirty="0"/>
              <a:t>Du kan också fråga: </a:t>
            </a:r>
          </a:p>
          <a:p>
            <a:pPr marL="0" indent="0">
              <a:lnSpc>
                <a:spcPct val="100000"/>
              </a:lnSpc>
              <a:spcBef>
                <a:spcPts val="0"/>
              </a:spcBef>
              <a:buSzPts val="1600"/>
              <a:buNone/>
            </a:pPr>
            <a:r>
              <a:rPr lang="sv-SE" sz="1400" b="1" dirty="0"/>
              <a:t>Vad kan vi tillsammans göra för att stärka mentala resurser?</a:t>
            </a:r>
          </a:p>
          <a:p>
            <a:pPr marL="0" indent="0">
              <a:lnSpc>
                <a:spcPct val="100000"/>
              </a:lnSpc>
              <a:spcBef>
                <a:spcPts val="0"/>
              </a:spcBef>
              <a:buSzPts val="1600"/>
              <a:buNone/>
            </a:pPr>
            <a:r>
              <a:rPr lang="sv-SE" sz="1400" b="1" dirty="0"/>
              <a:t>Vad upplever du själv att du kan göra för att stärka dina egna och andras resurser?</a:t>
            </a:r>
          </a:p>
          <a:p>
            <a:pPr marL="457200" lvl="0" indent="0" algn="l" rtl="0">
              <a:lnSpc>
                <a:spcPct val="115000"/>
              </a:lnSpc>
              <a:spcBef>
                <a:spcPts val="1000"/>
              </a:spcBef>
              <a:spcAft>
                <a:spcPts val="0"/>
              </a:spcAft>
              <a:buNone/>
            </a:pPr>
            <a:r>
              <a:rPr lang="sv-FI" sz="1400" dirty="0">
                <a:highlight>
                  <a:srgbClr val="FFFFFF"/>
                </a:highlight>
              </a:rPr>
              <a:t>		                     65  min, inkl. en eventuell paus</a:t>
            </a:r>
          </a:p>
          <a:p>
            <a:pPr marL="0" lvl="0" indent="0" algn="l" rtl="0">
              <a:lnSpc>
                <a:spcPct val="150000"/>
              </a:lnSpc>
              <a:spcBef>
                <a:spcPts val="1000"/>
              </a:spcBef>
              <a:spcAft>
                <a:spcPts val="0"/>
              </a:spcAft>
              <a:buClr>
                <a:schemeClr val="dk1"/>
              </a:buClr>
              <a:buSzPts val="1100"/>
              <a:buNone/>
            </a:pPr>
            <a:endParaRPr sz="1300" dirty="0">
              <a:highlight>
                <a:srgbClr val="FFFFFF"/>
              </a:highlight>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i="1"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None/>
            </a:pPr>
            <a:endParaRPr sz="1200" dirty="0"/>
          </a:p>
          <a:p>
            <a:pPr marL="0" lvl="0" indent="0" algn="l" rtl="0">
              <a:lnSpc>
                <a:spcPct val="100000"/>
              </a:lnSpc>
              <a:spcBef>
                <a:spcPts val="1000"/>
              </a:spcBef>
              <a:spcAft>
                <a:spcPts val="0"/>
              </a:spcAft>
              <a:buNone/>
            </a:pPr>
            <a:endParaRPr sz="1400" dirty="0"/>
          </a:p>
          <a:p>
            <a:pPr marL="0" lvl="0" indent="0" algn="r" rtl="0">
              <a:lnSpc>
                <a:spcPct val="100000"/>
              </a:lnSpc>
              <a:spcBef>
                <a:spcPts val="0"/>
              </a:spcBef>
              <a:spcAft>
                <a:spcPts val="0"/>
              </a:spcAft>
              <a:buClr>
                <a:schemeClr val="dk1"/>
              </a:buClr>
              <a:buSzPts val="1600"/>
              <a:buNone/>
            </a:pPr>
            <a:endParaRPr sz="1200" dirty="0"/>
          </a:p>
          <a:p>
            <a:pPr marL="0" lvl="0" indent="0" algn="l" rtl="0">
              <a:lnSpc>
                <a:spcPct val="100000"/>
              </a:lnSpc>
              <a:spcBef>
                <a:spcPts val="0"/>
              </a:spcBef>
              <a:spcAft>
                <a:spcPts val="0"/>
              </a:spcAft>
              <a:buClr>
                <a:schemeClr val="dk1"/>
              </a:buClr>
              <a:buSzPts val="1600"/>
              <a:buNone/>
            </a:pPr>
            <a:endParaRPr dirty="0"/>
          </a:p>
        </p:txBody>
      </p:sp>
      <p:sp>
        <p:nvSpPr>
          <p:cNvPr id="340" name="Google Shape;340;p23"/>
          <p:cNvSpPr txBox="1">
            <a:spLocks noGrp="1"/>
          </p:cNvSpPr>
          <p:nvPr>
            <p:ph type="body" idx="3"/>
          </p:nvPr>
        </p:nvSpPr>
        <p:spPr>
          <a:xfrm>
            <a:off x="673200" y="554400"/>
            <a:ext cx="5313714" cy="8892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Font typeface="Arial"/>
              <a:buNone/>
            </a:pPr>
            <a:r>
              <a:rPr lang="sv-SE" sz="2200" b="1" dirty="0">
                <a:latin typeface="Inter"/>
                <a:ea typeface="Inter"/>
                <a:sym typeface="Inter"/>
              </a:rPr>
              <a:t>Mentala resurser - vad tär eller när dem? </a:t>
            </a:r>
            <a:endParaRPr lang="sv-FI" sz="2200" b="1" dirty="0">
              <a:latin typeface="Inter"/>
              <a:ea typeface="Inter"/>
              <a:sym typeface="Inter"/>
            </a:endParaRPr>
          </a:p>
        </p:txBody>
      </p:sp>
      <p:sp>
        <p:nvSpPr>
          <p:cNvPr id="341" name="Google Shape;341;p23"/>
          <p:cNvSpPr txBox="1">
            <a:spLocks noGrp="1"/>
          </p:cNvSpPr>
          <p:nvPr>
            <p:ph type="body" idx="4"/>
          </p:nvPr>
        </p:nvSpPr>
        <p:spPr>
          <a:xfrm>
            <a:off x="6333565" y="491013"/>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Den gemensamma diskussionen fortsätter</a:t>
            </a:r>
          </a:p>
        </p:txBody>
      </p:sp>
      <p:pic>
        <p:nvPicPr>
          <p:cNvPr id="3" name="Kuva 2">
            <a:extLst>
              <a:ext uri="{FF2B5EF4-FFF2-40B4-BE49-F238E27FC236}">
                <a16:creationId xmlns:a16="http://schemas.microsoft.com/office/drawing/2014/main" id="{BF278EDA-042A-E924-F80E-B28FCDF99F64}"/>
              </a:ext>
            </a:extLst>
          </p:cNvPr>
          <p:cNvPicPr>
            <a:picLocks noChangeAspect="1"/>
          </p:cNvPicPr>
          <p:nvPr/>
        </p:nvPicPr>
        <p:blipFill>
          <a:blip r:embed="rId3"/>
          <a:stretch>
            <a:fillRect/>
          </a:stretch>
        </p:blipFill>
        <p:spPr>
          <a:xfrm>
            <a:off x="10431675" y="6119891"/>
            <a:ext cx="1581231" cy="59693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4"/>
          <p:cNvSpPr txBox="1">
            <a:spLocks noGrp="1"/>
          </p:cNvSpPr>
          <p:nvPr>
            <p:ph type="body" idx="1"/>
          </p:nvPr>
        </p:nvSpPr>
        <p:spPr>
          <a:xfrm>
            <a:off x="672350" y="1208149"/>
            <a:ext cx="4706400" cy="46503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a:t>Min	Del				</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15 	Inledning, presentationer, spelregler, introduktion till temat</a:t>
            </a:r>
          </a:p>
          <a:p>
            <a:pPr marL="0" lvl="0" indent="0" algn="l" rtl="0">
              <a:lnSpc>
                <a:spcPct val="110000"/>
              </a:lnSpc>
              <a:spcBef>
                <a:spcPts val="0"/>
              </a:spcBef>
              <a:spcAft>
                <a:spcPts val="0"/>
              </a:spcAft>
              <a:buClr>
                <a:schemeClr val="dk1"/>
              </a:buClr>
              <a:buSzPts val="1600"/>
              <a:buNone/>
            </a:pPr>
            <a:r>
              <a:rPr lang="sv-FI" sz="1400"/>
              <a:t>85 	Gemensam diskussion (inkl. paus)</a:t>
            </a:r>
          </a:p>
          <a:p>
            <a:pPr marL="0" lvl="0" indent="0" algn="l" rtl="0">
              <a:lnSpc>
                <a:spcPct val="110000"/>
              </a:lnSpc>
              <a:spcBef>
                <a:spcPts val="0"/>
              </a:spcBef>
              <a:spcAft>
                <a:spcPts val="0"/>
              </a:spcAft>
              <a:buClr>
                <a:schemeClr val="dk1"/>
              </a:buClr>
              <a:buSzPts val="1600"/>
              <a:buNone/>
            </a:pPr>
            <a:r>
              <a:rPr lang="sv-FI" sz="1400" b="1"/>
              <a:t>5 	Utbyte av diskussionen: anteckna</a:t>
            </a:r>
          </a:p>
          <a:p>
            <a:pPr marL="0" lvl="0" indent="0" algn="l" rtl="0">
              <a:lnSpc>
                <a:spcPct val="110000"/>
              </a:lnSpc>
              <a:spcBef>
                <a:spcPts val="0"/>
              </a:spcBef>
              <a:spcAft>
                <a:spcPts val="0"/>
              </a:spcAft>
              <a:buClr>
                <a:schemeClr val="dk1"/>
              </a:buClr>
              <a:buSzPts val="1600"/>
              <a:buNone/>
            </a:pPr>
            <a:r>
              <a:rPr lang="sv-FI" sz="1400"/>
              <a:t>10	Utbyte av diskussionen: dela och fortsättning</a:t>
            </a:r>
          </a:p>
          <a:p>
            <a:pPr marL="0" lvl="0" indent="0" algn="l" rtl="0">
              <a:lnSpc>
                <a:spcPct val="110000"/>
              </a:lnSpc>
              <a:spcBef>
                <a:spcPts val="0"/>
              </a:spcBef>
              <a:spcAft>
                <a:spcPts val="0"/>
              </a:spcAft>
              <a:buClr>
                <a:schemeClr val="dk1"/>
              </a:buClr>
              <a:buSzPts val="1600"/>
              <a:buNone/>
            </a:pPr>
            <a:r>
              <a:rPr lang="sv-FI" sz="1400"/>
              <a:t>5	Respons, tack, avslutning</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Totalt 120 min</a:t>
            </a:r>
          </a:p>
          <a:p>
            <a:pPr marL="0" lvl="0" indent="0" algn="l" rtl="0">
              <a:lnSpc>
                <a:spcPct val="110000"/>
              </a:lnSpc>
              <a:spcBef>
                <a:spcPts val="0"/>
              </a:spcBef>
              <a:spcAft>
                <a:spcPts val="0"/>
              </a:spcAft>
              <a:buClr>
                <a:schemeClr val="dk1"/>
              </a:buClr>
              <a:buSzPts val="1600"/>
              <a:buNone/>
            </a:pPr>
            <a:endParaRPr dirty="0"/>
          </a:p>
        </p:txBody>
      </p:sp>
      <p:sp>
        <p:nvSpPr>
          <p:cNvPr id="348" name="Google Shape;348;p24"/>
          <p:cNvSpPr txBox="1">
            <a:spLocks noGrp="1"/>
          </p:cNvSpPr>
          <p:nvPr>
            <p:ph type="body" idx="2"/>
          </p:nvPr>
        </p:nvSpPr>
        <p:spPr>
          <a:xfrm>
            <a:off x="6526350" y="1102659"/>
            <a:ext cx="5006700" cy="4755766"/>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600"/>
              <a:buNone/>
            </a:pPr>
            <a:r>
              <a:rPr lang="sv-FI" sz="1400"/>
              <a:t>Det börjar vara dags att avsluta dialogen. Jag vill höra vilka saker, känslor eller tankar vår gemensamma diskussion har väckt.</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Skriv i hela meningar på ditt papper några saker, känslor eller tankar som har varit viktiga för dig i den här diskussionen. Vi samlar in dem som stöd för dokumentationen i dialogen, men så att inga enskilda personer kan identifieras.</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r>
              <a:rPr lang="sv-FI" sz="1400"/>
              <a:t>Ni har några minuter på er att skriva. Välj sedan en sak av det du skrivit ner som du vill dela med dig av här.</a:t>
            </a:r>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l" rtl="0">
              <a:lnSpc>
                <a:spcPct val="110000"/>
              </a:lnSpc>
              <a:spcBef>
                <a:spcPts val="0"/>
              </a:spcBef>
              <a:spcAft>
                <a:spcPts val="0"/>
              </a:spcAft>
              <a:buClr>
                <a:schemeClr val="dk1"/>
              </a:buClr>
              <a:buSzPts val="1600"/>
              <a:buNone/>
            </a:pPr>
            <a:endParaRPr sz="1400" dirty="0"/>
          </a:p>
          <a:p>
            <a:pPr marL="0" lvl="0" indent="0" algn="r" rtl="0">
              <a:lnSpc>
                <a:spcPct val="110000"/>
              </a:lnSpc>
              <a:spcBef>
                <a:spcPts val="0"/>
              </a:spcBef>
              <a:spcAft>
                <a:spcPts val="0"/>
              </a:spcAft>
              <a:buClr>
                <a:schemeClr val="dk1"/>
              </a:buClr>
              <a:buSzPts val="1600"/>
              <a:buNone/>
            </a:pPr>
            <a:r>
              <a:rPr lang="sv-FI" sz="1400" b="1"/>
              <a:t>5 min</a:t>
            </a:r>
          </a:p>
        </p:txBody>
      </p:sp>
      <p:sp>
        <p:nvSpPr>
          <p:cNvPr id="349" name="Google Shape;349;p24"/>
          <p:cNvSpPr txBox="1">
            <a:spLocks noGrp="1"/>
          </p:cNvSpPr>
          <p:nvPr>
            <p:ph type="body" idx="3"/>
          </p:nvPr>
        </p:nvSpPr>
        <p:spPr>
          <a:xfrm>
            <a:off x="673199" y="554400"/>
            <a:ext cx="5352215" cy="8892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rPr>
              <a:t>Mentala resurser </a:t>
            </a:r>
            <a:r>
              <a:rPr kumimoji="0" lang="sv-SE" sz="2200" b="1" i="0" u="none" strike="noStrike" kern="0" cap="none" spc="0" normalizeH="0" baseline="0" noProof="0" dirty="0">
                <a:ln>
                  <a:noFill/>
                </a:ln>
                <a:solidFill>
                  <a:srgbClr val="000000"/>
                </a:solidFill>
                <a:effectLst/>
                <a:uLnTx/>
                <a:uFillTx/>
                <a:latin typeface="Inter"/>
                <a:ea typeface="Inter"/>
                <a:cs typeface="Inter Tight"/>
                <a:sym typeface="Inter"/>
              </a:rPr>
              <a:t>- vad tär eller när dem? </a:t>
            </a:r>
            <a:r>
              <a:rPr kumimoji="0" lang="sv-FI" sz="2200" b="1" i="0" u="none" strike="noStrike" kern="0" cap="none" spc="0" normalizeH="0" baseline="0" noProof="0" dirty="0">
                <a:ln>
                  <a:noFill/>
                </a:ln>
                <a:solidFill>
                  <a:srgbClr val="000000"/>
                </a:solidFill>
                <a:effectLst/>
                <a:uLnTx/>
                <a:uFillTx/>
                <a:latin typeface="Inter"/>
                <a:ea typeface="Inter"/>
                <a:cs typeface="Inter Tight"/>
                <a:sym typeface="Inter"/>
              </a:rPr>
              <a:t> </a:t>
            </a:r>
          </a:p>
        </p:txBody>
      </p:sp>
      <p:sp>
        <p:nvSpPr>
          <p:cNvPr id="350" name="Google Shape;350;p24"/>
          <p:cNvSpPr txBox="1">
            <a:spLocks noGrp="1"/>
          </p:cNvSpPr>
          <p:nvPr>
            <p:ph type="body" idx="4"/>
          </p:nvPr>
        </p:nvSpPr>
        <p:spPr>
          <a:xfrm>
            <a:off x="6526350" y="554400"/>
            <a:ext cx="4706400" cy="369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5000"/>
              <a:buNone/>
            </a:pPr>
            <a:r>
              <a:rPr lang="sv-FI" sz="1800" b="1"/>
              <a:t>Utbyte av diskussionen: anteckna</a:t>
            </a:r>
          </a:p>
        </p:txBody>
      </p:sp>
      <p:pic>
        <p:nvPicPr>
          <p:cNvPr id="2" name="Kuva 1">
            <a:extLst>
              <a:ext uri="{FF2B5EF4-FFF2-40B4-BE49-F238E27FC236}">
                <a16:creationId xmlns:a16="http://schemas.microsoft.com/office/drawing/2014/main" id="{E4B1954A-81BA-D5D1-B27B-13CE15157D8F}"/>
              </a:ext>
            </a:extLst>
          </p:cNvPr>
          <p:cNvPicPr>
            <a:picLocks noChangeAspect="1"/>
          </p:cNvPicPr>
          <p:nvPr/>
        </p:nvPicPr>
        <p:blipFill>
          <a:blip r:embed="rId3"/>
          <a:stretch>
            <a:fillRect/>
          </a:stretch>
        </p:blipFill>
        <p:spPr>
          <a:xfrm>
            <a:off x="10440201" y="6106434"/>
            <a:ext cx="1585097" cy="597460"/>
          </a:xfrm>
          <a:prstGeom prst="rect">
            <a:avLst/>
          </a:prstGeom>
        </p:spPr>
      </p:pic>
    </p:spTree>
  </p:cSld>
  <p:clrMapOvr>
    <a:masterClrMapping/>
  </p:clrMapOvr>
</p:sld>
</file>

<file path=ppt/theme/theme1.xml><?xml version="1.0" encoding="utf-8"?>
<a:theme xmlns:a="http://schemas.openxmlformats.org/drawingml/2006/main" name="Kansalliset Dialogit">
  <a:themeElements>
    <a:clrScheme name="Kansalliset Dialogit">
      <a:dk1>
        <a:srgbClr val="000000"/>
      </a:dk1>
      <a:lt1>
        <a:srgbClr val="FFFFFF"/>
      </a:lt1>
      <a:dk2>
        <a:srgbClr val="BFBFBF"/>
      </a:dk2>
      <a:lt2>
        <a:srgbClr val="D8E1EA"/>
      </a:lt2>
      <a:accent1>
        <a:srgbClr val="AE9BFD"/>
      </a:accent1>
      <a:accent2>
        <a:srgbClr val="AEE7F2"/>
      </a:accent2>
      <a:accent3>
        <a:srgbClr val="F1BEDD"/>
      </a:accent3>
      <a:accent4>
        <a:srgbClr val="F5C8AF"/>
      </a:accent4>
      <a:accent5>
        <a:srgbClr val="7F7F7F"/>
      </a:accent5>
      <a:accent6>
        <a:srgbClr val="F2F2F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9C6EEF25CB694C9B481377EF7706B1" ma:contentTypeVersion="0" ma:contentTypeDescription="Create a new document." ma:contentTypeScope="" ma:versionID="9d171c9713dd491df7f74585093807e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C1AC68C-7F08-4BAC-956B-1391475D612C}">
  <ds:schemaRefs>
    <ds:schemaRef ds:uri="http://schemas.microsoft.com/office/2006/metadata/properties"/>
  </ds:schemaRefs>
</ds:datastoreItem>
</file>

<file path=customXml/itemProps2.xml><?xml version="1.0" encoding="utf-8"?>
<ds:datastoreItem xmlns:ds="http://schemas.openxmlformats.org/officeDocument/2006/customXml" ds:itemID="{EE5E56B3-3A51-419A-B18D-7111F06606ED}">
  <ds:schemaRefs>
    <ds:schemaRef ds:uri="http://schemas.microsoft.com/sharepoint/v3/contenttype/forms"/>
  </ds:schemaRefs>
</ds:datastoreItem>
</file>

<file path=customXml/itemProps3.xml><?xml version="1.0" encoding="utf-8"?>
<ds:datastoreItem xmlns:ds="http://schemas.openxmlformats.org/officeDocument/2006/customXml" ds:itemID="{12B77419-99FA-43AE-9893-AB24FAD33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Metadata/LabelInfo.xml><?xml version="1.0" encoding="utf-8"?>
<clbl:labelList xmlns:clbl="http://schemas.microsoft.com/office/2020/mipLabelMetadata">
  <clbl:label id="{b01220f1-ab94-4936-86d7-f3b40f38f4b7}" enabled="0" method="" siteId="{b01220f1-ab94-4936-86d7-f3b40f38f4b7}" removed="1"/>
</clbl:labelList>
</file>

<file path=docProps/app.xml><?xml version="1.0" encoding="utf-8"?>
<Properties xmlns="http://schemas.openxmlformats.org/officeDocument/2006/extended-properties" xmlns:vt="http://schemas.openxmlformats.org/officeDocument/2006/docPropsVTypes">
  <TotalTime>8035</TotalTime>
  <Words>2445</Words>
  <Application>Microsoft Office PowerPoint</Application>
  <PresentationFormat>Laajakuva</PresentationFormat>
  <Paragraphs>276</Paragraphs>
  <Slides>12</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12</vt:i4>
      </vt:variant>
    </vt:vector>
  </HeadingPairs>
  <TitlesOfParts>
    <vt:vector size="17" baseType="lpstr">
      <vt:lpstr>Inter</vt:lpstr>
      <vt:lpstr>Inter Tight</vt:lpstr>
      <vt:lpstr>Arial</vt:lpstr>
      <vt:lpstr>Aharoni</vt:lpstr>
      <vt:lpstr>Kansalliset Dialogit</vt:lpstr>
      <vt:lpstr>Nationella dialoger  Mentala resurser - vad tär eller när dem?  (eller mer exakt rubrik)  Utkast till manuskript för diskussionen Längd 120 min </vt:lpstr>
      <vt:lpstr>Anvisningar för att använda manuskriptet  Planera dialogen på förhand utifrån manuskriptet.  Du kan också använda kort för att leda diskussionen som stöd för manuskriptet och anvisningarna: https://www.dialogpaus.fi/verktyg/kort-for-att-leda-diskussionen/  Manuskriptet är ett stöd för att leda dialogen, det behöver inte delas ut till deltagarna. Skriv gärna ut manuskriptet åt dig själv efter att du redigerat det.  Formuleringarna i manuskriptet är exempel. Redigera dem så att de passar temat för diskussionen, målgruppen och dig själv. De angivna tiderna är riktgivande. Avsikten med dem är de ge en uppfattning om hur mycket tid det i stora drag lönar sig att reservera för varje skede. Tiderna behöver inte följas exakt, med undantag av inledningen och avslutningen.   Du kan utnyttja din egen kompetens att leda grupper och vid behov använda beprövade metoder för att stöda diskussionen och diskussionsdeltagarna. Kom på förhand överens om vem som för anteckningar om diskussionen. Det är viktigt att anteckna hela diskussionen. Sekreteraren behöver inte utarbeta en sammanfattning av anteckningarna utan antecknar så noggrant som möjligt vad som sagts under diskussionen. Manuskriptet kan också hjälpa sekreteraren att förbereda sig.</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Kansalliset dialogit  Yhdessä ja yksin (tai tarkempi otsikko) Erätauko-keskustelun käsikirjoitus Kesto 120 min</dc:title>
  <dc:creator>Laaksolahti Hannele</dc:creator>
  <cp:lastModifiedBy>Savinen Marianne (VM)</cp:lastModifiedBy>
  <cp:revision>133</cp:revision>
  <dcterms:modified xsi:type="dcterms:W3CDTF">2025-02-05T08:41:39Z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0x010100179C6EEF25CB694C9B481377EF7706B1</vt:lpwstr>
  </property>
</Properties>
</file>