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embeddedFontLst>
    <p:embeddedFont>
      <p:font typeface="Inter" panose="02000503000000020004" pitchFamily="2" charset="0"/>
      <p:regular r:id="rId15"/>
      <p:bold r:id="rId16"/>
    </p:embeddedFont>
    <p:embeddedFont>
      <p:font typeface="Inter Tight"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8"/>
    <p:restoredTop sz="94648"/>
  </p:normalViewPr>
  <p:slideViewPr>
    <p:cSldViewPr snapToGrid="0">
      <p:cViewPr varScale="1">
        <p:scale>
          <a:sx n="117" d="100"/>
          <a:sy n="117" d="100"/>
        </p:scale>
        <p:origin x="20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d57fd7cd8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1d57fd7cd8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eratauko.f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www.eratauko.fi/tyokalu/keskustelun-ohjauskort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dirty="0"/>
              <a:t>Kansalliset dialogit</a:t>
            </a:r>
            <a:br>
              <a:rPr lang="fi-FI" sz="9000" dirty="0"/>
            </a:br>
            <a:endParaRPr sz="9000" dirty="0"/>
          </a:p>
          <a:p>
            <a:pPr marL="0" lvl="0" indent="0" algn="l" rtl="0">
              <a:lnSpc>
                <a:spcPct val="80000"/>
              </a:lnSpc>
              <a:spcBef>
                <a:spcPts val="0"/>
              </a:spcBef>
              <a:spcAft>
                <a:spcPts val="0"/>
              </a:spcAft>
              <a:buClr>
                <a:schemeClr val="dk1"/>
              </a:buClr>
              <a:buSzPts val="9000"/>
              <a:buFont typeface="Inter Tight"/>
              <a:buNone/>
            </a:pPr>
            <a:r>
              <a:rPr lang="fi-FI" sz="3600" b="1" dirty="0"/>
              <a:t>Turvallisuus ja luottamus (tai tarkempi otsikko)</a:t>
            </a:r>
            <a:endParaRPr sz="3600" b="1" dirty="0"/>
          </a:p>
          <a:p>
            <a:pPr marL="0" lvl="0" indent="0" algn="l" rtl="0">
              <a:lnSpc>
                <a:spcPct val="80000"/>
              </a:lnSpc>
              <a:spcBef>
                <a:spcPts val="0"/>
              </a:spcBef>
              <a:spcAft>
                <a:spcPts val="0"/>
              </a:spcAft>
              <a:buClr>
                <a:schemeClr val="dk1"/>
              </a:buClr>
              <a:buSzPts val="9000"/>
              <a:buFont typeface="Inter Tight"/>
              <a:buNone/>
            </a:pPr>
            <a:r>
              <a:rPr lang="fi-FI" sz="2400" dirty="0"/>
              <a:t>Erätauko-keskustelun käsikirjoitusluonnos</a:t>
            </a:r>
            <a:endParaRPr sz="2400" dirty="0"/>
          </a:p>
          <a:p>
            <a:pPr marL="0" lvl="0" indent="0" algn="l" rtl="0">
              <a:lnSpc>
                <a:spcPct val="80000"/>
              </a:lnSpc>
              <a:spcBef>
                <a:spcPts val="0"/>
              </a:spcBef>
              <a:spcAft>
                <a:spcPts val="0"/>
              </a:spcAft>
              <a:buClr>
                <a:schemeClr val="dk1"/>
              </a:buClr>
              <a:buSzPts val="9000"/>
              <a:buFont typeface="Inter Tight"/>
              <a:buNone/>
            </a:pPr>
            <a:r>
              <a:rPr lang="fi-FI" sz="2400" dirty="0"/>
              <a:t>Kesto 120 min</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pic>
        <p:nvPicPr>
          <p:cNvPr id="276" name="Google Shape;276;p15"/>
          <p:cNvPicPr preferRelativeResize="0"/>
          <p:nvPr/>
        </p:nvPicPr>
        <p:blipFill rotWithShape="1">
          <a:blip r:embed="rId3">
            <a:alphaModFix/>
          </a:blip>
          <a:srcRect/>
          <a:stretch/>
        </p:blipFill>
        <p:spPr>
          <a:xfrm>
            <a:off x="793376" y="5820036"/>
            <a:ext cx="1879352" cy="433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b="1" dirty="0"/>
              <a:t>10	Oivallusten kertominen ja jatko</a:t>
            </a:r>
            <a:endParaRPr sz="1400" b="1"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dirty="0"/>
              <a:t>Aloitetaan sinusta. Mikä on ollut merkittävää tässä keskustelussa?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 </a:t>
            </a:r>
            <a:r>
              <a:rPr lang="fi-FI" sz="1400" i="1" dirty="0"/>
              <a:t>Valitse aloittajaksi sellainen henkilö, joka on todennäköisesti valmis kertomaan omasta oivalluksestaan.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Lopuksi haluan vielä kuulla teiltä, mistä aiheista olisi jatkossa hyvä keskustella Kansallisissa dialogeissa?</a:t>
            </a:r>
            <a:endParaRPr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r>
              <a:rPr lang="fi-FI" sz="1400" i="1" dirty="0"/>
              <a:t>Käy lyhyt keskustelu osallistujien kanssa siitä, mitkä aiheet heistä tuntuisivat jatkossa tärkeiltä</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Turvallisuus ja luottamus</a:t>
            </a:r>
            <a:endParaRPr sz="5700" b="1"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Oivallusten kertominen ja jatko</a:t>
            </a:r>
            <a:endParaRPr sz="1800" b="1" dirty="0"/>
          </a:p>
        </p:txBody>
      </p:sp>
      <p:pic>
        <p:nvPicPr>
          <p:cNvPr id="360" name="Google Shape;360;p25"/>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b="1" dirty="0"/>
              <a:t>5	Palaute, kiitos, lopetus</a:t>
            </a:r>
            <a:endParaRPr sz="1400" b="1"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dirty="0"/>
              <a:t>Pyydän teitä vielä lyhyesti täyttämään palautelapun. Siihen menee vain hetki. Kerään palautelaput itselleni. Ne auttavat meitä kehittämään eteenpäin Kansallisia dialogeja.</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Mikäli haluat, voit viestiä osallistumisestasi tähän keskusteluun esimerkiksi sosiaalisessa mediassa. Voit käyttää tunnistetta #</a:t>
            </a:r>
            <a:r>
              <a:rPr lang="fi-FI" sz="1400" dirty="0" err="1"/>
              <a:t>KansallisetDialogit</a:t>
            </a:r>
            <a:r>
              <a:rPr lang="fi-FI" sz="1400" dirty="0"/>
              <a:t>. </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Dialogi oli luottamuksellinen, joten älä kerro muiden sanomisia eteenpäin ilman lupaa. Voit jakaa omia ajatuksiasi sekä tunnelmiasi sekä yleisesti teemoja, joita keskustelussa nousi esiin.</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Kiitos keskustelusta!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Turvallisuus ja luottamus</a:t>
            </a:r>
            <a:endParaRPr sz="57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Kiitos ja lopetus</a:t>
            </a:r>
            <a:endParaRPr sz="1800" b="1"/>
          </a:p>
        </p:txBody>
      </p:sp>
      <p:pic>
        <p:nvPicPr>
          <p:cNvPr id="369" name="Google Shape;369;p26"/>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400" dirty="0"/>
              <a:t>Kansallisten dialogien operatiivinen ydinryhmä ottaa vastaan keskustelujen kirjaukset.</a:t>
            </a:r>
            <a:endParaRPr sz="1400" dirty="0"/>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Clr>
                <a:schemeClr val="dk1"/>
              </a:buClr>
              <a:buSzPts val="1100"/>
              <a:buNone/>
            </a:pPr>
            <a:r>
              <a:rPr lang="fi-FI" sz="1400" dirty="0"/>
              <a:t>Kirjauksien toimittaminen yhteistä koontia varten lisää käytyjen keskustelujen vaikuttavuutta. Ne vaikuttavat kansallisen yhteenvedon sisältöön ja kaikkiin niihin toimijoihin, jotka hyödyntävät yhteenvetoa oman työnsä tueksi.</a:t>
            </a:r>
            <a:endParaRPr sz="1400" dirty="0"/>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fi-FI" sz="1400" dirty="0"/>
              <a:t>Operatiivisen ydinryhmän yhteydessä toimiva tiimi lukee tarkkaan kaikki kirjaukset ja tekee niiden pohjalta kansallisen yhteenvedon, joka julkaistaan Kansallisten dialogien verkkosivuilla.</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400" dirty="0"/>
              <a:t>Kiitos, että olet mukana Kansallisissa dialogeissa. Toivottavasti järjestämäsi keskustelu oli hyvä kokemus sinulle ja osallistujille. Kansallisten dialogien yhtenä tavoitteena on yhteiskunnan eri toimijoiden ja kansalaisten dialogiosaamisen kehittyminen. </a:t>
            </a:r>
            <a:endParaRPr sz="1400" dirty="0"/>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fi-FI" sz="1400" dirty="0"/>
              <a:t>Dialogi on mahdollisuus syventää ymmärrystä, oppia rakentavan keskustelun taitoja, pysähtyä kuuntelemaan muiden kokemuksia ja päästä kertomaan omia, epävalmiitakin ajatuksia muille.</a:t>
            </a:r>
            <a:endParaRPr sz="1400" dirty="0"/>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fi-FI" sz="1400" dirty="0"/>
              <a:t>Apua keskustelun suunnitteluun ja toteutukseen jatkossakin saat esimerkiksi Erätauko-säätiön sivuilta </a:t>
            </a:r>
            <a:r>
              <a:rPr lang="fi-FI" sz="1400" dirty="0">
                <a:solidFill>
                  <a:schemeClr val="hlink"/>
                </a:solidFill>
                <a:hlinkClick r:id="rId3"/>
              </a:rPr>
              <a:t>www.eratauko.fi</a:t>
            </a:r>
            <a:r>
              <a:rPr lang="fi-FI" sz="1400" dirty="0"/>
              <a:t> </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Miten eteenpäin?</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Järjestäjälle:</a:t>
            </a:r>
            <a:endParaRPr sz="1800" b="1" dirty="0"/>
          </a:p>
          <a:p>
            <a:pPr marL="0" lvl="0" indent="0" algn="l" rtl="0">
              <a:lnSpc>
                <a:spcPct val="90000"/>
              </a:lnSpc>
              <a:spcBef>
                <a:spcPts val="0"/>
              </a:spcBef>
              <a:spcAft>
                <a:spcPts val="0"/>
              </a:spcAft>
              <a:buClr>
                <a:schemeClr val="dk1"/>
              </a:buClr>
              <a:buSzPts val="5000"/>
              <a:buNone/>
            </a:pPr>
            <a:endParaRPr sz="1800" b="1" dirty="0"/>
          </a:p>
          <a:p>
            <a:pPr marL="0" lvl="0" indent="0" algn="l" rtl="0">
              <a:lnSpc>
                <a:spcPct val="90000"/>
              </a:lnSpc>
              <a:spcBef>
                <a:spcPts val="0"/>
              </a:spcBef>
              <a:spcAft>
                <a:spcPts val="0"/>
              </a:spcAft>
              <a:buClr>
                <a:schemeClr val="dk1"/>
              </a:buClr>
              <a:buSzPts val="5000"/>
              <a:buNone/>
            </a:pPr>
            <a:r>
              <a:rPr lang="fi-FI" sz="1600" b="1" dirty="0"/>
              <a:t>Kiitos kun järjestit dialogin!</a:t>
            </a:r>
            <a:endParaRPr sz="1600" b="1" dirty="0"/>
          </a:p>
        </p:txBody>
      </p:sp>
      <p:pic>
        <p:nvPicPr>
          <p:cNvPr id="378" name="Google Shape;378;p27"/>
          <p:cNvPicPr preferRelativeResize="0"/>
          <p:nvPr/>
        </p:nvPicPr>
        <p:blipFill rotWithShape="1">
          <a:blip r:embed="rId4">
            <a:alphaModFix/>
          </a:blip>
          <a:srcRect/>
          <a:stretch/>
        </p:blipFill>
        <p:spPr>
          <a:xfrm>
            <a:off x="234376" y="6246924"/>
            <a:ext cx="1601574" cy="36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dirty="0"/>
              <a:t>Ohjeita käsikirjoituksen käyttämiseen</a:t>
            </a:r>
            <a:endParaRPr sz="2400" b="1" dirty="0"/>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fi-FI" sz="1600" dirty="0"/>
              <a:t>Suunnittele dialogi ennakkoon käsikirjoituksen pohjalta. </a:t>
            </a:r>
            <a:endParaRPr sz="1600" dirty="0"/>
          </a:p>
          <a:p>
            <a:pPr marL="457200" lvl="0" indent="-330200" algn="l" rtl="0">
              <a:lnSpc>
                <a:spcPct val="100000"/>
              </a:lnSpc>
              <a:spcBef>
                <a:spcPts val="1000"/>
              </a:spcBef>
              <a:spcAft>
                <a:spcPts val="0"/>
              </a:spcAft>
              <a:buSzPts val="1600"/>
              <a:buChar char="●"/>
            </a:pPr>
            <a:r>
              <a:rPr lang="fi-FI" sz="1600" dirty="0"/>
              <a:t>Voit käyttää käsikirjoituksen ja ohjaamisen tukena myös keskustelun ohjauskortteja: </a:t>
            </a:r>
            <a:r>
              <a:rPr lang="fi-FI" sz="1600" u="sng" dirty="0">
                <a:solidFill>
                  <a:schemeClr val="hlink"/>
                </a:solidFill>
                <a:hlinkClick r:id="rId3"/>
              </a:rPr>
              <a:t>www.eratauko.fi/tyokalu/keskustelun-ohjauskortit/</a:t>
            </a:r>
            <a:r>
              <a:rPr lang="fi-FI" sz="1600" dirty="0"/>
              <a:t> </a:t>
            </a:r>
            <a:endParaRPr sz="1600" dirty="0"/>
          </a:p>
          <a:p>
            <a:pPr marL="457200" lvl="0" indent="-330200" algn="l" rtl="0">
              <a:lnSpc>
                <a:spcPct val="100000"/>
              </a:lnSpc>
              <a:spcBef>
                <a:spcPts val="1000"/>
              </a:spcBef>
              <a:spcAft>
                <a:spcPts val="0"/>
              </a:spcAft>
              <a:buSzPts val="1600"/>
              <a:buChar char="●"/>
            </a:pPr>
            <a:r>
              <a:rPr lang="fi-FI" sz="1600" dirty="0"/>
              <a:t>Käsikirjoitus on dialogin ohjaamisen tueksi, sitä ei tarvitse jakaa keskustelijoille. Käsikirjoitus kannattaa tulostaa itselle muokkauksen jälkeen. </a:t>
            </a:r>
            <a:endParaRPr sz="1600" dirty="0"/>
          </a:p>
          <a:p>
            <a:pPr marL="457200" lvl="0" indent="-330200" algn="l" rtl="0">
              <a:lnSpc>
                <a:spcPct val="100000"/>
              </a:lnSpc>
              <a:spcBef>
                <a:spcPts val="1000"/>
              </a:spcBef>
              <a:spcAft>
                <a:spcPts val="0"/>
              </a:spcAft>
              <a:buSzPts val="1600"/>
              <a:buChar char="●"/>
            </a:pPr>
            <a:r>
              <a:rPr lang="fi-FI" sz="1600" dirty="0"/>
              <a:t>Käsikirjoituksen sanoitukset ovat esimerkkisanoituksia. Muokkaa ne keskustelun aiheeseen, kohderyhmään ja sinun suuhusi sopiviksi.</a:t>
            </a:r>
            <a:endParaRPr sz="1600" dirty="0"/>
          </a:p>
          <a:p>
            <a:pPr marL="457200" lvl="0" indent="-330200" algn="l" rtl="0">
              <a:lnSpc>
                <a:spcPct val="100000"/>
              </a:lnSpc>
              <a:spcBef>
                <a:spcPts val="1000"/>
              </a:spcBef>
              <a:spcAft>
                <a:spcPts val="0"/>
              </a:spcAft>
              <a:buSzPts val="1600"/>
              <a:buChar char="●"/>
            </a:pPr>
            <a:r>
              <a:rPr lang="fi-FI" sz="1600" dirty="0"/>
              <a:t>Kellonajat ovat suuntaa-antavia. Niiden on tarkoitus antaa käsitys siitä, minkä verran aikaa kuhunkin vaiheeseen kannattaa suurin piirtein käyttää. Kellonaikoja ei tarvitse noudattaa täsmällisesti aloitusta ja lopetusta lukuun ottamatta.  </a:t>
            </a:r>
            <a:endParaRPr sz="1600" dirty="0"/>
          </a:p>
          <a:p>
            <a:pPr marL="457200" lvl="0" indent="-330200" algn="l" rtl="0">
              <a:lnSpc>
                <a:spcPct val="100000"/>
              </a:lnSpc>
              <a:spcBef>
                <a:spcPts val="1000"/>
              </a:spcBef>
              <a:spcAft>
                <a:spcPts val="0"/>
              </a:spcAft>
              <a:buSzPts val="1600"/>
              <a:buChar char="●"/>
            </a:pPr>
            <a:r>
              <a:rPr lang="fi-FI" sz="1600" dirty="0"/>
              <a:t>Voit hyödyntää omaa ryhmänohjauksen osaamistasi ja käyttää tarpeen mukaan hyväksi havaittuja keinoja keskustelun ja keskustelijoiden tukemiseksi.</a:t>
            </a:r>
            <a:endParaRPr sz="1600" dirty="0"/>
          </a:p>
          <a:p>
            <a:pPr marL="457200" lvl="0" indent="-330200" algn="l" rtl="0">
              <a:lnSpc>
                <a:spcPct val="100000"/>
              </a:lnSpc>
              <a:spcBef>
                <a:spcPts val="1000"/>
              </a:spcBef>
              <a:spcAft>
                <a:spcPts val="1000"/>
              </a:spcAft>
              <a:buSzPts val="1600"/>
              <a:buChar char="●"/>
            </a:pPr>
            <a:r>
              <a:rPr lang="fi-FI" sz="1600" dirty="0"/>
              <a:t>Sovi hyvissä ajoin, kuka kirjaa keskustelun. On tärkeää kirjata koko keskustelun kulku. Kirjurin ei tarvitse koostaa kirjauksista tiivistelmää vaan kirjata mahdollisimman tarkkaan, mitä keskustelussa sanottiin. Käsikirjoitus voi auttaa myös kirjuria tehtäväänsä valmistautumisessa.</a:t>
            </a:r>
            <a:endParaRPr sz="1600" dirty="0"/>
          </a:p>
        </p:txBody>
      </p:sp>
      <p:pic>
        <p:nvPicPr>
          <p:cNvPr id="282" name="Google Shape;282;p16"/>
          <p:cNvPicPr preferRelativeResize="0"/>
          <p:nvPr/>
        </p:nvPicPr>
        <p:blipFill rotWithShape="1">
          <a:blip r:embed="rId4">
            <a:alphaModFix/>
          </a:blip>
          <a:srcRect/>
          <a:stretch/>
        </p:blipFill>
        <p:spPr>
          <a:xfrm>
            <a:off x="151476" y="6218399"/>
            <a:ext cx="1879352" cy="43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LUKUOHJE: </a:t>
            </a:r>
            <a:endParaRPr sz="1500" dirty="0"/>
          </a:p>
          <a:p>
            <a:pPr marL="0" lvl="0" indent="0" algn="l" rtl="0">
              <a:lnSpc>
                <a:spcPct val="110000"/>
              </a:lnSpc>
              <a:spcBef>
                <a:spcPts val="0"/>
              </a:spcBef>
              <a:spcAft>
                <a:spcPts val="0"/>
              </a:spcAft>
              <a:buClr>
                <a:schemeClr val="dk1"/>
              </a:buClr>
              <a:buSzPts val="1600"/>
              <a:buNone/>
            </a:pPr>
            <a:r>
              <a:rPr lang="fi-FI" sz="1500" dirty="0"/>
              <a:t>Oikealla sanoitus- ja ohjausvinkkejä ohjaajalle:</a:t>
            </a:r>
            <a:endParaRPr sz="1500" dirty="0"/>
          </a:p>
          <a:p>
            <a:pPr marL="0" lvl="0" indent="0" algn="l" rtl="0">
              <a:lnSpc>
                <a:spcPct val="110000"/>
              </a:lnSpc>
              <a:spcBef>
                <a:spcPts val="0"/>
              </a:spcBef>
              <a:spcAft>
                <a:spcPts val="0"/>
              </a:spcAft>
              <a:buClr>
                <a:schemeClr val="dk1"/>
              </a:buClr>
              <a:buSzPts val="1600"/>
              <a:buNone/>
            </a:pPr>
            <a:r>
              <a:rPr lang="fi-FI" sz="1500" dirty="0"/>
              <a:t>Perusfontti - sano esimerkiksi näin</a:t>
            </a:r>
            <a:endParaRPr sz="1500" dirty="0"/>
          </a:p>
          <a:p>
            <a:pPr marL="0" lvl="0" indent="0" algn="l" rtl="0">
              <a:lnSpc>
                <a:spcPct val="110000"/>
              </a:lnSpc>
              <a:spcBef>
                <a:spcPts val="0"/>
              </a:spcBef>
              <a:spcAft>
                <a:spcPts val="0"/>
              </a:spcAft>
              <a:buClr>
                <a:schemeClr val="dk1"/>
              </a:buClr>
              <a:buSzPts val="1600"/>
              <a:buNone/>
            </a:pPr>
            <a:r>
              <a:rPr lang="fi-FI" sz="1500" i="1" dirty="0"/>
              <a:t>Kursivoitu fontti - ohjaajalle apua keskusteluun</a:t>
            </a:r>
            <a:endParaRPr sz="1500" i="1" dirty="0"/>
          </a:p>
          <a:p>
            <a:pPr marL="0" lvl="0" indent="0" algn="l" rtl="0">
              <a:lnSpc>
                <a:spcPct val="110000"/>
              </a:lnSpc>
              <a:spcBef>
                <a:spcPts val="0"/>
              </a:spcBef>
              <a:spcAft>
                <a:spcPts val="0"/>
              </a:spcAft>
              <a:buClr>
                <a:schemeClr val="dk1"/>
              </a:buClr>
              <a:buSzPts val="1600"/>
              <a:buNone/>
            </a:pPr>
            <a:r>
              <a:rPr lang="fi-FI" sz="1500" b="1" dirty="0"/>
              <a:t>L</a:t>
            </a:r>
            <a:r>
              <a:rPr lang="fi-FI" sz="1500" b="1" dirty="0">
                <a:solidFill>
                  <a:srgbClr val="000000"/>
                </a:solidFill>
              </a:rPr>
              <a:t>ihavoitu: Muuta tarpeen mukaan</a:t>
            </a:r>
            <a:endParaRPr sz="1500" b="1" dirty="0">
              <a:solidFill>
                <a:srgbClr val="000000"/>
              </a:solidFill>
            </a:endParaRP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sz="1500" dirty="0"/>
              <a:t>Min	Osio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200" dirty="0"/>
              <a:t>Tervetuloa mukaan Kansalliseen dialogiin. Aiheemme on</a:t>
            </a:r>
            <a:r>
              <a:rPr lang="fi-FI" sz="1200" b="1" dirty="0"/>
              <a:t>: ”Mitä turvallisuus ja turvattomuus merkitsevät koululuokallemme/ työyhteisöllemme/ harrastuspiirillemme/ ikäihmisille ja kuinka voimme yhdessä lisätä luottamusta?”</a:t>
            </a:r>
            <a:r>
              <a:rPr lang="fi-FI" sz="1200" b="1" dirty="0">
                <a:solidFill>
                  <a:schemeClr val="tx1"/>
                </a:solidFill>
              </a:rPr>
              <a:t> </a:t>
            </a:r>
            <a:r>
              <a:rPr lang="fi-FI" sz="1200" dirty="0">
                <a:solidFill>
                  <a:schemeClr val="tx1"/>
                </a:solidFill>
              </a:rPr>
              <a:t>Aihepiiristä järjestetään lukuisia dialogeja ympäri Suomen. Tavoitteena on ymmärtää paremmin Suomessa asuvien ihmisten kokemuksia turvattomuudesta ja turvallisuudesta sekä luottamuksen merkityksestä yhteiskunnassa.</a:t>
            </a:r>
            <a:endParaRPr sz="1200" dirty="0">
              <a:solidFill>
                <a:srgbClr val="FF0000"/>
              </a:solidFill>
            </a:endParaRP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r>
              <a:rPr lang="fi-FI" sz="1200" dirty="0"/>
              <a:t>Olen XX ja toimin tänään dialogin ohjaajana. </a:t>
            </a:r>
            <a:r>
              <a:rPr lang="fi-FI" sz="1200" i="1" dirty="0"/>
              <a:t>Kerro, miten puheenvuoroja jaetaan.</a:t>
            </a:r>
            <a:r>
              <a:rPr lang="fi-FI" sz="1200" dirty="0"/>
              <a:t> Pyritään puhumaan omasta kokemuksesta ja kuuntelemaan rauhassa muiden kokemuksia aiheesta.</a:t>
            </a: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r>
              <a:rPr lang="fi-FI" sz="1200" dirty="0"/>
              <a:t>Dialogin aikana voi olla erilaisia näkemyksiä aiheesta. Tämä sopii hyvin, sillä emme pyri yksimielisyyteen. Keskustelun lopuksi pohditaan, mitä olemme oppineet tai oivaltaneet dialogin aikana.</a:t>
            </a: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r>
              <a:rPr lang="fi-FI" sz="1200" dirty="0"/>
              <a:t>Keskustelussa ei tarvitse tehdä päätöksiä tai etsiä ratkaisuja, mutta sellaisia voi nousta esiin. Keskustelu käydään luottamuksellisesti. </a:t>
            </a: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r>
              <a:rPr lang="fi-FI" sz="1200" dirty="0"/>
              <a:t>Dialogin kirjurina toimii XX. Keskustelu kirjataan siten, ettei siinä käy ilmi keitä keskustelussa on ollut mukana. Kaikki kirjaukset kootaan yhteenvedoksi, joka julkaistaan myöhemmin. Yhteenvedosta ei voi tunnistaa yksittäisiä keskustelijoita.</a:t>
            </a: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r>
              <a:rPr lang="fi-FI" sz="1200" dirty="0"/>
              <a:t>Käydään alkuun lyhyt esittelykierros. Voit esitellä itsesi pelkällä etunimellä ja kertomalla, miksi haluat osallistua tähän dialogiin</a:t>
            </a:r>
            <a:r>
              <a:rPr lang="fi-FI" sz="1200" b="1" dirty="0"/>
              <a:t>. </a:t>
            </a:r>
            <a:endParaRPr sz="1200" b="1" dirty="0"/>
          </a:p>
          <a:p>
            <a:pPr marL="0" lvl="0" indent="0" algn="l" rtl="0">
              <a:lnSpc>
                <a:spcPct val="110000"/>
              </a:lnSpc>
              <a:spcBef>
                <a:spcPts val="0"/>
              </a:spcBef>
              <a:spcAft>
                <a:spcPts val="0"/>
              </a:spcAft>
              <a:buClr>
                <a:schemeClr val="dk1"/>
              </a:buClr>
              <a:buSzPts val="1600"/>
              <a:buNone/>
            </a:pPr>
            <a:endParaRPr sz="1200" b="1"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r>
              <a:rPr lang="fi-FI" sz="1200" b="1" dirty="0"/>
              <a:t>5 min</a:t>
            </a:r>
            <a:endParaRPr sz="1200" b="1" dirty="0"/>
          </a:p>
          <a:p>
            <a:pPr marL="0" lvl="0" indent="0" algn="l" rtl="0">
              <a:lnSpc>
                <a:spcPct val="110000"/>
              </a:lnSpc>
              <a:spcBef>
                <a:spcPts val="0"/>
              </a:spcBef>
              <a:spcAft>
                <a:spcPts val="0"/>
              </a:spcAft>
              <a:buClr>
                <a:schemeClr val="dk1"/>
              </a:buClr>
              <a:buSzPts val="1600"/>
              <a:buNone/>
            </a:pPr>
            <a:endParaRPr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Turvallisuus ja luottamus</a:t>
            </a:r>
            <a:endParaRPr sz="5700" b="1" dirty="0"/>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Aloitus</a:t>
            </a:r>
            <a:endParaRPr sz="1800" b="1"/>
          </a:p>
        </p:txBody>
      </p:sp>
      <p:pic>
        <p:nvPicPr>
          <p:cNvPr id="297" name="Google Shape;297;p18"/>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Kuuntele</a:t>
            </a:r>
            <a:r>
              <a:rPr lang="fi-FI" dirty="0"/>
              <a:t> toisia, älä keskeytä tai käynnistä sivukeskusteluja.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Liity</a:t>
            </a:r>
            <a:r>
              <a:rPr lang="fi-FI" dirty="0"/>
              <a:t> toisten puheeseen ja käytä arkikieltä.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Kerro</a:t>
            </a:r>
            <a:r>
              <a:rPr lang="fi-FI" dirty="0"/>
              <a:t> omasta kokemuksesta.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Puhuttele</a:t>
            </a:r>
            <a:r>
              <a:rPr lang="fi-FI" dirty="0"/>
              <a:t> muita suoraan ja kysy heidän näkemyksiään.</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Ole läsnä ja kunnioita </a:t>
            </a:r>
            <a:r>
              <a:rPr lang="fi-FI" dirty="0"/>
              <a:t>toisia sekä luottamuksen ilmapiiriä.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Etsi ja kokoa.</a:t>
            </a:r>
            <a:r>
              <a:rPr lang="fi-FI" dirty="0"/>
              <a:t> Työstä rohkeasti esiin tulevia ristiriitoja ja etsi piiloon jääneitä asioita.</a:t>
            </a:r>
            <a:endParaRPr dirty="0"/>
          </a:p>
        </p:txBody>
      </p:sp>
      <p:sp>
        <p:nvSpPr>
          <p:cNvPr id="303" name="Google Shape;303;p19"/>
          <p:cNvSpPr txBox="1">
            <a:spLocks noGrp="1"/>
          </p:cNvSpPr>
          <p:nvPr>
            <p:ph type="body" idx="2"/>
          </p:nvPr>
        </p:nvSpPr>
        <p:spPr>
          <a:xfrm>
            <a:off x="6662250" y="228600"/>
            <a:ext cx="5081400" cy="582005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200" dirty="0"/>
              <a:t>Keskustelussa käytetään Erätauon rakentavan keskustelun pelisääntöjä. Käydään ne vielä lyhyesti läpi.</a:t>
            </a:r>
            <a:endParaRPr sz="1200" dirty="0"/>
          </a:p>
          <a:p>
            <a:pPr marL="0" lvl="0" indent="0" algn="l" rtl="0">
              <a:spcBef>
                <a:spcPts val="1000"/>
              </a:spcBef>
              <a:spcAft>
                <a:spcPts val="0"/>
              </a:spcAft>
              <a:buNone/>
            </a:pPr>
            <a:r>
              <a:rPr lang="fi-FI" sz="1200" i="1" dirty="0"/>
              <a:t>Ohjaaja käy läpi kuusi pelisääntöä, jotka löytyvät vasemmalta.</a:t>
            </a:r>
            <a:r>
              <a:rPr lang="fi-FI" sz="1200" dirty="0"/>
              <a:t> </a:t>
            </a:r>
            <a:endParaRPr sz="1200" dirty="0"/>
          </a:p>
          <a:p>
            <a:pPr marL="0" lvl="0" indent="0" algn="l" rtl="0">
              <a:spcBef>
                <a:spcPts val="1000"/>
              </a:spcBef>
              <a:spcAft>
                <a:spcPts val="0"/>
              </a:spcAft>
              <a:buNone/>
            </a:pPr>
            <a:r>
              <a:rPr lang="fi-FI" sz="1100" dirty="0"/>
              <a:t>1. Jokaisella on mahdollisuus rauhassa kertoa omista kokemuksistaan ja näkemyksistään. On tärkeää, että ei keskeytetä toisiamme eikä aloiteta sivukeskusteluja.</a:t>
            </a:r>
            <a:endParaRPr sz="1100" dirty="0"/>
          </a:p>
          <a:p>
            <a:pPr marL="0" lvl="0" indent="0" algn="l" rtl="0">
              <a:spcBef>
                <a:spcPts val="1000"/>
              </a:spcBef>
              <a:spcAft>
                <a:spcPts val="0"/>
              </a:spcAft>
              <a:buNone/>
            </a:pPr>
            <a:r>
              <a:rPr lang="fi-FI" sz="1100" dirty="0"/>
              <a:t>2. Pyritään liittymään toisten puheeseen. Käytetään arkikieltä ja vältetään erikoistermejä. </a:t>
            </a:r>
            <a:endParaRPr sz="1100" dirty="0"/>
          </a:p>
          <a:p>
            <a:pPr marL="0" lvl="0" indent="0" algn="l" rtl="0">
              <a:spcBef>
                <a:spcPts val="1000"/>
              </a:spcBef>
              <a:spcAft>
                <a:spcPts val="0"/>
              </a:spcAft>
              <a:buNone/>
            </a:pPr>
            <a:r>
              <a:rPr lang="fi-FI" sz="1100" dirty="0"/>
              <a:t>3. Jaetaan omia kokemuksiamme eli aiheeseen liittyviä ajatuksia, havaintoja, tunteita, muistoja ja kuvitelmia. </a:t>
            </a:r>
            <a:endParaRPr sz="1100" dirty="0"/>
          </a:p>
          <a:p>
            <a:pPr marL="0" lvl="0" indent="0" algn="l" rtl="0">
              <a:spcBef>
                <a:spcPts val="1000"/>
              </a:spcBef>
              <a:spcAft>
                <a:spcPts val="0"/>
              </a:spcAft>
              <a:buNone/>
            </a:pPr>
            <a:r>
              <a:rPr lang="fi-FI" sz="1100" dirty="0"/>
              <a:t>4. Voit puhutella muita suoraan ja kysyä kysymyksiä. </a:t>
            </a:r>
            <a:endParaRPr sz="1100" dirty="0"/>
          </a:p>
          <a:p>
            <a:pPr marL="0" lvl="0" indent="0" algn="l" rtl="0">
              <a:spcBef>
                <a:spcPts val="1000"/>
              </a:spcBef>
              <a:spcAft>
                <a:spcPts val="0"/>
              </a:spcAft>
              <a:buNone/>
            </a:pPr>
            <a:r>
              <a:rPr lang="fi-FI" sz="1100" dirty="0"/>
              <a:t>5. Keskitytään tähän hetkeen. Ei katsota keskustelun aikana puhelinta tai läppäriä. Keskustelemme tänään myös luottamuksellisesti. Voit kertoa, että olet ollut mukana tässä keskustelussa, mutta kerro toisten puheenvuorojen sisällöistä vain heidän luvallaan. Puhutaan kunnioittavasti toisista ihmisistä, vaikka olisimmekin eri mieltä heidän kanssaan. </a:t>
            </a:r>
          </a:p>
          <a:p>
            <a:pPr marL="0" lvl="0" indent="0" algn="l" rtl="0">
              <a:spcBef>
                <a:spcPts val="1000"/>
              </a:spcBef>
              <a:spcAft>
                <a:spcPts val="0"/>
              </a:spcAft>
              <a:buNone/>
            </a:pPr>
            <a:r>
              <a:rPr lang="fi-FI" sz="1100" dirty="0"/>
              <a:t>6. Dialogin on tarkoitus olla tilanne, jossa voidaan myös tutkia esiin nousevia ristiriitoja. Asioista ei tarvitse olla samaa mieltä. Eri näkökulmat rikastuttavat keskustelua ja auttavat meitä ymmärtämään paremmin dialogin aihetta. </a:t>
            </a:r>
            <a:endParaRPr sz="1100" dirty="0"/>
          </a:p>
          <a:p>
            <a:pPr marL="0" lvl="0" indent="0" algn="l" rtl="0">
              <a:spcBef>
                <a:spcPts val="1000"/>
              </a:spcBef>
              <a:spcAft>
                <a:spcPts val="0"/>
              </a:spcAft>
              <a:buNone/>
            </a:pPr>
            <a:r>
              <a:rPr lang="fi-FI" sz="1100" dirty="0"/>
              <a:t>Voimmeko sitoutua yhdessä näihin pelisääntöihin? </a:t>
            </a:r>
            <a:endParaRPr sz="1100" dirty="0"/>
          </a:p>
          <a:p>
            <a:pPr marL="0" lvl="0" indent="0" algn="l" rtl="0">
              <a:spcBef>
                <a:spcPts val="1000"/>
              </a:spcBef>
              <a:spcAft>
                <a:spcPts val="0"/>
              </a:spcAft>
              <a:buNone/>
            </a:pPr>
            <a:r>
              <a:rPr lang="fi-FI" sz="1100" dirty="0"/>
              <a:t>Hyvä, jatketaan!</a:t>
            </a:r>
            <a:endParaRPr sz="1100" dirty="0"/>
          </a:p>
          <a:p>
            <a:pPr marL="0" lvl="0" indent="0" algn="r" rtl="0">
              <a:spcBef>
                <a:spcPts val="1000"/>
              </a:spcBef>
              <a:spcAft>
                <a:spcPts val="0"/>
              </a:spcAft>
              <a:buNone/>
            </a:pPr>
            <a:r>
              <a:rPr lang="fi-FI" sz="1100" b="1" dirty="0"/>
              <a:t>5 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Rakentavan keskustelun pelisäännöt</a:t>
            </a:r>
            <a:endParaRPr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pic>
        <p:nvPicPr>
          <p:cNvPr id="306" name="Google Shape;306;p19"/>
          <p:cNvPicPr preferRelativeResize="0"/>
          <p:nvPr/>
        </p:nvPicPr>
        <p:blipFill rotWithShape="1">
          <a:blip r:embed="rId3">
            <a:alphaModFix/>
          </a:blip>
          <a:srcRect/>
          <a:stretch/>
        </p:blipFill>
        <p:spPr>
          <a:xfrm>
            <a:off x="151475" y="6282600"/>
            <a:ext cx="1754974" cy="4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i="1" dirty="0"/>
              <a:t>Voit muokata viereistä keskusteluun virittävää tekstiä ja dialogin kysymyksiä siten, että ne sopivat paremmin osallistujaryhmälle.</a:t>
            </a:r>
            <a:endParaRPr sz="1400" i="1"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i="1" dirty="0"/>
              <a:t>Voit myös käyttää jotakin ajankohtaista artikkelia, uutista, tutkimusta, kappaletta tai muuta aiheeseen liittyvää materiaalia ja virittää keskustelun sen avulla.</a:t>
            </a:r>
            <a:endParaRPr sz="1400" dirty="0"/>
          </a:p>
        </p:txBody>
      </p:sp>
      <p:sp>
        <p:nvSpPr>
          <p:cNvPr id="312" name="Google Shape;312;p20"/>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sz="1100" b="1" dirty="0">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fi-FI" sz="1400" b="1" dirty="0"/>
              <a:t>Lähdetään liikkeelle virittäytymällä aiheeseen seuraavan videon/musiikin/tekstin avulla.</a:t>
            </a:r>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a:highlight>
                  <a:srgbClr val="FFFFFF"/>
                </a:highlight>
              </a:rPr>
              <a:t>Virittäytymismateriaalin esittämisen jälkeen voit kysyä:</a:t>
            </a:r>
          </a:p>
          <a:p>
            <a:pPr marL="0" lvl="0" indent="0" algn="l" rtl="0">
              <a:lnSpc>
                <a:spcPct val="115000"/>
              </a:lnSpc>
              <a:spcBef>
                <a:spcPts val="0"/>
              </a:spcBef>
              <a:spcAft>
                <a:spcPts val="0"/>
              </a:spcAft>
              <a:buClr>
                <a:schemeClr val="dk1"/>
              </a:buClr>
              <a:buSzPts val="1100"/>
              <a:buFont typeface="Arial"/>
              <a:buNone/>
            </a:pPr>
            <a:r>
              <a:rPr lang="fi-FI" sz="1400" b="1" dirty="0">
                <a:highlight>
                  <a:srgbClr val="FFFFFF"/>
                </a:highlight>
              </a:rPr>
              <a:t> </a:t>
            </a:r>
          </a:p>
          <a:p>
            <a:pPr marL="0" lvl="0" indent="0" algn="l" rtl="0">
              <a:lnSpc>
                <a:spcPct val="115000"/>
              </a:lnSpc>
              <a:spcBef>
                <a:spcPts val="0"/>
              </a:spcBef>
              <a:spcAft>
                <a:spcPts val="0"/>
              </a:spcAft>
              <a:buClr>
                <a:schemeClr val="dk1"/>
              </a:buClr>
              <a:buSzPts val="1100"/>
              <a:buFont typeface="Arial"/>
              <a:buNone/>
            </a:pPr>
            <a:r>
              <a:rPr lang="fi-FI" sz="1400" b="1" dirty="0"/>
              <a:t>Millaiset asiat ovat viime aikoina vaikuttaneet sinun kokemukseesi turvallisuudesta elämässäsi? </a:t>
            </a:r>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a:highlight>
                  <a:srgbClr val="FFFFFF"/>
                </a:highlight>
              </a:rPr>
              <a:t>Tai vaihtoehtoisesti voit aloittaa koko virittäytymisen ilman materiaalia kysymyksellä:</a:t>
            </a:r>
            <a:endParaRPr lang="fi-FI"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b="1" dirty="0"/>
              <a:t>Kerro jostain viimeaikaisesta sinulle merkittävästä kokemuksesta/asiasta/tilanteesta, joka on vaikuttanut turvallisuuden tunteeseen elämässäsi? </a:t>
            </a:r>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0000"/>
              </a:lnSpc>
              <a:spcBef>
                <a:spcPts val="0"/>
              </a:spcBef>
              <a:spcAft>
                <a:spcPts val="0"/>
              </a:spcAft>
              <a:buClr>
                <a:schemeClr val="dk1"/>
              </a:buClr>
              <a:buSzPts val="1600"/>
              <a:buNone/>
            </a:pPr>
            <a:r>
              <a:rPr lang="fi-FI" sz="1400" dirty="0"/>
              <a:t>Pohdi hetki rauhassa itseksesi. Voit kirjoittaa ajatuksia ja pohdintoja itsellesi ylös. Käytetään tähän muutama minuutti ja aloitetaan sitten yhteinen keskustelu. Voit jakaa pohdinnoistasi sen, mitä haluat.</a:t>
            </a:r>
          </a:p>
          <a:p>
            <a:pPr marL="0" lvl="0" indent="0" algn="l" rtl="0">
              <a:lnSpc>
                <a:spcPct val="110000"/>
              </a:lnSpc>
              <a:spcBef>
                <a:spcPts val="0"/>
              </a:spcBef>
              <a:spcAft>
                <a:spcPts val="0"/>
              </a:spcAft>
              <a:buClr>
                <a:schemeClr val="dk1"/>
              </a:buClr>
              <a:buSzPts val="1600"/>
              <a:buNone/>
            </a:pPr>
            <a:r>
              <a:rPr lang="fi-FI" sz="1400" dirty="0"/>
              <a:t>					</a:t>
            </a:r>
          </a:p>
          <a:p>
            <a:pPr marL="0" lvl="0" indent="0" algn="l" rtl="0">
              <a:lnSpc>
                <a:spcPct val="110000"/>
              </a:lnSpc>
              <a:spcBef>
                <a:spcPts val="0"/>
              </a:spcBef>
              <a:spcAft>
                <a:spcPts val="0"/>
              </a:spcAft>
              <a:buClr>
                <a:schemeClr val="dk1"/>
              </a:buClr>
              <a:buSzPts val="1600"/>
              <a:buNone/>
            </a:pPr>
            <a:r>
              <a:rPr lang="fi-FI" sz="1400" dirty="0"/>
              <a:t>					 </a:t>
            </a:r>
            <a:r>
              <a:rPr lang="fi-FI" sz="1400" b="1" dirty="0"/>
              <a:t>5 min</a:t>
            </a:r>
            <a:endParaRPr sz="1400" b="1"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endParaRPr sz="1100" i="1"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Turvallisuus ja luottamus</a:t>
            </a:r>
            <a:endParaRPr sz="5700" b="1" dirty="0"/>
          </a:p>
        </p:txBody>
      </p:sp>
      <p:sp>
        <p:nvSpPr>
          <p:cNvPr id="314" name="Google Shape;314;p20"/>
          <p:cNvSpPr txBox="1">
            <a:spLocks noGrp="1"/>
          </p:cNvSpPr>
          <p:nvPr>
            <p:ph type="body" idx="4"/>
          </p:nvPr>
        </p:nvSpPr>
        <p:spPr>
          <a:xfrm>
            <a:off x="6526350" y="241477"/>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Keskusteluun virittäytyminen</a:t>
            </a:r>
            <a:endParaRPr sz="1800" b="1"/>
          </a:p>
        </p:txBody>
      </p:sp>
      <p:pic>
        <p:nvPicPr>
          <p:cNvPr id="315" name="Google Shape;315;p20"/>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1"/>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21" name="Google Shape;321;p21"/>
          <p:cNvSpPr txBox="1">
            <a:spLocks noGrp="1"/>
          </p:cNvSpPr>
          <p:nvPr>
            <p:ph type="body" idx="2"/>
          </p:nvPr>
        </p:nvSpPr>
        <p:spPr>
          <a:xfrm>
            <a:off x="6526350" y="924000"/>
            <a:ext cx="5006700" cy="493442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Jatketaan seuraavaksi pariporinalla viereisen henkilön kanssa.</a:t>
            </a:r>
            <a:endParaRPr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Jaa ryhmä pareihin, kerro selkeästi, kuka on pari kenenkin kanssa. Jos ryhmässä on vain kolme henkilöä, voitte purkaa ensimmäiset ajatukset koko ryhmän kesken.</a:t>
            </a:r>
            <a:endParaRPr lang="fi-FI"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Keskustelkaa siitä, mitä kokemuksia teille nousi mieleen. Pitäkää huoli, että molemmat ehtivät kertoa ajatuksiaan.</a:t>
            </a:r>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r>
              <a:rPr lang="fi-FI" sz="1400" b="1" dirty="0"/>
              <a:t>Millaiset asiat ovat viime aikoina vaikuttaneet sinun kokemukseesi turvallisuudesta elämässäsi? </a:t>
            </a:r>
          </a:p>
          <a:p>
            <a:pPr marL="0" lvl="0" indent="0" algn="l" rtl="0">
              <a:lnSpc>
                <a:spcPct val="110000"/>
              </a:lnSpc>
              <a:spcBef>
                <a:spcPts val="0"/>
              </a:spcBef>
              <a:spcAft>
                <a:spcPts val="0"/>
              </a:spcAft>
              <a:buClr>
                <a:schemeClr val="dk1"/>
              </a:buClr>
              <a:buSzPts val="1600"/>
              <a:buNone/>
            </a:pPr>
            <a:r>
              <a:rPr lang="fi-FI" sz="1400" b="1" dirty="0">
                <a:highlight>
                  <a:srgbClr val="FFFF00"/>
                </a:highlight>
              </a:rPr>
              <a:t> </a:t>
            </a:r>
            <a:endParaRPr lang="fi-FI"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a:highlight>
                  <a:srgbClr val="FFFFFF"/>
                </a:highlight>
              </a:rPr>
              <a:t>Tai vaihtoehtoisesti:</a:t>
            </a:r>
            <a:endParaRPr lang="fi-FI"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b="1" dirty="0"/>
              <a:t>Kerro jostain viimeaikaisesta sinulle merkittävästä kokemuksesta/asiasta/tilanteesta, joka on vaikuttanut turvallisuuden tunteeseen elämässäsi? </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Tähän on aikaa viisi minuuttia. Voitte aloittaa…</a:t>
            </a:r>
            <a:endParaRPr sz="1400" dirty="0"/>
          </a:p>
          <a:p>
            <a:pPr marL="0" lvl="0" indent="0" algn="l" rtl="0">
              <a:lnSpc>
                <a:spcPct val="110000"/>
              </a:lnSpc>
              <a:spcBef>
                <a:spcPts val="0"/>
              </a:spcBef>
              <a:spcAft>
                <a:spcPts val="0"/>
              </a:spcAft>
              <a:buClr>
                <a:schemeClr val="dk1"/>
              </a:buClr>
              <a:buSzPts val="1600"/>
              <a:buNone/>
            </a:pPr>
            <a:r>
              <a:rPr lang="fi-FI" sz="1400" dirty="0"/>
              <a:t>… Nyt on aika lopettaa.		                </a:t>
            </a:r>
            <a:r>
              <a:rPr lang="fi-FI" sz="1400" b="1" dirty="0"/>
              <a:t>5 min</a:t>
            </a:r>
            <a:endParaRPr sz="1400" dirty="0"/>
          </a:p>
          <a:p>
            <a:pPr marL="0" lvl="0" indent="0" algn="l" rtl="0">
              <a:lnSpc>
                <a:spcPct val="110000"/>
              </a:lnSpc>
              <a:spcBef>
                <a:spcPts val="0"/>
              </a:spcBef>
              <a:spcAft>
                <a:spcPts val="0"/>
              </a:spcAft>
              <a:buClr>
                <a:schemeClr val="dk1"/>
              </a:buClr>
              <a:buSzPts val="1600"/>
              <a:buNone/>
            </a:pPr>
            <a:r>
              <a:rPr lang="fi-FI" sz="1400" dirty="0"/>
              <a:t>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endParaRPr sz="14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22" name="Google Shape;322;p21"/>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sym typeface="Inter"/>
              </a:rPr>
              <a:t>Turvallisuus ja luottamus</a:t>
            </a:r>
            <a:endParaRPr sz="5700" b="1" dirty="0"/>
          </a:p>
        </p:txBody>
      </p:sp>
      <p:sp>
        <p:nvSpPr>
          <p:cNvPr id="323" name="Google Shape;323;p21"/>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 Pariporina </a:t>
            </a:r>
            <a:endParaRPr sz="1800" b="1" dirty="0"/>
          </a:p>
        </p:txBody>
      </p:sp>
      <p:pic>
        <p:nvPicPr>
          <p:cNvPr id="324" name="Google Shape;324;p21"/>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Kertokaa lyhyesti, mistä juttelitte parin kanssa ja mitä ajatuksia heräsi.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dirty="0"/>
              <a:t>Kuka aloittaa ja kertoo siitä, mistä puhuitte?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b="1" i="1" dirty="0"/>
              <a:t>Mitä muita kokemuksia nousi esiin? </a:t>
            </a:r>
            <a:endParaRPr sz="1400" b="1" i="1" dirty="0"/>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fi-FI" sz="1400" dirty="0"/>
              <a:t>Kiitos kaikille. Nostitte esiin ainakin seuraavia asioita: </a:t>
            </a:r>
            <a:r>
              <a:rPr lang="fi-FI" sz="1400" i="1" dirty="0"/>
              <a:t>kokoa joitakin esiin nousseita teemoja</a:t>
            </a:r>
            <a:endParaRPr sz="1400" i="1" dirty="0"/>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fi-FI" sz="1400" i="1" dirty="0"/>
              <a:t>-&gt; Tässä vaiheessa kannattaa kysyä jokaiselta osallistujalta jotakin ja siten viestiä, että jokaisen osallistuminen dialogiin on tärkeää. Jatkossa keskustelu voi olla vapaampaa</a:t>
            </a:r>
            <a:endParaRPr sz="1400" i="1" dirty="0"/>
          </a:p>
          <a:p>
            <a:pPr marL="0" lvl="0" indent="0" algn="l" rtl="0">
              <a:lnSpc>
                <a:spcPct val="110000"/>
              </a:lnSpc>
              <a:spcBef>
                <a:spcPts val="0"/>
              </a:spcBef>
              <a:spcAft>
                <a:spcPts val="0"/>
              </a:spcAft>
              <a:buClr>
                <a:schemeClr val="dk1"/>
              </a:buClr>
              <a:buSzPts val="1600"/>
              <a:buNone/>
            </a:pPr>
            <a:endParaRPr sz="1300"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Turvallisuus ja luottamus</a:t>
            </a:r>
            <a:endParaRPr sz="5700" b="1" dirty="0"/>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a:t>
            </a:r>
            <a:endParaRPr sz="1800" b="1" dirty="0"/>
          </a:p>
        </p:txBody>
      </p:sp>
      <p:pic>
        <p:nvPicPr>
          <p:cNvPr id="333" name="Google Shape;333;p22"/>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8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Oivallusten kirjoittaminen</a:t>
            </a:r>
            <a:endParaRPr sz="1400"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700" dirty="0"/>
          </a:p>
          <a:p>
            <a:pPr marL="0" lvl="0" indent="0" algn="l" rtl="0">
              <a:lnSpc>
                <a:spcPct val="110000"/>
              </a:lnSpc>
              <a:spcBef>
                <a:spcPts val="0"/>
              </a:spcBef>
              <a:spcAft>
                <a:spcPts val="0"/>
              </a:spcAft>
              <a:buClr>
                <a:schemeClr val="dk1"/>
              </a:buClr>
              <a:buSzPts val="1600"/>
              <a:buNone/>
            </a:pPr>
            <a:r>
              <a:rPr lang="fi-FI" sz="1400" dirty="0"/>
              <a:t>Yhteensä 120 min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Pyri tarttumaan niihin aiheisiin, jotka nousevat esiin keskustelussa. Muotoile niiden pohjalta lisäkysymyksiä.</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i="1" dirty="0"/>
              <a:t>Keskustelun on hyvä antaa virrata omalla painollaan ja välttää sen muuttumista haastatteluksi.</a:t>
            </a:r>
            <a:endParaRPr sz="1400" i="1"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33565" y="862324"/>
            <a:ext cx="5607423" cy="51350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300" i="1" dirty="0"/>
              <a:t>Pyri tarttumaan niihin aiheisiin, jotka nousevat esiin keskustelussa. Muotoile niiden pohjalta lisäkysymyksiä.</a:t>
            </a:r>
          </a:p>
          <a:p>
            <a:pPr marL="0" lvl="0" indent="0" algn="l" rtl="0">
              <a:lnSpc>
                <a:spcPct val="100000"/>
              </a:lnSpc>
              <a:spcBef>
                <a:spcPts val="0"/>
              </a:spcBef>
              <a:spcAft>
                <a:spcPts val="0"/>
              </a:spcAft>
              <a:buClr>
                <a:schemeClr val="dk1"/>
              </a:buClr>
              <a:buSzPts val="1600"/>
              <a:buNone/>
            </a:pPr>
            <a:r>
              <a:rPr lang="fi-FI" sz="1300" i="1" dirty="0"/>
              <a:t>Keskustelun on hyvä antaa virrata omalla painollaan ja välttää sen muuttumista haastatteluksi</a:t>
            </a:r>
            <a:r>
              <a:rPr lang="fi-FI" sz="1300" dirty="0"/>
              <a:t>.</a:t>
            </a:r>
          </a:p>
          <a:p>
            <a:pPr marL="0" lvl="0" indent="0" algn="l" rtl="0">
              <a:lnSpc>
                <a:spcPct val="100000"/>
              </a:lnSpc>
              <a:spcBef>
                <a:spcPts val="0"/>
              </a:spcBef>
              <a:spcAft>
                <a:spcPts val="0"/>
              </a:spcAft>
              <a:buClr>
                <a:schemeClr val="dk1"/>
              </a:buClr>
              <a:buSzPts val="1600"/>
              <a:buNone/>
            </a:pPr>
            <a:endParaRPr lang="fi-FI" sz="1300" dirty="0"/>
          </a:p>
          <a:p>
            <a:pPr marL="0" lvl="0" indent="0" algn="l" rtl="0">
              <a:lnSpc>
                <a:spcPct val="100000"/>
              </a:lnSpc>
              <a:spcBef>
                <a:spcPts val="0"/>
              </a:spcBef>
              <a:spcAft>
                <a:spcPts val="0"/>
              </a:spcAft>
              <a:buClr>
                <a:schemeClr val="dk1"/>
              </a:buClr>
              <a:buSzPts val="1600"/>
              <a:buNone/>
            </a:pPr>
            <a:r>
              <a:rPr lang="fi-FI" sz="1300" dirty="0"/>
              <a:t>Jatketaan dialogia. Minulla on teille muutama kysymys, joiden avulla jatkamme keskustelua. </a:t>
            </a:r>
            <a:endParaRPr sz="1300" dirty="0"/>
          </a:p>
          <a:p>
            <a:pPr marL="0" lvl="0" indent="0" algn="l" rtl="0">
              <a:lnSpc>
                <a:spcPct val="100000"/>
              </a:lnSpc>
              <a:spcBef>
                <a:spcPts val="0"/>
              </a:spcBef>
              <a:spcAft>
                <a:spcPts val="0"/>
              </a:spcAft>
              <a:buClr>
                <a:schemeClr val="dk1"/>
              </a:buClr>
              <a:buSzPts val="1600"/>
              <a:buNone/>
            </a:pPr>
            <a:endParaRPr lang="fi-FI" sz="1300" i="1" dirty="0"/>
          </a:p>
          <a:p>
            <a:pPr marL="0" indent="0">
              <a:lnSpc>
                <a:spcPct val="100000"/>
              </a:lnSpc>
              <a:spcBef>
                <a:spcPts val="0"/>
              </a:spcBef>
              <a:buSzPts val="1600"/>
              <a:buNone/>
            </a:pPr>
            <a:r>
              <a:rPr lang="fi-FI" sz="1300" i="1" dirty="0">
                <a:highlight>
                  <a:srgbClr val="FFFFFF"/>
                </a:highlight>
              </a:rPr>
              <a:t>Mahdolliset lisäkysymykset ohjaajalle. Voit käyttää tarvittaessa myös näitä kysymyksiä keskustelun syventämiseen </a:t>
            </a:r>
          </a:p>
          <a:p>
            <a:pPr marL="0" indent="0">
              <a:lnSpc>
                <a:spcPct val="100000"/>
              </a:lnSpc>
              <a:spcBef>
                <a:spcPts val="0"/>
              </a:spcBef>
              <a:buSzPts val="1600"/>
              <a:buNone/>
            </a:pPr>
            <a:r>
              <a:rPr lang="fi-FI" sz="1300" i="1" dirty="0"/>
              <a:t>Muokkaa kysymykset kohderyhmällesi, alueellesi tai organisaatiollesi sopiviksi. Hyödynnä kysymyksen jälkeen tarvittaessa oman pohdinnan tai pariporinan mahdollisuutta.</a:t>
            </a:r>
          </a:p>
          <a:p>
            <a:pPr marL="152400" lvl="0" indent="0" algn="l" rtl="0">
              <a:lnSpc>
                <a:spcPct val="115000"/>
              </a:lnSpc>
              <a:spcBef>
                <a:spcPts val="0"/>
              </a:spcBef>
              <a:spcAft>
                <a:spcPts val="0"/>
              </a:spcAft>
              <a:buSzPts val="1200"/>
              <a:buNone/>
            </a:pPr>
            <a:endParaRPr lang="fi-FI" sz="1300" b="1" dirty="0">
              <a:highlight>
                <a:srgbClr val="FFFF00"/>
              </a:highlight>
            </a:endParaRPr>
          </a:p>
          <a:p>
            <a:pPr marL="457200" lvl="0" indent="-304800" algn="l" rtl="0">
              <a:lnSpc>
                <a:spcPct val="115000"/>
              </a:lnSpc>
              <a:spcBef>
                <a:spcPts val="0"/>
              </a:spcBef>
              <a:spcAft>
                <a:spcPts val="0"/>
              </a:spcAft>
              <a:buSzPts val="1200"/>
              <a:buChar char="•"/>
            </a:pPr>
            <a:r>
              <a:rPr lang="fi-FI" sz="1300" b="1" dirty="0"/>
              <a:t>Mikä huolettaa turvallisuuteen liittyvissä asioissa?</a:t>
            </a:r>
          </a:p>
          <a:p>
            <a:pPr marL="457200" lvl="0" indent="-304800" algn="l" rtl="0">
              <a:lnSpc>
                <a:spcPct val="115000"/>
              </a:lnSpc>
              <a:spcBef>
                <a:spcPts val="0"/>
              </a:spcBef>
              <a:spcAft>
                <a:spcPts val="0"/>
              </a:spcAft>
              <a:buSzPts val="1200"/>
              <a:buChar char="•"/>
            </a:pPr>
            <a:endParaRPr lang="fi-FI" sz="1300" b="1" dirty="0">
              <a:highlight>
                <a:srgbClr val="FFFF00"/>
              </a:highlight>
            </a:endParaRPr>
          </a:p>
          <a:p>
            <a:pPr marL="457200" lvl="0" indent="-304800" algn="l" rtl="0">
              <a:lnSpc>
                <a:spcPct val="115000"/>
              </a:lnSpc>
              <a:spcBef>
                <a:spcPts val="0"/>
              </a:spcBef>
              <a:spcAft>
                <a:spcPts val="0"/>
              </a:spcAft>
              <a:buSzPts val="1200"/>
              <a:buChar char="•"/>
            </a:pPr>
            <a:r>
              <a:rPr lang="fi-FI" sz="1300" b="1" dirty="0"/>
              <a:t>Millaiset asiat herättävät tällä hetkellä luottamusta?</a:t>
            </a:r>
          </a:p>
          <a:p>
            <a:pPr marL="152400" lvl="0" indent="0" algn="l" rtl="0">
              <a:lnSpc>
                <a:spcPct val="115000"/>
              </a:lnSpc>
              <a:spcBef>
                <a:spcPts val="0"/>
              </a:spcBef>
              <a:spcAft>
                <a:spcPts val="0"/>
              </a:spcAft>
              <a:buSzPts val="1200"/>
              <a:buNone/>
            </a:pPr>
            <a:endParaRPr lang="fi-FI" sz="1300" b="1" dirty="0">
              <a:highlight>
                <a:srgbClr val="FFFF00"/>
              </a:highlight>
            </a:endParaRPr>
          </a:p>
          <a:p>
            <a:pPr marL="457200" lvl="0" indent="-304800" algn="l" rtl="0">
              <a:lnSpc>
                <a:spcPct val="115000"/>
              </a:lnSpc>
              <a:spcBef>
                <a:spcPts val="0"/>
              </a:spcBef>
              <a:spcAft>
                <a:spcPts val="0"/>
              </a:spcAft>
              <a:buSzPts val="1200"/>
              <a:buChar char="•"/>
            </a:pPr>
            <a:r>
              <a:rPr lang="fi-FI" sz="1300" b="1" dirty="0"/>
              <a:t>Mitä voimme tehdä yhdessä yhteiskunnassa vallitsevan luottamuksen vahvistamiseksi?</a:t>
            </a:r>
            <a:endParaRPr sz="1300" b="1" dirty="0"/>
          </a:p>
          <a:p>
            <a:pPr marL="457200" lvl="0" indent="0" algn="l" rtl="0">
              <a:lnSpc>
                <a:spcPct val="115000"/>
              </a:lnSpc>
              <a:spcBef>
                <a:spcPts val="1000"/>
              </a:spcBef>
              <a:spcAft>
                <a:spcPts val="0"/>
              </a:spcAft>
              <a:buNone/>
            </a:pPr>
            <a:endParaRPr lang="fi-FI" sz="1300" dirty="0">
              <a:highlight>
                <a:srgbClr val="FFFFFF"/>
              </a:highlight>
            </a:endParaRPr>
          </a:p>
          <a:p>
            <a:pPr marL="457200" lvl="0" indent="0" algn="l" rtl="0">
              <a:lnSpc>
                <a:spcPct val="115000"/>
              </a:lnSpc>
              <a:spcBef>
                <a:spcPts val="1000"/>
              </a:spcBef>
              <a:spcAft>
                <a:spcPts val="0"/>
              </a:spcAft>
              <a:buNone/>
            </a:pPr>
            <a:r>
              <a:rPr lang="fi-FI" sz="1300" dirty="0">
                <a:highlight>
                  <a:srgbClr val="FFFFFF"/>
                </a:highlight>
              </a:rPr>
              <a:t>		                          </a:t>
            </a:r>
            <a:r>
              <a:rPr lang="fi-FI" sz="1300" b="1" dirty="0">
                <a:highlight>
                  <a:srgbClr val="FFFFFF"/>
                </a:highlight>
              </a:rPr>
              <a:t>65  min, sis. mahdollinen tauko</a:t>
            </a:r>
            <a:endParaRPr sz="1300" b="1" dirty="0">
              <a:highlight>
                <a:srgbClr val="FFFFFF"/>
              </a:highlight>
            </a:endParaRP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1000"/>
              </a:spcBef>
              <a:spcAft>
                <a:spcPts val="0"/>
              </a:spcAft>
              <a:buNone/>
            </a:pPr>
            <a:endParaRPr sz="1400" dirty="0"/>
          </a:p>
          <a:p>
            <a:pPr marL="0" lvl="0" indent="0" algn="r" rtl="0">
              <a:lnSpc>
                <a:spcPct val="100000"/>
              </a:lnSpc>
              <a:spcBef>
                <a:spcPts val="0"/>
              </a:spcBef>
              <a:spcAft>
                <a:spcPts val="0"/>
              </a:spcAft>
              <a:buClr>
                <a:schemeClr val="dk1"/>
              </a:buClr>
              <a:buSzPts val="1600"/>
              <a:buNone/>
            </a:pPr>
            <a:r>
              <a:rPr lang="fi-FI" sz="1400" b="1" dirty="0"/>
              <a:t>50 min</a:t>
            </a:r>
            <a:endParaRPr sz="1400" b="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Turvallisuus ja luottamus</a:t>
            </a:r>
            <a:endParaRPr sz="5700" b="1" dirty="0"/>
          </a:p>
        </p:txBody>
      </p:sp>
      <p:sp>
        <p:nvSpPr>
          <p:cNvPr id="341" name="Google Shape;341;p23"/>
          <p:cNvSpPr txBox="1">
            <a:spLocks noGrp="1"/>
          </p:cNvSpPr>
          <p:nvPr>
            <p:ph type="body" idx="4"/>
          </p:nvPr>
        </p:nvSpPr>
        <p:spPr>
          <a:xfrm>
            <a:off x="6526350" y="464775"/>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Yhteinen keskustelu jatkuu</a:t>
            </a:r>
            <a:endParaRPr sz="1800" b="1"/>
          </a:p>
        </p:txBody>
      </p:sp>
      <p:pic>
        <p:nvPicPr>
          <p:cNvPr id="342" name="Google Shape;342;p23"/>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b="1" dirty="0"/>
              <a:t>5 	Oivallusten kirjoittaminen</a:t>
            </a:r>
            <a:endParaRPr sz="1400" b="1" dirty="0"/>
          </a:p>
          <a:p>
            <a:pPr marL="0" lvl="0" indent="0" algn="l" rtl="0">
              <a:lnSpc>
                <a:spcPct val="110000"/>
              </a:lnSpc>
              <a:spcBef>
                <a:spcPts val="0"/>
              </a:spcBef>
              <a:spcAft>
                <a:spcPts val="0"/>
              </a:spcAft>
              <a:buClr>
                <a:schemeClr val="dk1"/>
              </a:buClr>
              <a:buSzPts val="1600"/>
              <a:buNone/>
            </a:pPr>
            <a:r>
              <a:rPr lang="fi-FI" sz="1400" dirty="0"/>
              <a:t>10	Oivallusten kertominen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Dialogi alkaa tulla päätökseensä. Haluan kuulla, mitä oivalluksia, tunteita tai ajatuksia yhteinen keskustelustamme on synnyttänyt.</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Kirjoita omaan paperiisi muutama oivallus, tunne tai ajatus, joka on ollut sinulle tärkeä tässä keskustelussa. Keräämme oivallukset dialogin kirjauksen tueksi niin, ettei niistä voi tunnistaa yksittäisiä henkilöitä.</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Kirjoittamiseen on aikaa muutama minuutti. Valitse sen jälkeen oivalluksista, ajatuksista tai tunteista yksi, jonka haluat jakaa tässä yhdessä.</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49" name="Google Shape;349;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Turvallisuus ja luottamus</a:t>
            </a:r>
            <a:endParaRPr sz="57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Oivallusten kirjoittaminen</a:t>
            </a:r>
            <a:endParaRPr sz="1800" b="1"/>
          </a:p>
        </p:txBody>
      </p:sp>
      <p:pic>
        <p:nvPicPr>
          <p:cNvPr id="351" name="Google Shape;351;p24"/>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259</TotalTime>
  <Words>1843</Words>
  <Application>Microsoft Macintosh PowerPoint</Application>
  <PresentationFormat>Laajakuva</PresentationFormat>
  <Paragraphs>306</Paragraphs>
  <Slides>12</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Inter</vt:lpstr>
      <vt:lpstr>Inter Tight</vt:lpstr>
      <vt:lpstr>Arial</vt:lpstr>
      <vt:lpstr>Kansalliset Dialogit</vt:lpstr>
      <vt:lpstr>Kansalliset dialogit  Turvallisuus ja luottamus (tai tarkempi otsikko) Erätauko-keskustelun käsikirjoitusluonnos Kesto 120 min </vt:lpstr>
      <vt:lpstr>Ohjeita käsikirjoituksen käyttämiseen  Suunnittele dialogi ennakkoon käsikirjoituksen pohjalta.  Voit käyttää käsikirjoituksen ja ohjaamisen tukena myös keskustelun ohjauskortteja: www.eratauko.fi/tyokalu/keskustelun-ohjauskortit/  Käsikirjoitus on dialogin ohjaamisen tueksi, sitä ei tarvitse jakaa keskustelijoille. Käsikirjoitus kannattaa tulostaa itselle muokkauksen jälkeen.  Käsikirjoituksen sanoitukset ovat esimerkkisanoituksia. Muokkaa ne keskustelun aiheeseen, kohderyhmään ja sinun suuhusi sopiviksi. Kellonajat ovat suuntaa-antavia. Niiden on tarkoitus antaa käsitys siitä, minkä verran aikaa kuhunkin vaiheeseen kannattaa suurin piirtein käyttää. Kellonaikoja ei tarvitse noudattaa täsmällisesti aloitusta ja lopetusta lukuun ottamatta.   Voit hyödyntää omaa ryhmänohjauksen osaamistasi ja käyttää tarpeen mukaan hyväksi havaittuja keinoja keskustelun ja keskustelijoiden tukemiseksi. Sovi hyvissä ajoin, kuka kirjaa keskustelun. On tärkeää kirjata koko keskustelun kulku. Kirjurin ei tarvitse koostaa kirjauksista tiivistelmää vaan kirjata mahdollisimman tarkkaan, mitä keskustelussa sanottiin. Käsikirjoitus voi auttaa myös kirjuria tehtäväänsä valmistautumisessa.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Microsoft Office User</cp:lastModifiedBy>
  <cp:revision>97</cp:revision>
  <dcterms:modified xsi:type="dcterms:W3CDTF">2024-01-30T10:52:49Z</dcterms:modified>
</cp:coreProperties>
</file>