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4" r:id="rId3"/>
    <p:sldId id="257"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embeddedFontLs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94648"/>
  </p:normalViewPr>
  <p:slideViewPr>
    <p:cSldViewPr snapToGrid="0">
      <p:cViewPr varScale="1">
        <p:scale>
          <a:sx n="49" d="100"/>
          <a:sy n="49" d="100"/>
        </p:scale>
        <p:origin x="5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kestavakehitys.fi/agenda2030/toimeenpano-suomess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lvl="0"/>
            <a:r>
              <a:rPr lang="fi-FI" sz="3600" b="1" dirty="0"/>
              <a:t>Mikä tuo meidät yhteen? </a:t>
            </a:r>
            <a:br>
              <a:rPr lang="fi-FI" sz="3600" b="1" dirty="0"/>
            </a:b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dirty="0"/>
              <a:t>Dialogi alkaa tulla päätökseensä. Haluan kuulla, mitä asioita, tunteita tai ajatuksia yhteinen keskustelustamme on synnyttänyt.</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Kirjoita omaan paperiisi kokonaisina lauseina muutama asia, tunne tai ajatus, joka on ollut sinulle merkittävää tässä keskustelussa. Keräämme nämä dialogin kirjauksen tueksi niin, ettei niistä voi tunnistaa yksittäisiä henkilöitä.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Kirjoittamiseen on aikaa muutama minuutti. Valitse sen jälkeen kirjoittamistasi yksi, jonka haluat jakaa tässä muille.</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endParaRPr dirty="0"/>
          </a:p>
          <a:p>
            <a:pPr marL="0" lvl="0" indent="0" algn="r" rtl="0">
              <a:lnSpc>
                <a:spcPct val="110000"/>
              </a:lnSpc>
              <a:spcBef>
                <a:spcPts val="0"/>
              </a:spcBef>
              <a:spcAft>
                <a:spcPts val="0"/>
              </a:spcAft>
              <a:buClr>
                <a:schemeClr val="dk1"/>
              </a:buClr>
              <a:buSzPts val="1600"/>
              <a:buNone/>
            </a:pPr>
            <a:r>
              <a:rPr lang="fi-FI" b="1" dirty="0"/>
              <a:t>5 min</a:t>
            </a:r>
            <a:endParaRPr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Keskustelun anti: kirjoittaminen</a:t>
            </a:r>
            <a:endParaRPr sz="2000" b="1" dirty="0"/>
          </a:p>
        </p:txBody>
      </p:sp>
      <p:sp>
        <p:nvSpPr>
          <p:cNvPr id="4" name="Google Shape;313;p20">
            <a:extLst>
              <a:ext uri="{FF2B5EF4-FFF2-40B4-BE49-F238E27FC236}">
                <a16:creationId xmlns:a16="http://schemas.microsoft.com/office/drawing/2014/main" id="{BE3DB68E-5162-867A-99B0-1EED407AF9FA}"/>
              </a:ext>
            </a:extLst>
          </p:cNvPr>
          <p:cNvSpPr txBox="1">
            <a:spLocks noGrp="1"/>
          </p:cNvSpPr>
          <p:nvPr>
            <p:ph type="body" idx="3"/>
          </p:nvPr>
        </p:nvSpPr>
        <p:spPr>
          <a:xfrm>
            <a:off x="672350" y="554400"/>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anti: jakaminen ja jatko</a:t>
            </a:r>
            <a:endParaRPr lang="fi-FI"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dirty="0"/>
          </a:p>
          <a:p>
            <a:pPr marL="0" lvl="0" indent="0" algn="l" rtl="0">
              <a:lnSpc>
                <a:spcPct val="110000"/>
              </a:lnSpc>
              <a:spcBef>
                <a:spcPts val="0"/>
              </a:spcBef>
              <a:spcAft>
                <a:spcPts val="0"/>
              </a:spcAft>
              <a:buClr>
                <a:schemeClr val="dk1"/>
              </a:buClr>
              <a:buSzPts val="1600"/>
              <a:buNone/>
            </a:pPr>
            <a:r>
              <a:rPr lang="fi-FI" dirty="0"/>
              <a:t>→ </a:t>
            </a:r>
            <a:r>
              <a:rPr lang="fi-FI"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Lopuksi haluan vielä kuulla teiltä, mistä aiheista olisi jatkossa hyvä keskustella Kansallisissa dialogeissa?</a:t>
            </a:r>
            <a:endParaRPr dirty="0"/>
          </a:p>
          <a:p>
            <a:pPr marL="0" lvl="0" indent="0" algn="l" rtl="0">
              <a:lnSpc>
                <a:spcPct val="110000"/>
              </a:lnSpc>
              <a:spcBef>
                <a:spcPts val="0"/>
              </a:spcBef>
              <a:spcAft>
                <a:spcPts val="0"/>
              </a:spcAft>
              <a:buClr>
                <a:schemeClr val="dk1"/>
              </a:buClr>
              <a:buSzPts val="1600"/>
              <a:buNone/>
            </a:pPr>
            <a:endParaRPr dirty="0"/>
          </a:p>
          <a:p>
            <a:pPr marL="0" indent="0">
              <a:spcBef>
                <a:spcPts val="0"/>
              </a:spcBef>
              <a:buSzPts val="1600"/>
              <a:buNone/>
            </a:pPr>
            <a:r>
              <a:rPr lang="fi-FI" dirty="0"/>
              <a:t>→ </a:t>
            </a:r>
            <a:r>
              <a:rPr lang="fi-FI"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dirty="0"/>
          </a:p>
          <a:p>
            <a:pPr marL="0" lvl="0" indent="0" algn="l" rtl="0">
              <a:lnSpc>
                <a:spcPct val="110000"/>
              </a:lnSpc>
              <a:spcBef>
                <a:spcPts val="0"/>
              </a:spcBef>
              <a:spcAft>
                <a:spcPts val="0"/>
              </a:spcAft>
              <a:buClr>
                <a:schemeClr val="dk1"/>
              </a:buClr>
              <a:buSzPts val="1600"/>
              <a:buNone/>
            </a:pPr>
            <a:endParaRPr lang="fi-FI" dirty="0"/>
          </a:p>
          <a:p>
            <a:pPr marL="0" indent="0">
              <a:spcBef>
                <a:spcPts val="0"/>
              </a:spcBef>
              <a:buSzPts val="1600"/>
              <a:buNone/>
            </a:pPr>
            <a:endParaRPr lang="fi-FI" dirty="0"/>
          </a:p>
          <a:p>
            <a:pPr marL="0" indent="0">
              <a:spcBef>
                <a:spcPts val="0"/>
              </a:spcBef>
              <a:buSzPts val="1600"/>
              <a:buNone/>
            </a:pPr>
            <a:r>
              <a:rPr lang="fi-FI" b="1" dirty="0"/>
              <a:t>				             10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Keskustelun anti: jakaminen ja jatko</a:t>
            </a:r>
            <a:endParaRPr sz="2000" b="1" dirty="0"/>
          </a:p>
        </p:txBody>
      </p:sp>
      <p:sp>
        <p:nvSpPr>
          <p:cNvPr id="4" name="Google Shape;313;p20">
            <a:extLst>
              <a:ext uri="{FF2B5EF4-FFF2-40B4-BE49-F238E27FC236}">
                <a16:creationId xmlns:a16="http://schemas.microsoft.com/office/drawing/2014/main" id="{CE7C8A02-2341-C716-FF77-BB34F14504CA}"/>
              </a:ext>
            </a:extLst>
          </p:cNvPr>
          <p:cNvSpPr txBox="1">
            <a:spLocks noGrp="1"/>
          </p:cNvSpPr>
          <p:nvPr>
            <p:ph type="body" idx="3"/>
          </p:nvPr>
        </p:nvSpPr>
        <p:spPr>
          <a:xfrm>
            <a:off x="656600" y="318950"/>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dirty="0"/>
              <a:t>Mikäli haluat, voit viestiä osallistumisestasi tähän keskusteluun esimerkiksi sosiaalisessa mediassa. Voit käyttää tunnistetta #</a:t>
            </a:r>
            <a:r>
              <a:rPr lang="fi-FI" dirty="0" err="1"/>
              <a:t>KansallisetDialogit</a:t>
            </a:r>
            <a:r>
              <a:rPr lang="fi-FI" dirty="0"/>
              <a:t>. </a:t>
            </a:r>
            <a:endParaRPr dirty="0"/>
          </a:p>
          <a:p>
            <a:pPr marL="0" lvl="0" indent="0" algn="l" rtl="0">
              <a:spcBef>
                <a:spcPts val="0"/>
              </a:spcBef>
              <a:spcAft>
                <a:spcPts val="0"/>
              </a:spcAft>
              <a:buClr>
                <a:schemeClr val="dk1"/>
              </a:buClr>
              <a:buSzPts val="1600"/>
              <a:buNone/>
            </a:pPr>
            <a:endParaRPr dirty="0"/>
          </a:p>
          <a:p>
            <a:pPr marL="0" lvl="0" indent="0" algn="l" rtl="0">
              <a:spcBef>
                <a:spcPts val="0"/>
              </a:spcBef>
              <a:spcAft>
                <a:spcPts val="0"/>
              </a:spcAft>
              <a:buClr>
                <a:schemeClr val="dk1"/>
              </a:buClr>
              <a:buSzPts val="1600"/>
              <a:buNone/>
            </a:pPr>
            <a:r>
              <a:rPr lang="fi-FI" dirty="0"/>
              <a:t>Dialogi oli luottamuksellinen, joten älä kerro muiden sanomisia eteenpäin ilman lupaa. Voit jakaa omia ajatuksiasi sekä tunnelmiasi sekä yleisesti teemoja, joita keskustelussa nousi esiin.</a:t>
            </a:r>
            <a:endParaRPr dirty="0"/>
          </a:p>
          <a:p>
            <a:pPr marL="0" lvl="0" indent="0" algn="l" rtl="0">
              <a:spcBef>
                <a:spcPts val="0"/>
              </a:spcBef>
              <a:spcAft>
                <a:spcPts val="0"/>
              </a:spcAft>
              <a:buClr>
                <a:schemeClr val="dk1"/>
              </a:buClr>
              <a:buSzPts val="1600"/>
              <a:buNone/>
            </a:pPr>
            <a:endParaRPr dirty="0"/>
          </a:p>
          <a:p>
            <a:pPr marL="0" lvl="0" indent="0" algn="l" rtl="0">
              <a:spcBef>
                <a:spcPts val="0"/>
              </a:spcBef>
              <a:spcAft>
                <a:spcPts val="0"/>
              </a:spcAft>
              <a:buClr>
                <a:schemeClr val="dk1"/>
              </a:buClr>
              <a:buSzPts val="1600"/>
              <a:buNone/>
            </a:pPr>
            <a:r>
              <a:rPr lang="fi-FI" dirty="0"/>
              <a:t>Kiitos keskustelusta! </a:t>
            </a:r>
          </a:p>
          <a:p>
            <a:pPr marL="0" lvl="0" indent="0" algn="l" rtl="0">
              <a:spcBef>
                <a:spcPts val="0"/>
              </a:spcBef>
              <a:spcAft>
                <a:spcPts val="0"/>
              </a:spcAft>
              <a:buClr>
                <a:schemeClr val="dk1"/>
              </a:buClr>
              <a:buSzPts val="1600"/>
              <a:buNone/>
            </a:pPr>
            <a:endParaRPr lang="fi-FI" dirty="0"/>
          </a:p>
          <a:p>
            <a:pPr marL="0" lvl="0" indent="0" algn="l" rtl="0">
              <a:spcBef>
                <a:spcPts val="0"/>
              </a:spcBef>
              <a:spcAft>
                <a:spcPts val="0"/>
              </a:spcAft>
              <a:buClr>
                <a:schemeClr val="dk1"/>
              </a:buClr>
              <a:buSzPts val="1600"/>
              <a:buNone/>
            </a:pPr>
            <a:r>
              <a:rPr lang="fi-FI" dirty="0"/>
              <a:t>				              </a:t>
            </a:r>
            <a:r>
              <a:rPr lang="fi-FI" b="1" dirty="0"/>
              <a:t>5 min</a:t>
            </a:r>
            <a:endParaRPr b="1" dirty="0"/>
          </a:p>
          <a:p>
            <a:pPr marL="0" lvl="0" indent="0" algn="l" rtl="0">
              <a:spcBef>
                <a:spcPts val="0"/>
              </a:spcBef>
              <a:spcAft>
                <a:spcPts val="0"/>
              </a:spcAft>
              <a:buClr>
                <a:schemeClr val="dk1"/>
              </a:buClr>
              <a:buSzPts val="1600"/>
              <a:buNone/>
            </a:pP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8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Kiitos ja lopetus</a:t>
            </a:r>
            <a:endParaRPr sz="2000" b="1" dirty="0"/>
          </a:p>
        </p:txBody>
      </p:sp>
      <p:sp>
        <p:nvSpPr>
          <p:cNvPr id="5" name="Google Shape;313;p20">
            <a:extLst>
              <a:ext uri="{FF2B5EF4-FFF2-40B4-BE49-F238E27FC236}">
                <a16:creationId xmlns:a16="http://schemas.microsoft.com/office/drawing/2014/main" id="{F598DCD5-B5FD-002A-BFE4-117DBB16712F}"/>
              </a:ext>
            </a:extLst>
          </p:cNvPr>
          <p:cNvSpPr txBox="1">
            <a:spLocks noGrp="1"/>
          </p:cNvSpPr>
          <p:nvPr>
            <p:ph type="body" idx="3"/>
          </p:nvPr>
        </p:nvSpPr>
        <p:spPr>
          <a:xfrm>
            <a:off x="570675" y="467806"/>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dirty="0"/>
              <a:t>Kansallisten dialogien ydinryhmä ottaa vastaan keskustelujen kirjaukset.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None/>
            </a:pPr>
            <a:r>
              <a:rPr lang="fi-FI" dirty="0"/>
              <a:t>Kirjauksien toimittaminen yhteistä koontia varten lisää käytyjen keskustelujen vaikuttavuutta. Ne vaikuttavat kansallisen yhteenvedon sisältöön ja kaikkiin niihin toimijoihin, jotka hyödyntävät yhteenvetoa oman työnsä tueksi.</a:t>
            </a:r>
            <a:endParaRPr dirty="0"/>
          </a:p>
          <a:p>
            <a:pPr marL="0" lvl="0" indent="0" algn="l" rtl="0">
              <a:lnSpc>
                <a:spcPct val="100000"/>
              </a:lnSpc>
              <a:spcBef>
                <a:spcPts val="0"/>
              </a:spcBef>
              <a:spcAft>
                <a:spcPts val="0"/>
              </a:spcAft>
              <a:buClr>
                <a:schemeClr val="dk1"/>
              </a:buClr>
              <a:buSzPts val="1100"/>
              <a:buNone/>
            </a:pPr>
            <a:endParaRPr dirty="0"/>
          </a:p>
          <a:p>
            <a:pPr marL="0" lvl="0" indent="0" algn="l" rtl="0">
              <a:lnSpc>
                <a:spcPct val="100000"/>
              </a:lnSpc>
              <a:spcBef>
                <a:spcPts val="0"/>
              </a:spcBef>
              <a:spcAft>
                <a:spcPts val="0"/>
              </a:spcAft>
              <a:buClr>
                <a:schemeClr val="dk1"/>
              </a:buClr>
              <a:buSzPts val="1100"/>
              <a:buFont typeface="Arial"/>
              <a:buNone/>
            </a:pPr>
            <a:r>
              <a:rPr lang="fi-FI" dirty="0"/>
              <a:t>Kansallisten dialogien ydinryhmän yhteydessä toimiva tiimi lukee tarkkaan kaikki kirjaukset ja tekee niiden pohjalta yhteenvedon, joka julkaistaan Kansallisten dialogien verkkosivuilla.</a:t>
            </a:r>
            <a:endParaRPr dirty="0"/>
          </a:p>
          <a:p>
            <a:pPr marL="0" lvl="0" indent="0" algn="l" rtl="0">
              <a:lnSpc>
                <a:spcPct val="110000"/>
              </a:lnSpc>
              <a:spcBef>
                <a:spcPts val="0"/>
              </a:spcBef>
              <a:spcAft>
                <a:spcPts val="0"/>
              </a:spcAft>
              <a:buClr>
                <a:schemeClr val="dk1"/>
              </a:buClr>
              <a:buSzPts val="1600"/>
              <a:buNone/>
            </a:pPr>
            <a:endParaRPr sz="1800" dirty="0"/>
          </a:p>
        </p:txBody>
      </p:sp>
      <p:sp>
        <p:nvSpPr>
          <p:cNvPr id="375" name="Google Shape;375;p27"/>
          <p:cNvSpPr txBox="1">
            <a:spLocks noGrp="1"/>
          </p:cNvSpPr>
          <p:nvPr>
            <p:ph type="body" idx="2"/>
          </p:nvPr>
        </p:nvSpPr>
        <p:spPr>
          <a:xfrm>
            <a:off x="6526350" y="1605515"/>
            <a:ext cx="5006700" cy="425295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fi-FI" dirty="0"/>
              <a:t>Dialogi on mahdollisuus syventää ymmärrystä, oppia rakentavan keskustelun taitoja, pysähtyä kuuntelemaan muiden kokemuksia ja päästä kertomaan omia, epävalmiitakin ajatuksia muille.</a:t>
            </a:r>
            <a:endParaRPr dirty="0"/>
          </a:p>
          <a:p>
            <a:pPr marL="0" lvl="0" indent="0" algn="l" rtl="0">
              <a:spcBef>
                <a:spcPts val="0"/>
              </a:spcBef>
              <a:spcAft>
                <a:spcPts val="0"/>
              </a:spcAft>
              <a:buClr>
                <a:schemeClr val="dk1"/>
              </a:buClr>
              <a:buSzPts val="1600"/>
              <a:buNone/>
            </a:pP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8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Järjestäjälle:</a:t>
            </a:r>
            <a:endParaRPr sz="2000" b="1" dirty="0"/>
          </a:p>
          <a:p>
            <a:pPr marL="0" lvl="0" indent="0" algn="l" rtl="0">
              <a:lnSpc>
                <a:spcPct val="90000"/>
              </a:lnSpc>
              <a:spcBef>
                <a:spcPts val="0"/>
              </a:spcBef>
              <a:spcAft>
                <a:spcPts val="0"/>
              </a:spcAft>
              <a:buClr>
                <a:schemeClr val="dk1"/>
              </a:buClr>
              <a:buSzPts val="5000"/>
              <a:buNone/>
            </a:pPr>
            <a:endParaRPr sz="2000" b="1" dirty="0"/>
          </a:p>
          <a:p>
            <a:pPr marL="0" lvl="0" indent="0" algn="l" rtl="0">
              <a:lnSpc>
                <a:spcPct val="90000"/>
              </a:lnSpc>
              <a:spcBef>
                <a:spcPts val="0"/>
              </a:spcBef>
              <a:spcAft>
                <a:spcPts val="0"/>
              </a:spcAft>
              <a:buClr>
                <a:schemeClr val="dk1"/>
              </a:buClr>
              <a:buSzPts val="5000"/>
              <a:buNone/>
            </a:pPr>
            <a:r>
              <a:rPr lang="fi-FI" sz="1800" b="1" dirty="0"/>
              <a:t>Kiitos kun järjestit dialogin!</a:t>
            </a:r>
            <a:endParaRPr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sz="4400" dirty="0"/>
              <a:t>Dialogien tuloksia hyödynnetään sekä Kansallisten dialogien yhteenvetoon ”Mikä tuo meidät yhteen?” että kestävän kehityksen maaraporttiin.</a:t>
            </a:r>
            <a:br>
              <a:rPr lang="fi-FI" sz="4400" dirty="0"/>
            </a:br>
            <a:br>
              <a:rPr lang="fi-FI" sz="4400" dirty="0"/>
            </a:br>
            <a:r>
              <a:rPr lang="fi-FI" sz="4400" dirty="0"/>
              <a:t>Lue lisää kestävän kehityksen maaraportista: </a:t>
            </a:r>
            <a:r>
              <a:rPr lang="fi-FI" sz="4400" dirty="0">
                <a:hlinkClick r:id="rId2"/>
              </a:rPr>
              <a:t>https://kestavakehitys.fi/agenda2030/toimeenpano-suomessa</a:t>
            </a:r>
            <a:r>
              <a:rPr lang="fi-FI" sz="4400" dirty="0"/>
              <a:t> </a:t>
            </a:r>
          </a:p>
        </p:txBody>
      </p:sp>
    </p:spTree>
    <p:extLst>
      <p:ext uri="{BB962C8B-B14F-4D97-AF65-F5344CB8AC3E}">
        <p14:creationId xmlns:p14="http://schemas.microsoft.com/office/powerpoint/2010/main" val="3184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336174" y="1504507"/>
            <a:ext cx="11551026"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800" b="1" dirty="0"/>
              <a:t>Ohjeita käsikirjoituksen käyttämiseen</a:t>
            </a:r>
            <a:endParaRPr sz="2800" b="1" dirty="0"/>
          </a:p>
          <a:p>
            <a:pPr marL="0" lvl="0" indent="0" algn="l" rtl="0">
              <a:lnSpc>
                <a:spcPct val="80000"/>
              </a:lnSpc>
              <a:spcBef>
                <a:spcPts val="0"/>
              </a:spcBef>
              <a:spcAft>
                <a:spcPts val="0"/>
              </a:spcAft>
              <a:buClr>
                <a:schemeClr val="dk1"/>
              </a:buClr>
              <a:buSzPts val="7000"/>
              <a:buFont typeface="Inter Tight"/>
              <a:buNone/>
            </a:pPr>
            <a:endParaRPr sz="1600" dirty="0"/>
          </a:p>
          <a:p>
            <a:pPr marL="457200" lvl="0" indent="-330200" algn="l" rtl="0">
              <a:lnSpc>
                <a:spcPct val="100000"/>
              </a:lnSpc>
              <a:spcBef>
                <a:spcPts val="0"/>
              </a:spcBef>
              <a:spcAft>
                <a:spcPts val="0"/>
              </a:spcAft>
              <a:buSzPts val="1600"/>
              <a:buChar char="●"/>
            </a:pPr>
            <a:r>
              <a:rPr lang="fi-FI" sz="1800" dirty="0"/>
              <a:t>Suunnittele dialogi ennakkoon käsikirjoituksen pohjalta. </a:t>
            </a:r>
            <a:endParaRPr sz="1800" dirty="0"/>
          </a:p>
          <a:p>
            <a:pPr marL="457200" lvl="0" indent="-330200" algn="l" rtl="0">
              <a:lnSpc>
                <a:spcPct val="100000"/>
              </a:lnSpc>
              <a:spcBef>
                <a:spcPts val="1000"/>
              </a:spcBef>
              <a:spcAft>
                <a:spcPts val="0"/>
              </a:spcAft>
              <a:buSzPts val="1600"/>
              <a:buChar char="●"/>
            </a:pPr>
            <a:r>
              <a:rPr lang="fi-FI" sz="1800" dirty="0"/>
              <a:t>Voit käyttää käsikirjoituksen ja ohjaamisen tukena myös keskustelun ohjauskortteja: </a:t>
            </a:r>
            <a:r>
              <a:rPr lang="fi-FI" sz="1800" u="sng" dirty="0">
                <a:solidFill>
                  <a:schemeClr val="hlink"/>
                </a:solidFill>
                <a:hlinkClick r:id="rId3"/>
              </a:rPr>
              <a:t>www.eratauko.fi/tyokalu/keskustelun-ohjauskortit/</a:t>
            </a:r>
            <a:r>
              <a:rPr lang="fi-FI" sz="1800" dirty="0"/>
              <a:t> </a:t>
            </a:r>
            <a:endParaRPr sz="1800" dirty="0"/>
          </a:p>
          <a:p>
            <a:pPr marL="457200" lvl="0" indent="-330200" algn="l" rtl="0">
              <a:lnSpc>
                <a:spcPct val="100000"/>
              </a:lnSpc>
              <a:spcBef>
                <a:spcPts val="1000"/>
              </a:spcBef>
              <a:spcAft>
                <a:spcPts val="0"/>
              </a:spcAft>
              <a:buSzPts val="1600"/>
              <a:buChar char="●"/>
            </a:pPr>
            <a:r>
              <a:rPr lang="fi-FI" sz="1800" dirty="0"/>
              <a:t>Käsikirjoitus on dialogin ohjaamisen tueksi, sitä ei tarvitse jakaa keskustelijoille. Käsikirjoitus kannattaa tulostaa itselle muokkauksen jälkeen. </a:t>
            </a:r>
            <a:endParaRPr sz="1800" dirty="0"/>
          </a:p>
          <a:p>
            <a:pPr marL="457200" lvl="0" indent="-330200" algn="l" rtl="0">
              <a:lnSpc>
                <a:spcPct val="100000"/>
              </a:lnSpc>
              <a:spcBef>
                <a:spcPts val="1000"/>
              </a:spcBef>
              <a:spcAft>
                <a:spcPts val="0"/>
              </a:spcAft>
              <a:buSzPts val="1600"/>
              <a:buChar char="●"/>
            </a:pPr>
            <a:r>
              <a:rPr lang="fi-FI" sz="1800" dirty="0"/>
              <a:t>Käsikirjoituksen sanoitukset ovat esimerkkisanoituksia. Muokkaa ne keskustelun aiheeseen, kohderyhmään ja suuhusi sopiviksi.</a:t>
            </a:r>
            <a:endParaRPr sz="1800" dirty="0"/>
          </a:p>
          <a:p>
            <a:pPr marL="457200" lvl="0" indent="-330200" algn="l" rtl="0">
              <a:lnSpc>
                <a:spcPct val="100000"/>
              </a:lnSpc>
              <a:spcBef>
                <a:spcPts val="1000"/>
              </a:spcBef>
              <a:spcAft>
                <a:spcPts val="0"/>
              </a:spcAft>
              <a:buSzPts val="1600"/>
              <a:buChar char="●"/>
            </a:pPr>
            <a:r>
              <a:rPr lang="fi-FI" sz="1800" dirty="0"/>
              <a:t>Kellonajat ovat suuntaa-antavia. Niiden on tarkoitus antaa käsitys siitä, minkä verran aikaa kuhunkin vaiheeseen kannattaa suurin piirtein käyttää. Kellonaikoja ei tarvitse noudattaa täsmällisesti aloitusta ja lopetusta lukuun ottamatta.  </a:t>
            </a:r>
            <a:endParaRPr sz="1800" dirty="0"/>
          </a:p>
          <a:p>
            <a:pPr marL="457200" lvl="0" indent="-330200" algn="l" rtl="0">
              <a:lnSpc>
                <a:spcPct val="100000"/>
              </a:lnSpc>
              <a:spcBef>
                <a:spcPts val="1000"/>
              </a:spcBef>
              <a:spcAft>
                <a:spcPts val="0"/>
              </a:spcAft>
              <a:buSzPts val="1600"/>
              <a:buChar char="●"/>
            </a:pPr>
            <a:r>
              <a:rPr lang="fi-FI" sz="1800" dirty="0"/>
              <a:t>Voit hyödyntää omaa ryhmänohjauksen osaamistasi ja käyttää tarpeen mukaan hyväksi havaittuja keinoja keskustelun ja keskustelijoiden tukemiseksi.</a:t>
            </a:r>
            <a:endParaRPr sz="1800" dirty="0"/>
          </a:p>
          <a:p>
            <a:pPr marL="457200" lvl="0" indent="-330200" algn="l" rtl="0">
              <a:lnSpc>
                <a:spcPct val="100000"/>
              </a:lnSpc>
              <a:spcBef>
                <a:spcPts val="1000"/>
              </a:spcBef>
              <a:spcAft>
                <a:spcPts val="1000"/>
              </a:spcAft>
              <a:buSzPts val="1600"/>
              <a:buChar char="●"/>
            </a:pPr>
            <a:r>
              <a:rPr lang="fi-FI" sz="18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205802" y="454661"/>
            <a:ext cx="5986198" cy="570563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Tervetuloa mukaan Kansalliseen dialogiin. Aiheemme on</a:t>
            </a:r>
            <a:r>
              <a:rPr lang="fi-FI" sz="1400" b="1" dirty="0"/>
              <a:t>: ” Tuoko kestävä kehitys meitä yhteen?”</a:t>
            </a:r>
            <a:r>
              <a:rPr lang="fi-FI" sz="1400" dirty="0"/>
              <a:t> </a:t>
            </a:r>
            <a:r>
              <a:rPr lang="fi-FI" sz="1400" i="1" dirty="0"/>
              <a:t>Muokkaa tämä vastaamaan juuri teidän keskustelun otsikkoa.</a:t>
            </a:r>
            <a:r>
              <a:rPr lang="fi-FI" sz="1400" b="1" dirty="0"/>
              <a:t> </a:t>
            </a:r>
            <a:r>
              <a:rPr lang="fi-FI" sz="1400" dirty="0">
                <a:solidFill>
                  <a:schemeClr val="tx1"/>
                </a:solidFill>
              </a:rPr>
              <a:t>Aihepiiristä järjestetään lukuisia dialogeja ympäri Suomen. Tavoitteena on ymmärtää paremmin Suomessa asuvien ihmisten kokemuksia siitä millaiset asiat, paikat, toimijat ja tekemisen tavat voivat tuoda meitä yhteen nyt ja tulevaisuudessa? </a:t>
            </a:r>
          </a:p>
          <a:p>
            <a:pPr marL="0" indent="0">
              <a:spcBef>
                <a:spcPts val="0"/>
              </a:spcBef>
              <a:buSzPts val="1600"/>
              <a:buNone/>
            </a:pPr>
            <a:endParaRPr sz="900" dirty="0"/>
          </a:p>
          <a:p>
            <a:pPr marL="0" lvl="0" indent="0" algn="l" rtl="0">
              <a:lnSpc>
                <a:spcPct val="110000"/>
              </a:lnSpc>
              <a:spcBef>
                <a:spcPts val="0"/>
              </a:spcBef>
              <a:spcAft>
                <a:spcPts val="0"/>
              </a:spcAft>
              <a:buClr>
                <a:schemeClr val="dk1"/>
              </a:buClr>
              <a:buSzPts val="1600"/>
              <a:buNone/>
            </a:pPr>
            <a:r>
              <a:rPr lang="fi-FI" sz="1400" dirty="0"/>
              <a:t>Olen </a:t>
            </a:r>
            <a:r>
              <a:rPr lang="fi-FI" sz="1400" b="1" dirty="0"/>
              <a:t>XX</a:t>
            </a:r>
            <a:r>
              <a:rPr lang="fi-FI" sz="1400" dirty="0"/>
              <a:t> ja toimin tänään dialogin ohjaajana. </a:t>
            </a:r>
            <a:r>
              <a:rPr lang="fi-FI" sz="1400" i="1" dirty="0"/>
              <a:t>Kerro, miten puheenvuoroja jaetaan.</a:t>
            </a:r>
            <a:r>
              <a:rPr lang="fi-FI" sz="1400" dirty="0"/>
              <a:t> Pyritään puhumaan omasta kokemuksesta ja kuuntelemaan rauhassa muiden kokemuksia aiheesta.</a:t>
            </a:r>
            <a:endParaRPr sz="1400" dirty="0"/>
          </a:p>
          <a:p>
            <a:pPr marL="0" lvl="0" indent="0" algn="l" rtl="0">
              <a:lnSpc>
                <a:spcPct val="110000"/>
              </a:lnSpc>
              <a:spcBef>
                <a:spcPts val="0"/>
              </a:spcBef>
              <a:spcAft>
                <a:spcPts val="0"/>
              </a:spcAft>
              <a:buClr>
                <a:schemeClr val="dk1"/>
              </a:buClr>
              <a:buSzPts val="1600"/>
              <a:buNone/>
            </a:pPr>
            <a:endParaRPr sz="900" dirty="0"/>
          </a:p>
          <a:p>
            <a:pPr marL="0" lvl="0" indent="0" algn="l" rtl="0">
              <a:lnSpc>
                <a:spcPct val="110000"/>
              </a:lnSpc>
              <a:spcBef>
                <a:spcPts val="0"/>
              </a:spcBef>
              <a:spcAft>
                <a:spcPts val="0"/>
              </a:spcAft>
              <a:buClr>
                <a:schemeClr val="dk1"/>
              </a:buClr>
              <a:buSzPts val="1600"/>
              <a:buNone/>
            </a:pPr>
            <a:r>
              <a:rPr lang="fi-FI" sz="1400" dirty="0"/>
              <a:t>Dialogin aikana voi olla erilaisia näkemyksiä aiheesta. Tämä sopii hyvin, sillä emme pyri yksimielisyyteen. Keskustelun lopuksi pohditaan, mitä olemme oppineet tai oivaltaneet dialogin aikana.</a:t>
            </a:r>
            <a:endParaRPr sz="1400" dirty="0"/>
          </a:p>
          <a:p>
            <a:pPr marL="0" lvl="0" indent="0" algn="l" rtl="0">
              <a:lnSpc>
                <a:spcPct val="110000"/>
              </a:lnSpc>
              <a:spcBef>
                <a:spcPts val="0"/>
              </a:spcBef>
              <a:spcAft>
                <a:spcPts val="0"/>
              </a:spcAft>
              <a:buClr>
                <a:schemeClr val="dk1"/>
              </a:buClr>
              <a:buSzPts val="1600"/>
              <a:buNone/>
            </a:pPr>
            <a:endParaRPr sz="900" dirty="0"/>
          </a:p>
          <a:p>
            <a:pPr marL="0" lvl="0" indent="0" algn="l" rtl="0">
              <a:lnSpc>
                <a:spcPct val="110000"/>
              </a:lnSpc>
              <a:spcBef>
                <a:spcPts val="0"/>
              </a:spcBef>
              <a:spcAft>
                <a:spcPts val="0"/>
              </a:spcAft>
              <a:buClr>
                <a:schemeClr val="dk1"/>
              </a:buClr>
              <a:buSzPts val="1600"/>
              <a:buNone/>
            </a:pPr>
            <a:r>
              <a:rPr lang="fi-FI" sz="1400" dirty="0"/>
              <a:t>Keskustelussa ei tarvitse tehdä päätöksiä tai etsiä ratkaisuja, mutta sellaisia voi nousta esiin. Keskustelu käydään luottamuksellisesti. </a:t>
            </a:r>
            <a:endParaRPr sz="1400" dirty="0"/>
          </a:p>
          <a:p>
            <a:pPr marL="0" lvl="0" indent="0" algn="l" rtl="0">
              <a:lnSpc>
                <a:spcPct val="110000"/>
              </a:lnSpc>
              <a:spcBef>
                <a:spcPts val="0"/>
              </a:spcBef>
              <a:spcAft>
                <a:spcPts val="0"/>
              </a:spcAft>
              <a:buClr>
                <a:schemeClr val="dk1"/>
              </a:buClr>
              <a:buSzPts val="1600"/>
              <a:buNone/>
            </a:pPr>
            <a:endParaRPr sz="900" dirty="0"/>
          </a:p>
          <a:p>
            <a:pPr marL="0" lvl="0" indent="0" algn="l" rtl="0">
              <a:lnSpc>
                <a:spcPct val="110000"/>
              </a:lnSpc>
              <a:spcBef>
                <a:spcPts val="0"/>
              </a:spcBef>
              <a:spcAft>
                <a:spcPts val="0"/>
              </a:spcAft>
              <a:buClr>
                <a:schemeClr val="dk1"/>
              </a:buClr>
              <a:buSzPts val="1600"/>
              <a:buNone/>
            </a:pPr>
            <a:r>
              <a:rPr lang="fi-FI" sz="1400" dirty="0"/>
              <a:t>Dialogin kirjurina toimii </a:t>
            </a:r>
            <a:r>
              <a:rPr lang="fi-FI" sz="1400" b="1" dirty="0"/>
              <a:t>XX</a:t>
            </a:r>
            <a:r>
              <a:rPr lang="fi-FI" sz="1400" dirty="0"/>
              <a:t>. Keskustelu kirjataan siten, ettei siinä käy ilmi keitä keskustelussa on ollut mukana. Kaikki kirjaukset kootaan yhteenvedoksi, joka julkaistaan Kansallisten dialogien sivuilla. Yhteenvedosta ei voi tunnistaa yksittäisiä keskustelijoita.</a:t>
            </a:r>
            <a:endParaRPr sz="1400" dirty="0"/>
          </a:p>
          <a:p>
            <a:pPr marL="0" lvl="0" indent="0" algn="l" rtl="0">
              <a:lnSpc>
                <a:spcPct val="110000"/>
              </a:lnSpc>
              <a:spcBef>
                <a:spcPts val="0"/>
              </a:spcBef>
              <a:spcAft>
                <a:spcPts val="0"/>
              </a:spcAft>
              <a:buClr>
                <a:schemeClr val="dk1"/>
              </a:buClr>
              <a:buSzPts val="1600"/>
              <a:buNone/>
            </a:pPr>
            <a:endParaRPr sz="900" dirty="0"/>
          </a:p>
          <a:p>
            <a:pPr marL="0" lvl="0" indent="0" algn="l" rtl="0">
              <a:lnSpc>
                <a:spcPct val="110000"/>
              </a:lnSpc>
              <a:spcBef>
                <a:spcPts val="0"/>
              </a:spcBef>
              <a:spcAft>
                <a:spcPts val="0"/>
              </a:spcAft>
              <a:buClr>
                <a:schemeClr val="dk1"/>
              </a:buClr>
              <a:buSzPts val="1600"/>
              <a:buNone/>
            </a:pPr>
            <a:r>
              <a:rPr lang="fi-FI" sz="1400" dirty="0"/>
              <a:t>Käydään alkuun lyhyt esittelykierros. Voit esitellä itsesi pelkällä etunimellä ja kertomalla, miksi haluat osallistua tähän dialogiin</a:t>
            </a:r>
            <a:r>
              <a:rPr lang="fi-FI" sz="1400" b="1" dirty="0"/>
              <a:t>.     5 min</a:t>
            </a:r>
            <a:endParaRPr sz="1400" b="1" dirty="0"/>
          </a:p>
          <a:p>
            <a:pPr marL="0" lvl="0" indent="0" algn="l" rtl="0">
              <a:lnSpc>
                <a:spcPct val="110000"/>
              </a:lnSpc>
              <a:spcBef>
                <a:spcPts val="0"/>
              </a:spcBef>
              <a:spcAft>
                <a:spcPts val="0"/>
              </a:spcAft>
              <a:buClr>
                <a:schemeClr val="dk1"/>
              </a:buClr>
              <a:buSzPts val="1600"/>
              <a:buNone/>
            </a:pPr>
            <a:endParaRPr sz="1400" dirty="0"/>
          </a:p>
        </p:txBody>
      </p:sp>
      <p:sp>
        <p:nvSpPr>
          <p:cNvPr id="295" name="Google Shape;295;p18"/>
          <p:cNvSpPr txBox="1">
            <a:spLocks noGrp="1"/>
          </p:cNvSpPr>
          <p:nvPr>
            <p:ph type="body" idx="3"/>
          </p:nvPr>
        </p:nvSpPr>
        <p:spPr>
          <a:xfrm>
            <a:off x="673199" y="554400"/>
            <a:ext cx="5313001"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sz="5700" b="1" dirty="0"/>
          </a:p>
        </p:txBody>
      </p:sp>
      <p:sp>
        <p:nvSpPr>
          <p:cNvPr id="296" name="Google Shape;296;p18"/>
          <p:cNvSpPr txBox="1">
            <a:spLocks noGrp="1"/>
          </p:cNvSpPr>
          <p:nvPr>
            <p:ph type="body" idx="4"/>
          </p:nvPr>
        </p:nvSpPr>
        <p:spPr>
          <a:xfrm>
            <a:off x="6272250" y="85061"/>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Aloitus</a:t>
            </a:r>
            <a:endParaRPr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364005" y="883110"/>
            <a:ext cx="5483901"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1. </a:t>
            </a:r>
            <a:r>
              <a:rPr lang="fi-FI" sz="1800" b="1" dirty="0"/>
              <a:t>Kuuntele</a:t>
            </a:r>
            <a:r>
              <a:rPr lang="fi-FI" sz="1800" dirty="0"/>
              <a:t> toisia, älä keskeytä tai käynnistä sivukeskusteluja.</a:t>
            </a:r>
            <a:endParaRPr sz="1800" dirty="0"/>
          </a:p>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2. </a:t>
            </a:r>
            <a:r>
              <a:rPr lang="fi-FI" sz="1800" b="1" dirty="0"/>
              <a:t>Liity</a:t>
            </a:r>
            <a:r>
              <a:rPr lang="fi-FI" sz="1800" dirty="0"/>
              <a:t> toisten puheeseen ja käytä arkikieltä.</a:t>
            </a:r>
            <a:endParaRPr sz="1800" dirty="0"/>
          </a:p>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3. </a:t>
            </a:r>
            <a:r>
              <a:rPr lang="fi-FI" sz="1800" b="1" dirty="0"/>
              <a:t>Kerro</a:t>
            </a:r>
            <a:r>
              <a:rPr lang="fi-FI" sz="1800" dirty="0"/>
              <a:t> omasta kokemuksesta.</a:t>
            </a:r>
            <a:endParaRPr sz="1800" dirty="0"/>
          </a:p>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4. </a:t>
            </a:r>
            <a:r>
              <a:rPr lang="fi-FI" sz="1800" b="1" dirty="0"/>
              <a:t>Puhuttele</a:t>
            </a:r>
            <a:r>
              <a:rPr lang="fi-FI" sz="1800" dirty="0"/>
              <a:t> muita suoraan ja kysy heidän näkemyksiään.</a:t>
            </a:r>
            <a:endParaRPr sz="1800" dirty="0"/>
          </a:p>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5. </a:t>
            </a:r>
            <a:r>
              <a:rPr lang="fi-FI" sz="1800" b="1" dirty="0"/>
              <a:t>Ole läsnä ja kunnioita </a:t>
            </a:r>
            <a:r>
              <a:rPr lang="fi-FI" sz="1800" dirty="0"/>
              <a:t>toisia sekä luottamuksen ilmapiiriä.</a:t>
            </a:r>
            <a:endParaRPr sz="1800" dirty="0"/>
          </a:p>
          <a:p>
            <a:pPr marL="0" lvl="0" indent="0" algn="l" rtl="0">
              <a:lnSpc>
                <a:spcPct val="110000"/>
              </a:lnSpc>
              <a:spcBef>
                <a:spcPts val="0"/>
              </a:spcBef>
              <a:spcAft>
                <a:spcPts val="0"/>
              </a:spcAft>
              <a:buClr>
                <a:schemeClr val="dk1"/>
              </a:buClr>
              <a:buSzPts val="1600"/>
              <a:buNone/>
            </a:pPr>
            <a:endParaRPr sz="1800" dirty="0"/>
          </a:p>
          <a:p>
            <a:pPr marL="0" lvl="0" indent="0" algn="l" rtl="0">
              <a:lnSpc>
                <a:spcPct val="110000"/>
              </a:lnSpc>
              <a:spcBef>
                <a:spcPts val="0"/>
              </a:spcBef>
              <a:spcAft>
                <a:spcPts val="0"/>
              </a:spcAft>
              <a:buClr>
                <a:schemeClr val="dk1"/>
              </a:buClr>
              <a:buSzPts val="1600"/>
              <a:buNone/>
            </a:pPr>
            <a:r>
              <a:rPr lang="fi-FI" sz="1800" dirty="0"/>
              <a:t>6. </a:t>
            </a:r>
            <a:r>
              <a:rPr lang="fi-FI" sz="1800" b="1" dirty="0"/>
              <a:t>Etsi ja kokoa.</a:t>
            </a:r>
            <a:r>
              <a:rPr lang="fi-FI" sz="1800" dirty="0"/>
              <a:t> Työstä rohkeasti esiin tulevia ristiriitoja ja etsi piiloon jääneitä asioita.</a:t>
            </a:r>
            <a:endParaRPr sz="1800" dirty="0"/>
          </a:p>
        </p:txBody>
      </p:sp>
      <p:sp>
        <p:nvSpPr>
          <p:cNvPr id="303" name="Google Shape;303;p19"/>
          <p:cNvSpPr txBox="1">
            <a:spLocks noGrp="1"/>
          </p:cNvSpPr>
          <p:nvPr>
            <p:ph type="body" idx="2"/>
          </p:nvPr>
        </p:nvSpPr>
        <p:spPr>
          <a:xfrm>
            <a:off x="6230679" y="38274"/>
            <a:ext cx="5858540" cy="5820050"/>
          </a:xfrm>
          <a:prstGeom prst="rect">
            <a:avLst/>
          </a:prstGeom>
          <a:noFill/>
          <a:ln>
            <a:noFill/>
          </a:ln>
        </p:spPr>
        <p:txBody>
          <a:bodyPr spcFirstLastPara="1" wrap="square" lIns="0" tIns="0" rIns="0" bIns="0" anchor="t" anchorCtr="0">
            <a:noAutofit/>
          </a:bodyPr>
          <a:lstStyle/>
          <a:p>
            <a:pPr marL="0" lvl="0" indent="0" algn="l" rtl="0">
              <a:spcBef>
                <a:spcPts val="400"/>
              </a:spcBef>
              <a:spcAft>
                <a:spcPts val="0"/>
              </a:spcAft>
              <a:buNone/>
            </a:pPr>
            <a:r>
              <a:rPr lang="fi-FI" dirty="0"/>
              <a:t>Keskustelussa käytetään Erätauon rakentavan keskustelun pelisääntöjä. Käydään ne vielä lyhyesti läpi.</a:t>
            </a:r>
            <a:endParaRPr dirty="0"/>
          </a:p>
          <a:p>
            <a:pPr marL="0" lvl="0" indent="0" algn="l" rtl="0">
              <a:spcBef>
                <a:spcPts val="400"/>
              </a:spcBef>
              <a:spcAft>
                <a:spcPts val="0"/>
              </a:spcAft>
              <a:buNone/>
            </a:pPr>
            <a:r>
              <a:rPr lang="fi-FI" sz="1400" i="1" dirty="0"/>
              <a:t>Ohjaaja käy läpi kuusi pelisääntöä, jotka löytyvät vasemmalta.</a:t>
            </a:r>
            <a:r>
              <a:rPr lang="fi-FI" sz="1400" dirty="0"/>
              <a:t> </a:t>
            </a:r>
            <a:endParaRPr sz="1400" dirty="0"/>
          </a:p>
          <a:p>
            <a:pPr marL="0" lvl="0" indent="0" algn="l" rtl="0">
              <a:spcBef>
                <a:spcPts val="400"/>
              </a:spcBef>
              <a:spcAft>
                <a:spcPts val="0"/>
              </a:spcAft>
              <a:buNone/>
            </a:pPr>
            <a:r>
              <a:rPr lang="fi-FI" sz="1400" dirty="0"/>
              <a:t>1. Jokaisella on mahdollisuus rauhassa kertoa omista kokemuksistaan ja näkemyksistään. On tärkeää, että ei keskeytetä toisiamme eikä aloiteta sivukeskusteluja.</a:t>
            </a:r>
            <a:endParaRPr sz="1400" dirty="0"/>
          </a:p>
          <a:p>
            <a:pPr marL="0" lvl="0" indent="0" algn="l" rtl="0">
              <a:spcBef>
                <a:spcPts val="400"/>
              </a:spcBef>
              <a:spcAft>
                <a:spcPts val="0"/>
              </a:spcAft>
              <a:buNone/>
            </a:pPr>
            <a:r>
              <a:rPr lang="fi-FI" sz="1400" dirty="0"/>
              <a:t>2. Pyritään liittymään toisten puheeseen. Käytetään arkikieltä ja vältetään erikoistermejä. </a:t>
            </a:r>
            <a:endParaRPr sz="1400" dirty="0"/>
          </a:p>
          <a:p>
            <a:pPr marL="0" lvl="0" indent="0" algn="l" rtl="0">
              <a:spcBef>
                <a:spcPts val="400"/>
              </a:spcBef>
              <a:spcAft>
                <a:spcPts val="0"/>
              </a:spcAft>
              <a:buNone/>
            </a:pPr>
            <a:r>
              <a:rPr lang="fi-FI" sz="1400" dirty="0"/>
              <a:t>3. Jaetaan omia kokemuksiamme eli aiheeseen liittyviä ajatuksia, havaintoja, tunteita, muistoja ja kuvitelmia. </a:t>
            </a:r>
            <a:endParaRPr sz="1400" dirty="0"/>
          </a:p>
          <a:p>
            <a:pPr marL="0" lvl="0" indent="0" algn="l" rtl="0">
              <a:spcBef>
                <a:spcPts val="400"/>
              </a:spcBef>
              <a:spcAft>
                <a:spcPts val="0"/>
              </a:spcAft>
              <a:buNone/>
            </a:pPr>
            <a:r>
              <a:rPr lang="fi-FI" sz="1400" dirty="0"/>
              <a:t>4. Voit puhutella muita suoraan ja kysyä kysymyksiä. </a:t>
            </a:r>
            <a:endParaRPr sz="1400" dirty="0"/>
          </a:p>
          <a:p>
            <a:pPr marL="0" lvl="0" indent="0" algn="l" rtl="0">
              <a:spcBef>
                <a:spcPts val="400"/>
              </a:spcBef>
              <a:spcAft>
                <a:spcPts val="0"/>
              </a:spcAft>
              <a:buNone/>
            </a:pPr>
            <a:r>
              <a:rPr lang="fi-FI" sz="14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400"/>
              </a:spcBef>
              <a:spcAft>
                <a:spcPts val="0"/>
              </a:spcAft>
              <a:buNone/>
            </a:pPr>
            <a:r>
              <a:rPr lang="fi-FI" sz="1400" dirty="0"/>
              <a:t>6. Dialogin on tarkoitus olla tilanne, jossa voidaan myös tutkia esiin nousevia ristiriitoja. Asioista ei tarvitse olla samaa mieltä. Eri näkökulmat rikastuttavat keskustelua ja auttavat meitä ymmärtämään paremmin dialogin aihetta. </a:t>
            </a:r>
            <a:endParaRPr sz="1400" dirty="0"/>
          </a:p>
          <a:p>
            <a:pPr marL="0" lvl="0" indent="0" algn="l" rtl="0">
              <a:spcBef>
                <a:spcPts val="400"/>
              </a:spcBef>
              <a:spcAft>
                <a:spcPts val="0"/>
              </a:spcAft>
              <a:buNone/>
            </a:pPr>
            <a:r>
              <a:rPr lang="fi-FI" sz="1400" dirty="0"/>
              <a:t>Voimmeko sitoutua yhdessä näihin pelisääntöihin? </a:t>
            </a:r>
            <a:endParaRPr sz="1400" dirty="0"/>
          </a:p>
          <a:p>
            <a:pPr marL="0" lvl="0" indent="0" algn="l" rtl="0">
              <a:spcBef>
                <a:spcPts val="400"/>
              </a:spcBef>
              <a:spcAft>
                <a:spcPts val="0"/>
              </a:spcAft>
              <a:buNone/>
            </a:pPr>
            <a:r>
              <a:rPr lang="fi-FI" sz="1400" dirty="0"/>
              <a:t>Hyvä, jatketaan!				            </a:t>
            </a:r>
            <a:r>
              <a:rPr lang="fi-FI" sz="1400" b="1" dirty="0"/>
              <a:t>5 min</a:t>
            </a:r>
            <a:endParaRPr sz="1400" b="1" dirty="0"/>
          </a:p>
        </p:txBody>
      </p:sp>
      <p:sp>
        <p:nvSpPr>
          <p:cNvPr id="304" name="Google Shape;304;p19"/>
          <p:cNvSpPr txBox="1">
            <a:spLocks noGrp="1"/>
          </p:cNvSpPr>
          <p:nvPr>
            <p:ph type="body" idx="3"/>
          </p:nvPr>
        </p:nvSpPr>
        <p:spPr>
          <a:xfrm>
            <a:off x="364005" y="438050"/>
            <a:ext cx="5288122" cy="44506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400" b="1" dirty="0"/>
              <a:t>Rakentavan keskustelun pelisäännöt</a:t>
            </a:r>
            <a:endParaRPr sz="24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400" b="1" dirty="0"/>
              <a:t>Aiemmissa Kansallisissa dialogeissa on toistuvasti noussut esiin ihmisten havainnot yhteiskunnan jakolinjojen syvenemisestä. Vaikuttaa siltä, että eri ihmisryhmien on vaikeaa löytää yhdistäviä tekijöitä ja tapoja, joilla kohdata toisensa. Eri sukupolvet, eri kulttuurit, erot ammateissa ja toimeentulossa, erot kaupunkien ja maaseudun välillä, ristiriidat vähemmistöjen ja enemmistöjen välillä sekä eri suuntiin vetävät poliittiset ideologiat ovat vaarassa </a:t>
            </a:r>
            <a:r>
              <a:rPr lang="fi-FI" sz="1400" b="1" dirty="0" err="1"/>
              <a:t>erkaannuttaa</a:t>
            </a:r>
            <a:r>
              <a:rPr lang="fi-FI" sz="1400" b="1" dirty="0"/>
              <a:t> meitä toisistamme. </a:t>
            </a:r>
          </a:p>
          <a:p>
            <a:pPr marL="0" indent="0">
              <a:lnSpc>
                <a:spcPct val="115000"/>
              </a:lnSpc>
              <a:spcBef>
                <a:spcPts val="0"/>
              </a:spcBef>
              <a:buSzPts val="1100"/>
              <a:buNone/>
            </a:pPr>
            <a:endParaRPr lang="fi-FI" sz="1400" b="1" dirty="0">
              <a:highlight>
                <a:srgbClr val="FFFF00"/>
              </a:highlight>
            </a:endParaRPr>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570675" y="426277"/>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a:t>
            </a:r>
            <a:r>
              <a:rPr lang="fi-FI" sz="1400" i="1" dirty="0"/>
              <a:t>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p>
          <a:p>
            <a:pPr marL="0" indent="0">
              <a:lnSpc>
                <a:spcPct val="115000"/>
              </a:lnSpc>
              <a:spcBef>
                <a:spcPts val="0"/>
              </a:spcBef>
              <a:buSzPts val="1100"/>
              <a:buNone/>
            </a:pPr>
            <a:r>
              <a:rPr lang="fi-FI" sz="1400" i="1" dirty="0"/>
              <a:t>Vaihtoehto 1: </a:t>
            </a:r>
            <a:r>
              <a:rPr lang="fi-FI" sz="1400" b="1" dirty="0"/>
              <a:t>Kertokaa parillenne: Mitä viimeaikaisia kokemuksia sinulla on siitä, miten Suomi etenee kestävässä kehityksessä? Mitä kestävä kehitys sinulle merkitsee sinulle?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i="1" dirty="0"/>
              <a:t>Vaihtoehto 2: </a:t>
            </a:r>
            <a:r>
              <a:rPr lang="fi-FI" sz="1400" b="1" dirty="0"/>
              <a:t>Kertokaa parillenne: Mitä viimeaikaisia kokemuksia sinulla on siitä, millaiset asiat ovat meitä yhdistäneet tai vieneet erilleen kestävässä kehityksessä? Mitä kestävä kehitys sinulle merkitsee sinulle? </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05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
        <p:nvSpPr>
          <p:cNvPr id="4" name="Google Shape;313;p20">
            <a:extLst>
              <a:ext uri="{FF2B5EF4-FFF2-40B4-BE49-F238E27FC236}">
                <a16:creationId xmlns:a16="http://schemas.microsoft.com/office/drawing/2014/main" id="{0E4008F6-92D7-A915-1EF8-495C3BECA7FE}"/>
              </a:ext>
            </a:extLst>
          </p:cNvPr>
          <p:cNvSpPr txBox="1">
            <a:spLocks/>
          </p:cNvSpPr>
          <p:nvPr/>
        </p:nvSpPr>
        <p:spPr>
          <a:xfrm>
            <a:off x="570675" y="380735"/>
            <a:ext cx="5094976"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lnSpc>
                <a:spcPct val="110000"/>
              </a:lnSpc>
              <a:buSzPts val="1600"/>
            </a:pPr>
            <a:r>
              <a:rPr lang="fi-FI" sz="2300" b="1" dirty="0">
                <a:latin typeface="Inter"/>
                <a:ea typeface="Inter"/>
                <a:sym typeface="Inter"/>
              </a:rPr>
              <a:t>Tuoko kestävä kehitys meitä yhteen? </a:t>
            </a:r>
            <a:endParaRPr lang="fi-FI" sz="5700" b="1" dirty="0"/>
          </a:p>
        </p:txBody>
      </p:sp>
    </p:spTree>
    <p:extLst>
      <p:ext uri="{BB962C8B-B14F-4D97-AF65-F5344CB8AC3E}">
        <p14:creationId xmlns:p14="http://schemas.microsoft.com/office/powerpoint/2010/main" val="365975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796410"/>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100" b="1" dirty="0">
              <a:highlight>
                <a:srgbClr val="FFFFFF"/>
              </a:highlight>
            </a:endParaRPr>
          </a:p>
          <a:p>
            <a:pPr marL="0" lvl="0" indent="0" algn="l" rtl="0">
              <a:lnSpc>
                <a:spcPct val="110000"/>
              </a:lnSpc>
              <a:spcBef>
                <a:spcPts val="0"/>
              </a:spcBef>
              <a:spcAft>
                <a:spcPts val="0"/>
              </a:spcAft>
              <a:buClr>
                <a:schemeClr val="dk1"/>
              </a:buClr>
              <a:buSzPts val="1600"/>
              <a:buNone/>
            </a:pPr>
            <a:r>
              <a:rPr lang="fi-FI" dirty="0"/>
              <a:t>Kuka aloittaa ja kertoo siitä, mistä puhuitte?</a:t>
            </a:r>
            <a:endParaRPr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b="1" i="1" dirty="0"/>
              <a:t>Mitä muita kokemuksia nousi esiin? </a:t>
            </a:r>
            <a:endParaRPr b="1" i="1" dirty="0"/>
          </a:p>
          <a:p>
            <a:pPr marL="0" lvl="0" indent="0" algn="l" rtl="0">
              <a:lnSpc>
                <a:spcPct val="110000"/>
              </a:lnSpc>
              <a:spcBef>
                <a:spcPts val="0"/>
              </a:spcBef>
              <a:spcAft>
                <a:spcPts val="0"/>
              </a:spcAft>
              <a:buClr>
                <a:schemeClr val="dk1"/>
              </a:buClr>
              <a:buSzPts val="1600"/>
              <a:buNone/>
            </a:pPr>
            <a:endParaRPr lang="fi-FI" i="1" dirty="0"/>
          </a:p>
          <a:p>
            <a:pPr marL="0" indent="0">
              <a:spcBef>
                <a:spcPts val="0"/>
              </a:spcBef>
              <a:buSzPts val="1600"/>
              <a:buNone/>
            </a:pPr>
            <a:r>
              <a:rPr lang="fi-FI"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i="1" dirty="0"/>
          </a:p>
          <a:p>
            <a:pPr marL="0" indent="0">
              <a:spcBef>
                <a:spcPts val="0"/>
              </a:spcBef>
              <a:buSzPts val="1600"/>
              <a:buNone/>
            </a:pPr>
            <a:r>
              <a:rPr lang="fi-FI" i="1" dirty="0"/>
              <a:t>Parien jälkeen jatkakaa keskustelua yhdessä: </a:t>
            </a:r>
            <a:r>
              <a:rPr lang="fi-FI"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100" i="1" dirty="0"/>
          </a:p>
          <a:p>
            <a:pPr marL="0" lvl="0" indent="0" algn="l" rtl="0">
              <a:lnSpc>
                <a:spcPct val="110000"/>
              </a:lnSpc>
              <a:spcBef>
                <a:spcPts val="0"/>
              </a:spcBef>
              <a:spcAft>
                <a:spcPts val="0"/>
              </a:spcAft>
              <a:buClr>
                <a:schemeClr val="dk1"/>
              </a:buClr>
              <a:buSzPts val="1600"/>
              <a:buNone/>
            </a:pPr>
            <a:r>
              <a:rPr lang="fi-FI" dirty="0"/>
              <a:t>Nostitte esiin ainakin seuraavia asioita: </a:t>
            </a:r>
            <a:r>
              <a:rPr lang="fi-FI" i="1" dirty="0"/>
              <a:t>kokoa joitakin esiin nousseita teemoja</a:t>
            </a:r>
            <a:endParaRPr i="1" dirty="0"/>
          </a:p>
          <a:p>
            <a:pPr marL="0" lvl="0" indent="0" algn="r" rtl="0">
              <a:lnSpc>
                <a:spcPct val="110000"/>
              </a:lnSpc>
              <a:spcBef>
                <a:spcPts val="0"/>
              </a:spcBef>
              <a:spcAft>
                <a:spcPts val="0"/>
              </a:spcAft>
              <a:buClr>
                <a:schemeClr val="dk1"/>
              </a:buClr>
              <a:buSzPts val="1600"/>
              <a:buNone/>
            </a:pPr>
            <a:r>
              <a:rPr lang="fi-FI" sz="1400" b="1" dirty="0"/>
              <a:t>15 min</a:t>
            </a:r>
            <a:endParaRPr sz="1400" b="1" dirty="0"/>
          </a:p>
          <a:p>
            <a:pPr marL="0" lvl="0" indent="0" algn="r"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800" dirty="0"/>
          </a:p>
        </p:txBody>
      </p:sp>
      <p:sp>
        <p:nvSpPr>
          <p:cNvPr id="332" name="Google Shape;332;p22"/>
          <p:cNvSpPr txBox="1">
            <a:spLocks noGrp="1"/>
          </p:cNvSpPr>
          <p:nvPr>
            <p:ph type="body" idx="4"/>
          </p:nvPr>
        </p:nvSpPr>
        <p:spPr>
          <a:xfrm>
            <a:off x="6526350" y="32297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Yhteinen keskustelu</a:t>
            </a:r>
            <a:endParaRPr sz="2000" b="1" dirty="0"/>
          </a:p>
        </p:txBody>
      </p:sp>
      <p:sp>
        <p:nvSpPr>
          <p:cNvPr id="4" name="Google Shape;313;p20">
            <a:extLst>
              <a:ext uri="{FF2B5EF4-FFF2-40B4-BE49-F238E27FC236}">
                <a16:creationId xmlns:a16="http://schemas.microsoft.com/office/drawing/2014/main" id="{193504E9-E109-35FC-F074-DD9F70636DAB}"/>
              </a:ext>
            </a:extLst>
          </p:cNvPr>
          <p:cNvSpPr txBox="1">
            <a:spLocks noGrp="1"/>
          </p:cNvSpPr>
          <p:nvPr>
            <p:ph type="body" idx="3"/>
          </p:nvPr>
        </p:nvSpPr>
        <p:spPr>
          <a:xfrm>
            <a:off x="570675" y="322970"/>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26377" y="620713"/>
            <a:ext cx="5699676"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mikä tuo meidät yhteen tai vie erilleen. Tai jos valitsitte pariporinaan vaihtoehdon kaksi, niin siirtykää käsittelemään kestävää kehitystä syvemmin. Pidä huoli, että ehditte käsitellä yhteen tuovia asioita suurimman osan ajasta.</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kestävään kehitykseen liittyviä asioita, niin siirrytään keskustelemaan siitä, mikä tuo meitä yhteen?</a:t>
            </a:r>
          </a:p>
          <a:p>
            <a:pPr marL="0" indent="0">
              <a:lnSpc>
                <a:spcPct val="100000"/>
              </a:lnSpc>
              <a:spcBef>
                <a:spcPts val="0"/>
              </a:spcBef>
              <a:buSzPts val="1600"/>
              <a:buNone/>
            </a:pPr>
            <a:endParaRPr lang="fi-FI" sz="1400" b="1" dirty="0"/>
          </a:p>
          <a:p>
            <a:pPr marL="0" indent="0">
              <a:lnSpc>
                <a:spcPct val="100000"/>
              </a:lnSpc>
              <a:spcBef>
                <a:spcPts val="0"/>
              </a:spcBef>
              <a:buSzPts val="1600"/>
              <a:buNone/>
            </a:pPr>
            <a:r>
              <a:rPr lang="fi-FI" sz="1400" i="1" dirty="0"/>
              <a:t>Vaihtoehto 2: </a:t>
            </a:r>
            <a:r>
              <a:rPr lang="fi-FI" sz="1400" b="1" dirty="0"/>
              <a:t>Nyt kun olemme saaneet esiin meitä yhdistäviä asioita, niin siirrytään keskustelemaan siitä, miten kestävä kehitys etenee Suomessa?</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t>Voit kysyä myös: </a:t>
            </a:r>
          </a:p>
          <a:p>
            <a:pPr marL="0" indent="0">
              <a:lnSpc>
                <a:spcPct val="100000"/>
              </a:lnSpc>
              <a:spcBef>
                <a:spcPts val="0"/>
              </a:spcBef>
              <a:buSzPts val="1600"/>
              <a:buNone/>
            </a:pPr>
            <a:r>
              <a:rPr lang="fi-FI" sz="1400" b="1" dirty="0"/>
              <a:t>Mitä me voimme edistää kestävän kehityksen tavoitteiden toteutumista?</a:t>
            </a:r>
          </a:p>
          <a:p>
            <a:pPr marL="0" indent="0">
              <a:lnSpc>
                <a:spcPct val="100000"/>
              </a:lnSpc>
              <a:spcBef>
                <a:spcPts val="0"/>
              </a:spcBef>
              <a:buSzPts val="1600"/>
              <a:buNone/>
            </a:pPr>
            <a:r>
              <a:rPr lang="fi-FI" sz="1400" b="1" dirty="0"/>
              <a:t>Mitkä ovat suurimpia haasteita ja toisaalta tulevaisuuden mahdollisuuksia? </a:t>
            </a:r>
          </a:p>
          <a:p>
            <a:pPr marL="0" indent="0">
              <a:lnSpc>
                <a:spcPct val="100000"/>
              </a:lnSpc>
              <a:spcBef>
                <a:spcPts val="0"/>
              </a:spcBef>
              <a:buSzPts val="1600"/>
              <a:buNone/>
            </a:pPr>
            <a:r>
              <a:rPr lang="fi-FI" sz="1400" b="1" dirty="0"/>
              <a:t>Rakennammeko kestävää kehitystä yhdessä?</a:t>
            </a:r>
            <a:endParaRPr lang="fi-FI" sz="1400" b="1" dirty="0">
              <a:highlight>
                <a:srgbClr val="FFFF00"/>
              </a:highlight>
            </a:endParaRPr>
          </a:p>
          <a:p>
            <a:pPr marL="457200" lvl="0" indent="0" algn="l" rtl="0">
              <a:lnSpc>
                <a:spcPct val="115000"/>
              </a:lnSpc>
              <a:spcBef>
                <a:spcPts val="1000"/>
              </a:spcBef>
              <a:spcAft>
                <a:spcPts val="0"/>
              </a:spcAft>
              <a:buNone/>
            </a:pPr>
            <a:r>
              <a:rPr lang="fi-FI" sz="1400" dirty="0"/>
              <a:t>		                     </a:t>
            </a:r>
            <a:r>
              <a:rPr lang="fi-FI" sz="1400" dirty="0">
                <a:highlight>
                  <a:srgbClr val="FFFFFF"/>
                </a:highlight>
              </a:rPr>
              <a:t>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235831"/>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Yhteinen keskustelu jatkuu</a:t>
            </a:r>
            <a:endParaRPr sz="2000" b="1" dirty="0"/>
          </a:p>
        </p:txBody>
      </p:sp>
      <p:sp>
        <p:nvSpPr>
          <p:cNvPr id="4" name="Google Shape;313;p20">
            <a:extLst>
              <a:ext uri="{FF2B5EF4-FFF2-40B4-BE49-F238E27FC236}">
                <a16:creationId xmlns:a16="http://schemas.microsoft.com/office/drawing/2014/main" id="{93CF4534-0BBA-6721-BC57-D8282560F85C}"/>
              </a:ext>
            </a:extLst>
          </p:cNvPr>
          <p:cNvSpPr txBox="1">
            <a:spLocks noGrp="1"/>
          </p:cNvSpPr>
          <p:nvPr>
            <p:ph type="body" idx="3"/>
          </p:nvPr>
        </p:nvSpPr>
        <p:spPr>
          <a:xfrm>
            <a:off x="462312" y="473959"/>
            <a:ext cx="5094976"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Tuoko kestävä kehitys meitä yhteen? </a:t>
            </a:r>
            <a:endParaRPr lang="fi-FI" sz="57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8047</TotalTime>
  <Words>1989</Words>
  <Application>Microsoft Office PowerPoint</Application>
  <PresentationFormat>Laajakuva</PresentationFormat>
  <Paragraphs>275</Paragraphs>
  <Slides>13</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Inter</vt:lpstr>
      <vt:lpstr>Inter Tight</vt:lpstr>
      <vt:lpstr>Arial</vt:lpstr>
      <vt:lpstr>Kansalliset Dialogit</vt:lpstr>
      <vt:lpstr>Kansalliset dialogit  Mikä tuo meidät yhteen?  Keskustelun käsikirjoitusluonnos Kesto 120 min </vt:lpstr>
      <vt:lpstr>Dialogien tuloksia hyödynnetään sekä Kansallisten dialogien yhteenvetoon ”Mikä tuo meidät yhteen?” että kestävän kehityksen maaraporttiin.  Lue lisää kestävän kehityksen maaraportista: https://kestavakehitys.fi/agenda2030/toimeenpano-suomessa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Alanko Ira (VM)</cp:lastModifiedBy>
  <cp:revision>133</cp:revision>
  <dcterms:modified xsi:type="dcterms:W3CDTF">2024-10-29T11:29:49Z</dcterms:modified>
</cp:coreProperties>
</file>