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17"/>
  </p:notesMasterIdLst>
  <p:sldIdLst>
    <p:sldId id="256" r:id="rId5"/>
    <p:sldId id="257" r:id="rId6"/>
    <p:sldId id="259" r:id="rId7"/>
    <p:sldId id="260" r:id="rId8"/>
    <p:sldId id="261" r:id="rId9"/>
    <p:sldId id="269" r:id="rId10"/>
    <p:sldId id="263" r:id="rId11"/>
    <p:sldId id="264" r:id="rId12"/>
    <p:sldId id="265" r:id="rId13"/>
    <p:sldId id="266" r:id="rId14"/>
    <p:sldId id="267" r:id="rId15"/>
    <p:sldId id="268" r:id="rId16"/>
  </p:sldIdLst>
  <p:sldSz cx="12192000" cy="6858000"/>
  <p:notesSz cx="6858000" cy="9144000"/>
  <p:embeddedFontLst>
    <p:embeddedFont>
      <p:font typeface="Aharoni" panose="02010803020104030203" pitchFamily="2" charset="-79"/>
      <p:bold r:id="rId18"/>
    </p:embeddedFont>
    <p:embeddedFont>
      <p:font typeface="Inter" panose="020B0604020202020204" charset="0"/>
      <p:regular r:id="rId19"/>
      <p:bold r:id="rId20"/>
    </p:embeddedFont>
    <p:embeddedFont>
      <p:font typeface="Inter Tigh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8"/>
    <p:restoredTop sz="94648"/>
  </p:normalViewPr>
  <p:slideViewPr>
    <p:cSldViewPr snapToGrid="0">
      <p:cViewPr varScale="1">
        <p:scale>
          <a:sx n="61" d="100"/>
          <a:sy n="61" d="100"/>
        </p:scale>
        <p:origin x="5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dialogpaus.fi/verktyg/kort-for-att-leda-diskussion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sv-FI"/>
              <a:t>Nationella dialoger</a:t>
            </a:r>
            <a:br>
              <a:rPr lang="sv-FI" sz="9000"/>
            </a:br>
            <a:endParaRPr lang="sv-FI" sz="9000"/>
          </a:p>
          <a:p>
            <a:pPr marL="0" lvl="0" indent="0" algn="l" rtl="0">
              <a:lnSpc>
                <a:spcPct val="80000"/>
              </a:lnSpc>
              <a:spcBef>
                <a:spcPts val="0"/>
              </a:spcBef>
              <a:spcAft>
                <a:spcPts val="0"/>
              </a:spcAft>
              <a:buClr>
                <a:schemeClr val="dk1"/>
              </a:buClr>
              <a:buSzPts val="9000"/>
              <a:buFont typeface="Inter Tight"/>
              <a:buNone/>
            </a:pPr>
            <a:r>
              <a:rPr lang="sv-FI" sz="3600" b="1"/>
              <a:t>Vad för oss samman? (eller mer exakt rubrik)</a:t>
            </a:r>
          </a:p>
          <a:p>
            <a:pPr marL="0" lvl="0" indent="0" algn="l" rtl="0">
              <a:lnSpc>
                <a:spcPct val="80000"/>
              </a:lnSpc>
              <a:spcBef>
                <a:spcPts val="0"/>
              </a:spcBef>
              <a:spcAft>
                <a:spcPts val="0"/>
              </a:spcAft>
              <a:buClr>
                <a:schemeClr val="dk1"/>
              </a:buClr>
              <a:buSzPts val="9000"/>
              <a:buFont typeface="Inter Tight"/>
              <a:buNone/>
            </a:pPr>
            <a:r>
              <a:rPr lang="sv-FI" sz="2400"/>
              <a:t>Utkast till manuskript för diskussionen</a:t>
            </a:r>
          </a:p>
          <a:p>
            <a:pPr marL="0" lvl="0" indent="0" algn="l" rtl="0">
              <a:lnSpc>
                <a:spcPct val="80000"/>
              </a:lnSpc>
              <a:spcBef>
                <a:spcPts val="0"/>
              </a:spcBef>
              <a:spcAft>
                <a:spcPts val="0"/>
              </a:spcAft>
              <a:buClr>
                <a:schemeClr val="dk1"/>
              </a:buClr>
              <a:buSzPts val="9000"/>
              <a:buFont typeface="Inter Tight"/>
              <a:buNone/>
            </a:pPr>
            <a:r>
              <a:rPr lang="sv-FI" sz="2400"/>
              <a:t>Längd 120 min</a:t>
            </a:r>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sv-FI">
                <a:solidFill>
                  <a:schemeClr val="lt1"/>
                </a:solidFill>
              </a:rPr>
              <a:t>.</a:t>
            </a:r>
          </a:p>
        </p:txBody>
      </p:sp>
      <p:pic>
        <p:nvPicPr>
          <p:cNvPr id="2" name="Kuva 1">
            <a:extLst>
              <a:ext uri="{FF2B5EF4-FFF2-40B4-BE49-F238E27FC236}">
                <a16:creationId xmlns:a16="http://schemas.microsoft.com/office/drawing/2014/main" id="{F70EBF6B-5BC1-6183-E546-71578191BBA5}"/>
              </a:ext>
            </a:extLst>
          </p:cNvPr>
          <p:cNvPicPr>
            <a:picLocks noChangeAspect="1"/>
          </p:cNvPicPr>
          <p:nvPr/>
        </p:nvPicPr>
        <p:blipFill>
          <a:blip r:embed="rId3"/>
          <a:stretch>
            <a:fillRect/>
          </a:stretch>
        </p:blipFill>
        <p:spPr>
          <a:xfrm>
            <a:off x="10133726" y="5755418"/>
            <a:ext cx="1581231" cy="5969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a:t>Min	Del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a:t>85 	Gemensam diskussion (inkl. paus)</a:t>
            </a:r>
          </a:p>
          <a:p>
            <a:pPr marL="0" lvl="0" indent="0" algn="l" rtl="0">
              <a:lnSpc>
                <a:spcPct val="110000"/>
              </a:lnSpc>
              <a:spcBef>
                <a:spcPts val="0"/>
              </a:spcBef>
              <a:spcAft>
                <a:spcPts val="0"/>
              </a:spcAft>
              <a:buClr>
                <a:schemeClr val="dk1"/>
              </a:buClr>
              <a:buSzPts val="1600"/>
              <a:buNone/>
            </a:pPr>
            <a:r>
              <a:rPr lang="sv-FI" sz="1400"/>
              <a:t>5 	Utbyte av diskussionen: anteckna</a:t>
            </a:r>
          </a:p>
          <a:p>
            <a:pPr marL="0" lvl="0" indent="0" algn="l" rtl="0">
              <a:lnSpc>
                <a:spcPct val="110000"/>
              </a:lnSpc>
              <a:spcBef>
                <a:spcPts val="0"/>
              </a:spcBef>
              <a:spcAft>
                <a:spcPts val="0"/>
              </a:spcAft>
              <a:buClr>
                <a:schemeClr val="dk1"/>
              </a:buClr>
              <a:buSzPts val="1600"/>
              <a:buNone/>
            </a:pPr>
            <a:r>
              <a:rPr lang="sv-FI" sz="1400" b="1"/>
              <a:t>10	Utbyte av diskussionen: dela och fortsättning</a:t>
            </a:r>
          </a:p>
          <a:p>
            <a:pPr marL="0" lvl="0" indent="0" algn="l" rtl="0">
              <a:lnSpc>
                <a:spcPct val="110000"/>
              </a:lnSpc>
              <a:spcBef>
                <a:spcPts val="0"/>
              </a:spcBef>
              <a:spcAft>
                <a:spcPts val="0"/>
              </a:spcAft>
              <a:buClr>
                <a:schemeClr val="dk1"/>
              </a:buClr>
              <a:buSzPts val="1600"/>
              <a:buNone/>
            </a:pPr>
            <a:r>
              <a:rPr lang="sv-FI" sz="1400"/>
              <a:t>5	Respons, tack, avslutning</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sv-FI" sz="1400"/>
              <a:t>Du får börja. Vad har varit viktigt i den här diskussionen?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sv-FI" sz="1400"/>
              <a:t>→ </a:t>
            </a:r>
            <a:r>
              <a:rPr lang="sv-FI" sz="1400" i="1"/>
              <a:t>Välj en person som sannolikt är redo att börja.</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Till sist vill jag ännu att ni berättar vilka ämnen som i fortsättningen skulle vara bra att diskutera i Nationella dialoger?</a:t>
            </a:r>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sv-FI" sz="1400"/>
              <a:t>→ </a:t>
            </a:r>
            <a:r>
              <a:rPr lang="sv-FI" sz="1400" i="1"/>
              <a:t>Diskutera kort med deltagarna vilka ämnen de tycker att är viktiga i fortsättningen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sv-FI" sz="1400" b="1"/>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FI" sz="2300" b="1">
                <a:latin typeface="Inter"/>
                <a:ea typeface="Inter"/>
                <a:sym typeface="Inter"/>
              </a:rPr>
              <a:t>Vad för oss samman? </a:t>
            </a:r>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Utbyte av diskussionen: dela och fortsättning</a:t>
            </a:r>
          </a:p>
        </p:txBody>
      </p:sp>
      <p:pic>
        <p:nvPicPr>
          <p:cNvPr id="2" name="Kuva 1">
            <a:extLst>
              <a:ext uri="{FF2B5EF4-FFF2-40B4-BE49-F238E27FC236}">
                <a16:creationId xmlns:a16="http://schemas.microsoft.com/office/drawing/2014/main" id="{6CBA3461-C5AB-BFBB-03C3-F87F62FBFADD}"/>
              </a:ext>
            </a:extLst>
          </p:cNvPr>
          <p:cNvPicPr>
            <a:picLocks noChangeAspect="1"/>
          </p:cNvPicPr>
          <p:nvPr/>
        </p:nvPicPr>
        <p:blipFill>
          <a:blip r:embed="rId3"/>
          <a:stretch>
            <a:fillRect/>
          </a:stretch>
        </p:blipFill>
        <p:spPr>
          <a:xfrm>
            <a:off x="10440201" y="6116292"/>
            <a:ext cx="1585097" cy="5974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a:t>Min	Del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a:t>85 	Gemensam diskussion (inkl. paus)</a:t>
            </a:r>
          </a:p>
          <a:p>
            <a:pPr marL="0" lvl="0" indent="0" algn="l" rtl="0">
              <a:lnSpc>
                <a:spcPct val="110000"/>
              </a:lnSpc>
              <a:spcBef>
                <a:spcPts val="0"/>
              </a:spcBef>
              <a:spcAft>
                <a:spcPts val="0"/>
              </a:spcAft>
              <a:buClr>
                <a:schemeClr val="dk1"/>
              </a:buClr>
              <a:buSzPts val="1600"/>
              <a:buNone/>
            </a:pPr>
            <a:r>
              <a:rPr lang="sv-FI" sz="1400"/>
              <a:t>5 	Utbyte av diskussionen: anteckna</a:t>
            </a:r>
          </a:p>
          <a:p>
            <a:pPr marL="0" lvl="0" indent="0" algn="l" rtl="0">
              <a:lnSpc>
                <a:spcPct val="110000"/>
              </a:lnSpc>
              <a:spcBef>
                <a:spcPts val="0"/>
              </a:spcBef>
              <a:spcAft>
                <a:spcPts val="0"/>
              </a:spcAft>
              <a:buClr>
                <a:schemeClr val="dk1"/>
              </a:buClr>
              <a:buSzPts val="1600"/>
              <a:buNone/>
            </a:pPr>
            <a:r>
              <a:rPr lang="sv-FI" sz="1400"/>
              <a:t>10	Utbyte av diskussionen: dela och fortsättning</a:t>
            </a:r>
          </a:p>
          <a:p>
            <a:pPr marL="0" lvl="0" indent="0" algn="l" rtl="0">
              <a:lnSpc>
                <a:spcPct val="110000"/>
              </a:lnSpc>
              <a:spcBef>
                <a:spcPts val="0"/>
              </a:spcBef>
              <a:spcAft>
                <a:spcPts val="0"/>
              </a:spcAft>
              <a:buClr>
                <a:schemeClr val="dk1"/>
              </a:buClr>
              <a:buSzPts val="1600"/>
              <a:buNone/>
            </a:pPr>
            <a:r>
              <a:rPr lang="sv-FI" sz="1400" b="1"/>
              <a:t>5	Respons, tack, avslutning</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sv-FI" sz="1400"/>
              <a:t>Om du vill kan du informera om att du deltagit i den här diskussionen till exempel i sociala medier. Du kan använda hashtaggen #NationellaDialoger. </a:t>
            </a:r>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sv-FI" sz="1400"/>
              <a:t>Dialogen var konfidentiell, så berätta inte vad andra sagt utan deras tillstånd. Du kan dela dina egna tankar och känslor samt på ett allmänt plan de teman som lyftes fram i diskussionen.</a:t>
            </a:r>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sv-FI" sz="1400"/>
              <a:t>Tack för diskussionen!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sv-FI" sz="1400"/>
              <a:t>				                 </a:t>
            </a:r>
            <a:r>
              <a:rPr lang="sv-FI" sz="1400" b="1"/>
              <a:t>5 min</a:t>
            </a:r>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FI" sz="2300" b="1">
                <a:latin typeface="Inter"/>
                <a:ea typeface="Inter"/>
                <a:sym typeface="Inter"/>
              </a:rPr>
              <a:t>Vad för oss samman? </a:t>
            </a:r>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Tack och avslutning</a:t>
            </a:r>
          </a:p>
        </p:txBody>
      </p:sp>
      <p:pic>
        <p:nvPicPr>
          <p:cNvPr id="2" name="Kuva 1">
            <a:extLst>
              <a:ext uri="{FF2B5EF4-FFF2-40B4-BE49-F238E27FC236}">
                <a16:creationId xmlns:a16="http://schemas.microsoft.com/office/drawing/2014/main" id="{E518454A-9738-1322-3B54-DF7785EFE07C}"/>
              </a:ext>
            </a:extLst>
          </p:cNvPr>
          <p:cNvPicPr>
            <a:picLocks noChangeAspect="1"/>
          </p:cNvPicPr>
          <p:nvPr/>
        </p:nvPicPr>
        <p:blipFill>
          <a:blip r:embed="rId3"/>
          <a:stretch>
            <a:fillRect/>
          </a:stretch>
        </p:blipFill>
        <p:spPr>
          <a:xfrm>
            <a:off x="10440201" y="6109776"/>
            <a:ext cx="1585097" cy="5974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sv-FI" sz="1400"/>
              <a:t>Kärngruppen för nationella dialoger tar emot anteckningar från diskussionerna.</a:t>
            </a:r>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Clr>
                <a:schemeClr val="dk1"/>
              </a:buClr>
              <a:buSzPts val="1100"/>
              <a:buNone/>
            </a:pPr>
            <a:r>
              <a:rPr lang="sv-FI" sz="1400"/>
              <a:t>Genom att skicka in anteckningar för den gemensamma sammanställningen kan du främja diskussionernas genomslagskraft. Anteckningarna påverkar innehållet i den nationella sammanfattningen och alla de aktörer som utnyttjar sammanfattningen som stöd för sitt arbete.</a:t>
            </a:r>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sv-FI" sz="1400"/>
              <a:t>Teamet som verkar i anslutning till kärngruppen för Nationella dialoger läser noggrant alla anteckningar och utarbetar utifrån dem en sammanfattning som publiceras på webbplatsen för Nationella dialoger.</a:t>
            </a:r>
          </a:p>
          <a:p>
            <a:pPr marL="0" lvl="0" indent="0" algn="l" rtl="0">
              <a:lnSpc>
                <a:spcPct val="110000"/>
              </a:lnSpc>
              <a:spcBef>
                <a:spcPts val="0"/>
              </a:spcBef>
              <a:spcAft>
                <a:spcPts val="0"/>
              </a:spcAft>
              <a:buClr>
                <a:schemeClr val="dk1"/>
              </a:buClr>
              <a:buSzPts val="1600"/>
              <a:buNone/>
            </a:pP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sv-FI" sz="1400" dirty="0"/>
              <a:t>Tack för att du deltar i Nationella dialoger. Vi hoppas att den diskussion du ordnade var en bra upplevelse för dig och deltagarna. Ett av målen med de Nationella dialogerna är att utveckla olika samhällsaktörers och medborgarnas kompetens att föra dialog. </a:t>
            </a:r>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sv-FI" sz="1400" dirty="0"/>
              <a:t>En dialog är en möjlighet att fördjupa förståelsen, lära sig färdigheter som behövs i en konstruktiv diskussion, stanna upp och lyssna på andras erfarenheter och få dela med sig av sina egna, även obearbetade, tankar till andra.</a:t>
            </a:r>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2300" b="1">
                <a:latin typeface="Inter"/>
                <a:ea typeface="Inter"/>
                <a:cs typeface="Inter"/>
                <a:sym typeface="Inter"/>
              </a:rPr>
              <a:t>Hur går man vidare?</a:t>
            </a:r>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Till arrangören:</a:t>
            </a:r>
          </a:p>
          <a:p>
            <a:pPr marL="0" lvl="0" indent="0" algn="l" rtl="0">
              <a:lnSpc>
                <a:spcPct val="90000"/>
              </a:lnSpc>
              <a:spcBef>
                <a:spcPts val="0"/>
              </a:spcBef>
              <a:spcAft>
                <a:spcPts val="0"/>
              </a:spcAft>
              <a:buClr>
                <a:schemeClr val="dk1"/>
              </a:buClr>
              <a:buSzPts val="5000"/>
              <a:buNone/>
            </a:pPr>
            <a:endParaRPr sz="1800" b="1" dirty="0"/>
          </a:p>
          <a:p>
            <a:pPr marL="0" lvl="0" indent="0" algn="l" rtl="0">
              <a:lnSpc>
                <a:spcPct val="90000"/>
              </a:lnSpc>
              <a:spcBef>
                <a:spcPts val="0"/>
              </a:spcBef>
              <a:spcAft>
                <a:spcPts val="0"/>
              </a:spcAft>
              <a:buClr>
                <a:schemeClr val="dk1"/>
              </a:buClr>
              <a:buSzPts val="5000"/>
              <a:buNone/>
            </a:pPr>
            <a:r>
              <a:rPr lang="sv-FI" sz="1600" b="1"/>
              <a:t>Tack för att du ordnade en dialog!</a:t>
            </a:r>
          </a:p>
        </p:txBody>
      </p:sp>
      <p:pic>
        <p:nvPicPr>
          <p:cNvPr id="2" name="Kuva 1">
            <a:extLst>
              <a:ext uri="{FF2B5EF4-FFF2-40B4-BE49-F238E27FC236}">
                <a16:creationId xmlns:a16="http://schemas.microsoft.com/office/drawing/2014/main" id="{04BE982F-5112-9610-01BB-6BEBBCBE6E0F}"/>
              </a:ext>
            </a:extLst>
          </p:cNvPr>
          <p:cNvPicPr>
            <a:picLocks noChangeAspect="1"/>
          </p:cNvPicPr>
          <p:nvPr/>
        </p:nvPicPr>
        <p:blipFill>
          <a:blip r:embed="rId3"/>
          <a:stretch>
            <a:fillRect/>
          </a:stretch>
        </p:blipFill>
        <p:spPr>
          <a:xfrm>
            <a:off x="10440201" y="6110314"/>
            <a:ext cx="1585097" cy="5974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sv-FI" sz="2400" b="1" dirty="0"/>
              <a:t>Anvisningar för att använda manuskriptet</a:t>
            </a:r>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sv-FI" sz="1600" dirty="0"/>
              <a:t>Planera dialogen på förhand utifrån manuskriptet. </a:t>
            </a:r>
          </a:p>
          <a:p>
            <a:pPr marL="457200" lvl="0" indent="-330200" algn="l" rtl="0">
              <a:lnSpc>
                <a:spcPct val="100000"/>
              </a:lnSpc>
              <a:spcBef>
                <a:spcPts val="1000"/>
              </a:spcBef>
              <a:spcAft>
                <a:spcPts val="0"/>
              </a:spcAft>
              <a:buSzPts val="1600"/>
              <a:buChar char="●"/>
            </a:pPr>
            <a:r>
              <a:rPr lang="sv-FI" sz="1600" dirty="0"/>
              <a:t>Du kan också använda kort för att leda diskussionen som stöd för manuskriptet och anvisningarna: </a:t>
            </a:r>
            <a:r>
              <a:rPr lang="sv-FI" sz="1600" u="sng" dirty="0">
                <a:solidFill>
                  <a:schemeClr val="hlink"/>
                </a:solidFill>
                <a:hlinkClick r:id="rId3"/>
              </a:rPr>
              <a:t>https://www.dialogpaus.fi/verktyg/kort-for-att-leda-diskussionen/</a:t>
            </a:r>
            <a:r>
              <a:rPr lang="sv-FI" sz="1600" dirty="0"/>
              <a:t> </a:t>
            </a:r>
          </a:p>
          <a:p>
            <a:pPr marL="457200" lvl="0" indent="-330200" algn="l" rtl="0">
              <a:lnSpc>
                <a:spcPct val="100000"/>
              </a:lnSpc>
              <a:spcBef>
                <a:spcPts val="1000"/>
              </a:spcBef>
              <a:spcAft>
                <a:spcPts val="0"/>
              </a:spcAft>
              <a:buSzPts val="1600"/>
              <a:buChar char="●"/>
            </a:pPr>
            <a:r>
              <a:rPr lang="sv-FI" sz="1600" dirty="0"/>
              <a:t>Manuskriptet är ett stöd för att leda dialogen, det behöver inte delas ut till deltagarna. Skriv gärna ut manuskriptet åt dig själv efter att du redigerat det. </a:t>
            </a:r>
          </a:p>
          <a:p>
            <a:pPr marL="457200" lvl="0" indent="-330200" algn="l" rtl="0">
              <a:lnSpc>
                <a:spcPct val="100000"/>
              </a:lnSpc>
              <a:spcBef>
                <a:spcPts val="1000"/>
              </a:spcBef>
              <a:spcAft>
                <a:spcPts val="0"/>
              </a:spcAft>
              <a:buSzPts val="1600"/>
              <a:buChar char="●"/>
            </a:pPr>
            <a:r>
              <a:rPr lang="sv-FI" sz="1600" dirty="0"/>
              <a:t>Formuleringarna i manuskriptet är exempel. Redigera dem så att de passar temat för diskussionen, målgruppen och dig själv.</a:t>
            </a:r>
          </a:p>
          <a:p>
            <a:pPr marL="457200" lvl="0" indent="-330200" algn="l" rtl="0">
              <a:lnSpc>
                <a:spcPct val="100000"/>
              </a:lnSpc>
              <a:spcBef>
                <a:spcPts val="1000"/>
              </a:spcBef>
              <a:spcAft>
                <a:spcPts val="0"/>
              </a:spcAft>
              <a:buSzPts val="1600"/>
              <a:buChar char="●"/>
            </a:pPr>
            <a:r>
              <a:rPr lang="sv-FI" sz="1600" dirty="0"/>
              <a:t>De angivna tiderna är riktgivande. Avsikten med dem är de ge en uppfattning om hur mycket tid det i stora drag lönar sig att reservera för varje skede. Tiderna behöver inte följas exakt, med undantag av inledningen och avslutningen.  </a:t>
            </a:r>
          </a:p>
          <a:p>
            <a:pPr marL="457200" lvl="0" indent="-330200" algn="l" rtl="0">
              <a:lnSpc>
                <a:spcPct val="100000"/>
              </a:lnSpc>
              <a:spcBef>
                <a:spcPts val="1000"/>
              </a:spcBef>
              <a:spcAft>
                <a:spcPts val="0"/>
              </a:spcAft>
              <a:buSzPts val="1600"/>
              <a:buChar char="●"/>
            </a:pPr>
            <a:r>
              <a:rPr lang="sv-FI" sz="1600" dirty="0"/>
              <a:t>Du kan utnyttja din egen kompetens att leda grupper och vid behov använda beprövade metoder för att stöda diskussionen och diskussionsdeltagarna.</a:t>
            </a:r>
          </a:p>
          <a:p>
            <a:pPr marL="457200" lvl="0" indent="-330200" algn="l" rtl="0">
              <a:lnSpc>
                <a:spcPct val="100000"/>
              </a:lnSpc>
              <a:spcBef>
                <a:spcPts val="1000"/>
              </a:spcBef>
              <a:spcAft>
                <a:spcPts val="1000"/>
              </a:spcAft>
              <a:buSzPts val="1600"/>
              <a:buChar char="●"/>
            </a:pPr>
            <a:r>
              <a:rPr lang="sv-FI" sz="1600" dirty="0"/>
              <a:t>Kom på förhand överens om vem som för anteckningar om diskussionen. Det är viktigt att anteckna hela diskussionen. Sekreteraren behöver inte utarbeta en sammanfattning av anteckningarna utan antecknar så noggrant som möjligt vad som sagts under diskussionen. Manuskriptet kan också hjälpa sekreteraren att förbereda sig.</a:t>
            </a:r>
          </a:p>
        </p:txBody>
      </p:sp>
      <p:sp>
        <p:nvSpPr>
          <p:cNvPr id="5" name="Suorakulmio 4">
            <a:extLst>
              <a:ext uri="{FF2B5EF4-FFF2-40B4-BE49-F238E27FC236}">
                <a16:creationId xmlns:a16="http://schemas.microsoft.com/office/drawing/2014/main" id="{E99146ED-F5C1-E5D7-270C-2552EE3EECB2}"/>
              </a:ext>
            </a:extLst>
          </p:cNvPr>
          <p:cNvSpPr/>
          <p:nvPr/>
        </p:nvSpPr>
        <p:spPr>
          <a:xfrm>
            <a:off x="10415752" y="6127530"/>
            <a:ext cx="1608082" cy="635876"/>
          </a:xfrm>
          <a:prstGeom prst="rect">
            <a:avLst/>
          </a:prstGeom>
          <a:solidFill>
            <a:srgbClr val="FDB0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800"/>
              </a:lnSpc>
            </a:pPr>
            <a:r>
              <a:rPr lang="fi-FI" sz="1850" b="1" dirty="0">
                <a:solidFill>
                  <a:schemeClr val="tx1"/>
                </a:solidFill>
                <a:latin typeface="Aharoni" panose="02010803020104030203" pitchFamily="2" charset="-79"/>
                <a:ea typeface="ADLaM Display" panose="020F0502020204030204" pitchFamily="2" charset="0"/>
                <a:cs typeface="Aharoni" panose="02010803020104030203" pitchFamily="2" charset="-79"/>
              </a:rPr>
              <a:t>NATIONELLA</a:t>
            </a:r>
          </a:p>
          <a:p>
            <a:pPr>
              <a:lnSpc>
                <a:spcPts val="1800"/>
              </a:lnSpc>
            </a:pPr>
            <a:r>
              <a:rPr lang="fi-FI" sz="1850" b="1" dirty="0">
                <a:solidFill>
                  <a:schemeClr val="tx1"/>
                </a:solidFill>
                <a:latin typeface="Aharoni" panose="02010803020104030203" pitchFamily="2" charset="-79"/>
                <a:ea typeface="ADLaM Display" panose="020F0502020204030204" pitchFamily="2" charset="0"/>
                <a:cs typeface="Aharoni" panose="02010803020104030203" pitchFamily="2" charset="-79"/>
              </a:rPr>
              <a:t>DIALOGER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a:t>LÄSANVISNING: </a:t>
            </a:r>
          </a:p>
          <a:p>
            <a:pPr marL="0" lvl="0" indent="0" algn="l" rtl="0">
              <a:lnSpc>
                <a:spcPct val="110000"/>
              </a:lnSpc>
              <a:spcBef>
                <a:spcPts val="0"/>
              </a:spcBef>
              <a:spcAft>
                <a:spcPts val="0"/>
              </a:spcAft>
              <a:buClr>
                <a:schemeClr val="dk1"/>
              </a:buClr>
              <a:buSzPts val="1600"/>
              <a:buNone/>
            </a:pPr>
            <a:r>
              <a:rPr lang="sv-FI" sz="1500"/>
              <a:t>Till höger tips på vad ledaren kan säga och vilka anvisningar som kan ges:</a:t>
            </a:r>
          </a:p>
          <a:p>
            <a:pPr marL="0" lvl="0" indent="0" algn="l" rtl="0">
              <a:lnSpc>
                <a:spcPct val="110000"/>
              </a:lnSpc>
              <a:spcBef>
                <a:spcPts val="0"/>
              </a:spcBef>
              <a:spcAft>
                <a:spcPts val="0"/>
              </a:spcAft>
              <a:buClr>
                <a:schemeClr val="dk1"/>
              </a:buClr>
              <a:buSzPts val="1600"/>
              <a:buNone/>
            </a:pPr>
            <a:r>
              <a:rPr lang="sv-FI" sz="1500"/>
              <a:t>Basfont – säg till exempel så här</a:t>
            </a:r>
          </a:p>
          <a:p>
            <a:pPr marL="0" lvl="0" indent="0" algn="l" rtl="0">
              <a:lnSpc>
                <a:spcPct val="110000"/>
              </a:lnSpc>
              <a:spcBef>
                <a:spcPts val="0"/>
              </a:spcBef>
              <a:spcAft>
                <a:spcPts val="0"/>
              </a:spcAft>
              <a:buClr>
                <a:schemeClr val="dk1"/>
              </a:buClr>
              <a:buSzPts val="1600"/>
              <a:buNone/>
            </a:pPr>
            <a:r>
              <a:rPr lang="sv-FI" sz="1500" i="1"/>
              <a:t>Kursiverad font – hjälp för ledaren att leda diskussionen</a:t>
            </a:r>
          </a:p>
          <a:p>
            <a:pPr marL="0" lvl="0" indent="0" algn="l" rtl="0">
              <a:lnSpc>
                <a:spcPct val="110000"/>
              </a:lnSpc>
              <a:spcBef>
                <a:spcPts val="0"/>
              </a:spcBef>
              <a:spcAft>
                <a:spcPts val="0"/>
              </a:spcAft>
              <a:buClr>
                <a:schemeClr val="dk1"/>
              </a:buClr>
              <a:buSzPts val="1600"/>
              <a:buNone/>
            </a:pPr>
            <a:r>
              <a:rPr lang="sv-FI" sz="1500" b="1"/>
              <a:t>Fet stil:</a:t>
            </a:r>
            <a:r>
              <a:rPr lang="sv-FI" sz="1500" b="1">
                <a:solidFill>
                  <a:srgbClr val="000000"/>
                </a:solidFill>
              </a:rPr>
              <a:t> Ändra enligt behov</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sz="1500"/>
              <a:t>Min	Del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b="1"/>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a:t>85 	Gemensam diskussion (inkl. paus)</a:t>
            </a:r>
          </a:p>
          <a:p>
            <a:pPr marL="0" lvl="0" indent="0" algn="l" rtl="0">
              <a:lnSpc>
                <a:spcPct val="110000"/>
              </a:lnSpc>
              <a:spcBef>
                <a:spcPts val="0"/>
              </a:spcBef>
              <a:spcAft>
                <a:spcPts val="0"/>
              </a:spcAft>
              <a:buClr>
                <a:schemeClr val="dk1"/>
              </a:buClr>
              <a:buSzPts val="1600"/>
              <a:buNone/>
            </a:pPr>
            <a:r>
              <a:rPr lang="sv-FI" sz="1400"/>
              <a:t>5 	Utbyte av diskussionen: anteckna</a:t>
            </a:r>
          </a:p>
          <a:p>
            <a:pPr marL="0" lvl="0" indent="0" algn="l" rtl="0">
              <a:lnSpc>
                <a:spcPct val="110000"/>
              </a:lnSpc>
              <a:spcBef>
                <a:spcPts val="0"/>
              </a:spcBef>
              <a:spcAft>
                <a:spcPts val="0"/>
              </a:spcAft>
              <a:buClr>
                <a:schemeClr val="dk1"/>
              </a:buClr>
              <a:buSzPts val="1600"/>
              <a:buNone/>
            </a:pPr>
            <a:r>
              <a:rPr lang="sv-FI" sz="1400"/>
              <a:t>10	Utbyte av diskussionen: dela och fortsättning</a:t>
            </a:r>
          </a:p>
          <a:p>
            <a:pPr marL="0" lvl="0" indent="0" algn="l" rtl="0">
              <a:lnSpc>
                <a:spcPct val="110000"/>
              </a:lnSpc>
              <a:spcBef>
                <a:spcPts val="0"/>
              </a:spcBef>
              <a:spcAft>
                <a:spcPts val="0"/>
              </a:spcAft>
              <a:buClr>
                <a:schemeClr val="dk1"/>
              </a:buClr>
              <a:buSzPts val="1600"/>
              <a:buNone/>
            </a:pPr>
            <a:r>
              <a:rPr lang="sv-FI" sz="1400"/>
              <a:t>5	Respons, tack, avslutning</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sv-FI" sz="1100"/>
              <a:t>Välkommen med i den nationella dialogen! Vårt tema är:</a:t>
            </a:r>
            <a:r>
              <a:rPr lang="sv-FI" sz="1100" b="1"/>
              <a:t> ”Vad för oss samman?”</a:t>
            </a:r>
            <a:r>
              <a:rPr lang="sv-FI" sz="1100"/>
              <a:t> </a:t>
            </a:r>
            <a:r>
              <a:rPr lang="sv-FI" sz="1100" i="1"/>
              <a:t>Redigera så att rubriken motsvarar temat för just er diskussion.</a:t>
            </a:r>
            <a:r>
              <a:rPr lang="sv-FI" sz="1100" b="1"/>
              <a:t> </a:t>
            </a:r>
            <a:r>
              <a:rPr lang="sv-FI" sz="1100">
                <a:solidFill>
                  <a:schemeClr val="tx1"/>
                </a:solidFill>
              </a:rPr>
              <a:t>Det ordnas många dialoger kring temat runt om i Finland. Målet är att bättre förstå vilka erfarenheter personer som bor i Finland har av vilka saker, platser, aktörer och arbetssätt som kan föra oss samman nu och i framtiden. </a:t>
            </a:r>
          </a:p>
          <a:p>
            <a:pPr marL="0" indent="0">
              <a:spcBef>
                <a:spcPts val="0"/>
              </a:spcBef>
              <a:buSzPts val="1600"/>
              <a:buNone/>
            </a:pPr>
            <a:endParaRPr sz="1100" dirty="0"/>
          </a:p>
          <a:p>
            <a:pPr marL="0" lvl="0" indent="0" algn="l" rtl="0">
              <a:lnSpc>
                <a:spcPct val="110000"/>
              </a:lnSpc>
              <a:spcBef>
                <a:spcPts val="0"/>
              </a:spcBef>
              <a:spcAft>
                <a:spcPts val="0"/>
              </a:spcAft>
              <a:buClr>
                <a:schemeClr val="dk1"/>
              </a:buClr>
              <a:buSzPts val="1600"/>
              <a:buNone/>
            </a:pPr>
            <a:r>
              <a:rPr lang="sv-FI" sz="1100"/>
              <a:t>Jag heter </a:t>
            </a:r>
            <a:r>
              <a:rPr lang="sv-FI" sz="1100" b="1"/>
              <a:t>XX</a:t>
            </a:r>
            <a:r>
              <a:rPr lang="sv-FI" sz="1100"/>
              <a:t> och jag ansvarar för att leda dialogen i dag. </a:t>
            </a:r>
            <a:r>
              <a:rPr lang="sv-FI" sz="1100" i="1"/>
              <a:t>Berätta hur ordet överlämnas till deltagarna.</a:t>
            </a:r>
            <a:r>
              <a:rPr lang="sv-FI" sz="1100"/>
              <a:t> Vi försöker tala utifrån våra egna erfarenheter och lyssnar i lugn och ro på andras erfarenheter kring temat.</a:t>
            </a:r>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sv-FI" sz="1100"/>
              <a:t>Under dialogen vi ha olika åsikter om ett ämne. Det här är okej, eftersom vi inte strävar efter att nå enighet. I slutet av diskussionen funderar vi på vad vi har lärt oss eller vilka insikter vi fått under dialogen.</a:t>
            </a:r>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sv-FI" sz="1100"/>
              <a:t>I diskussionen behöver vi inte fatta beslut eller söka lösningar, men sådana kan komma fram. Diskussionen är konfidentiell. </a:t>
            </a:r>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sv-FI" sz="1100" b="1"/>
              <a:t>XX</a:t>
            </a:r>
            <a:r>
              <a:rPr lang="sv-FI" sz="1100"/>
              <a:t> fungerar som sekreterare för diskussionen. Diskussionen antecknas så att det inte framgår vem som har deltagit i den. Alla anteckningar sammanställs i en sammanfattning som publiceras på webbplatsen för Nationella dialoger. Inga enskilda deltagare kan identifieras i sammanfattningen.</a:t>
            </a:r>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sv-FI" sz="1100"/>
              <a:t>Vi börjar med en kort presentationsrunda. Du kan presentera dig med bara förnamn och berätta varför du vill delta i den här dialogen.</a:t>
            </a:r>
            <a:r>
              <a:rPr lang="sv-FI" sz="1100" b="1"/>
              <a:t> </a:t>
            </a:r>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r>
              <a:rPr lang="sv-FI" sz="1100" b="1"/>
              <a:t>5 min</a:t>
            </a:r>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FI" sz="2300" b="1">
                <a:latin typeface="Inter"/>
                <a:ea typeface="Inter"/>
                <a:sym typeface="Inter"/>
              </a:rPr>
              <a:t>Vad för oss samman? </a:t>
            </a:r>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Inledning</a:t>
            </a:r>
          </a:p>
        </p:txBody>
      </p:sp>
      <p:pic>
        <p:nvPicPr>
          <p:cNvPr id="2" name="Kuva 1">
            <a:extLst>
              <a:ext uri="{FF2B5EF4-FFF2-40B4-BE49-F238E27FC236}">
                <a16:creationId xmlns:a16="http://schemas.microsoft.com/office/drawing/2014/main" id="{8DEC8181-C503-EE33-1F1E-86331C0681E0}"/>
              </a:ext>
            </a:extLst>
          </p:cNvPr>
          <p:cNvPicPr>
            <a:picLocks noChangeAspect="1"/>
          </p:cNvPicPr>
          <p:nvPr/>
        </p:nvPicPr>
        <p:blipFill>
          <a:blip r:embed="rId3"/>
          <a:stretch>
            <a:fillRect/>
          </a:stretch>
        </p:blipFill>
        <p:spPr>
          <a:xfrm>
            <a:off x="10440201" y="6135170"/>
            <a:ext cx="1585097" cy="5974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1. </a:t>
            </a:r>
            <a:r>
              <a:rPr lang="sv-FI" b="1"/>
              <a:t>Lyssna</a:t>
            </a:r>
            <a:r>
              <a:rPr lang="sv-FI"/>
              <a:t> på de andra, avbryt inte och inled inget sidospår.</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2. </a:t>
            </a:r>
            <a:r>
              <a:rPr lang="sv-FI" b="1"/>
              <a:t>Kommentera</a:t>
            </a:r>
            <a:r>
              <a:rPr lang="sv-FI"/>
              <a:t> de andras inlägg och använd vardagligt språk.</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3. </a:t>
            </a:r>
            <a:r>
              <a:rPr lang="sv-FI" b="1"/>
              <a:t>Berätta</a:t>
            </a:r>
            <a:r>
              <a:rPr lang="sv-FI"/>
              <a:t> om dina egna erfarenheter.</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4. </a:t>
            </a:r>
            <a:r>
              <a:rPr lang="sv-FI" b="1"/>
              <a:t>Tala direkt till de andra</a:t>
            </a:r>
            <a:r>
              <a:rPr lang="sv-FI"/>
              <a:t> och fråga vad de tycker.</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5. </a:t>
            </a:r>
            <a:r>
              <a:rPr lang="sv-FI" b="1"/>
              <a:t>Var närvarande och respektera</a:t>
            </a:r>
            <a:r>
              <a:rPr lang="sv-FI"/>
              <a:t> de andra och förtroendet mellan er.</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6. </a:t>
            </a:r>
            <a:r>
              <a:rPr lang="sv-FI" b="1"/>
              <a:t>Lyft fram och sammanställ.</a:t>
            </a:r>
            <a:r>
              <a:rPr lang="sv-FI"/>
              <a:t> Bearbeta modigt konflikter som kommer fram och lyft fram sådant som hamnat i skymundan.</a:t>
            </a:r>
          </a:p>
        </p:txBody>
      </p:sp>
      <p:sp>
        <p:nvSpPr>
          <p:cNvPr id="303" name="Google Shape;303;p19"/>
          <p:cNvSpPr txBox="1">
            <a:spLocks noGrp="1"/>
          </p:cNvSpPr>
          <p:nvPr>
            <p:ph type="body" idx="2"/>
          </p:nvPr>
        </p:nvSpPr>
        <p:spPr>
          <a:xfrm>
            <a:off x="6662250" y="228600"/>
            <a:ext cx="5081400" cy="582005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sv-FI" sz="1200" dirty="0"/>
              <a:t>I diskussionen används spelreglerna för en konstruktiv diskussion i Dialogpaus. Vi går ännu kort igenom dem.</a:t>
            </a:r>
          </a:p>
          <a:p>
            <a:pPr marL="0" lvl="0" indent="0" algn="l" rtl="0">
              <a:spcBef>
                <a:spcPts val="1000"/>
              </a:spcBef>
              <a:spcAft>
                <a:spcPts val="0"/>
              </a:spcAft>
              <a:buNone/>
            </a:pPr>
            <a:r>
              <a:rPr lang="sv-FI" sz="1200" i="1" dirty="0"/>
              <a:t>Ledaren går igenom de sex spelreglerna som finns till vänster.</a:t>
            </a:r>
            <a:r>
              <a:rPr lang="sv-FI" sz="1200" dirty="0"/>
              <a:t> </a:t>
            </a:r>
          </a:p>
          <a:p>
            <a:pPr marL="0" lvl="0" indent="0" algn="l" rtl="0">
              <a:spcBef>
                <a:spcPts val="1000"/>
              </a:spcBef>
              <a:spcAft>
                <a:spcPts val="0"/>
              </a:spcAft>
              <a:buNone/>
            </a:pPr>
            <a:r>
              <a:rPr lang="sv-FI" sz="1100" dirty="0"/>
              <a:t>1. Var och en har möjlighet att i lugn och ro berätta om sina egna erfarenheter och synpunkter. Det är viktigt att vi inte avbryter varandra eller går in på sidospår.</a:t>
            </a:r>
          </a:p>
          <a:p>
            <a:pPr marL="0" lvl="0" indent="0" algn="l" rtl="0">
              <a:spcBef>
                <a:spcPts val="1000"/>
              </a:spcBef>
              <a:spcAft>
                <a:spcPts val="0"/>
              </a:spcAft>
              <a:buNone/>
            </a:pPr>
            <a:r>
              <a:rPr lang="sv-FI" sz="1100" dirty="0"/>
              <a:t>2. Vi försöker kommentera det andra sagt. Vi använder vardagligt språk och undviker specialtermer. </a:t>
            </a:r>
          </a:p>
          <a:p>
            <a:pPr marL="0" lvl="0" indent="0" algn="l" rtl="0">
              <a:spcBef>
                <a:spcPts val="1000"/>
              </a:spcBef>
              <a:spcAft>
                <a:spcPts val="0"/>
              </a:spcAft>
              <a:buNone/>
            </a:pPr>
            <a:r>
              <a:rPr lang="sv-FI" sz="1100" dirty="0"/>
              <a:t>3. Vi delar med oss av våra egna erfarenheter, det vill säga tankar, observationer, känslor, minnen och föreställningar som har att göra med ämnet. </a:t>
            </a:r>
          </a:p>
          <a:p>
            <a:pPr marL="0" lvl="0" indent="0" algn="l" rtl="0">
              <a:spcBef>
                <a:spcPts val="1000"/>
              </a:spcBef>
              <a:spcAft>
                <a:spcPts val="0"/>
              </a:spcAft>
              <a:buNone/>
            </a:pPr>
            <a:r>
              <a:rPr lang="sv-FI" sz="1100" dirty="0"/>
              <a:t>4. Du kan tala direkt till de andra och ställa frågor. </a:t>
            </a:r>
          </a:p>
          <a:p>
            <a:pPr marL="0" lvl="0" indent="0" algn="l" rtl="0">
              <a:spcBef>
                <a:spcPts val="1000"/>
              </a:spcBef>
              <a:spcAft>
                <a:spcPts val="0"/>
              </a:spcAft>
              <a:buNone/>
            </a:pPr>
            <a:r>
              <a:rPr lang="sv-FI" sz="1100" dirty="0"/>
              <a:t>5. Vi koncentrerar oss på den här stunden. Vi tittar inte på telefonen eller </a:t>
            </a:r>
            <a:r>
              <a:rPr lang="sv-FI" sz="1100" dirty="0" err="1"/>
              <a:t>laptopen</a:t>
            </a:r>
            <a:r>
              <a:rPr lang="sv-FI" sz="1100" dirty="0"/>
              <a:t> under diskussionen. Dagens diskussion är också konfidentiell. Du får berätta att du har deltagit i den här diskussionen, men du får endast berätta om vad andra sagt om de gett tillstånd till det. Vi talar respektfullt om andra människor, även om vi inte är av samma åsikt. </a:t>
            </a:r>
          </a:p>
          <a:p>
            <a:pPr marL="0" lvl="0" indent="0" algn="l" rtl="0">
              <a:spcBef>
                <a:spcPts val="1000"/>
              </a:spcBef>
              <a:spcAft>
                <a:spcPts val="0"/>
              </a:spcAft>
              <a:buNone/>
            </a:pPr>
            <a:r>
              <a:rPr lang="sv-FI" sz="1100" dirty="0"/>
              <a:t>6. Dialogen är avsedd att vara en situation där vi också kan undersöka konflikter som uppstår. Vi behöver inte vara överens om allt. Olika synvinklar berikar diskussionen och hjälper oss att bättre förstå ämnet för dialogen. </a:t>
            </a:r>
          </a:p>
          <a:p>
            <a:pPr marL="0" lvl="0" indent="0" algn="l" rtl="0">
              <a:spcBef>
                <a:spcPts val="1000"/>
              </a:spcBef>
              <a:spcAft>
                <a:spcPts val="0"/>
              </a:spcAft>
              <a:buNone/>
            </a:pPr>
            <a:r>
              <a:rPr lang="sv-FI" sz="1100" dirty="0"/>
              <a:t>Kan vi tillsammans förbinda oss till de här spelreglerna? </a:t>
            </a:r>
          </a:p>
          <a:p>
            <a:pPr marL="0" lvl="0" indent="0" algn="l" rtl="0">
              <a:spcBef>
                <a:spcPts val="1000"/>
              </a:spcBef>
              <a:spcAft>
                <a:spcPts val="0"/>
              </a:spcAft>
              <a:buNone/>
            </a:pPr>
            <a:r>
              <a:rPr lang="sv-FI" sz="1100" dirty="0"/>
              <a:t>Fint, då fortsätter vi!</a:t>
            </a:r>
          </a:p>
          <a:p>
            <a:pPr marL="0" lvl="0" indent="0" algn="r" rtl="0">
              <a:spcBef>
                <a:spcPts val="1000"/>
              </a:spcBef>
              <a:spcAft>
                <a:spcPts val="0"/>
              </a:spcAft>
              <a:buNone/>
            </a:pPr>
            <a:r>
              <a:rPr lang="sv-FI" sz="1100" b="1" dirty="0"/>
              <a:t>5 min</a:t>
            </a:r>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2000" b="1"/>
              <a:t>Spelregler för en konstruktiv diskussion</a:t>
            </a:r>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600"/>
              <a:t>.</a:t>
            </a:r>
          </a:p>
        </p:txBody>
      </p:sp>
      <p:pic>
        <p:nvPicPr>
          <p:cNvPr id="2" name="Kuva 1">
            <a:extLst>
              <a:ext uri="{FF2B5EF4-FFF2-40B4-BE49-F238E27FC236}">
                <a16:creationId xmlns:a16="http://schemas.microsoft.com/office/drawing/2014/main" id="{FB43D763-3213-3E5B-1F84-C608DCD353C7}"/>
              </a:ext>
            </a:extLst>
          </p:cNvPr>
          <p:cNvPicPr>
            <a:picLocks noChangeAspect="1"/>
          </p:cNvPicPr>
          <p:nvPr/>
        </p:nvPicPr>
        <p:blipFill>
          <a:blip r:embed="rId3"/>
          <a:stretch>
            <a:fillRect/>
          </a:stretch>
        </p:blipFill>
        <p:spPr>
          <a:xfrm>
            <a:off x="10420676" y="6144420"/>
            <a:ext cx="1585097" cy="5974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a:t>Min	Del							</a:t>
            </a:r>
          </a:p>
          <a:p>
            <a:pPr marL="0" lvl="0" indent="0" algn="l" rtl="0">
              <a:lnSpc>
                <a:spcPct val="110000"/>
              </a:lnSpc>
              <a:spcBef>
                <a:spcPts val="0"/>
              </a:spcBef>
              <a:spcAft>
                <a:spcPts val="0"/>
              </a:spcAft>
              <a:buClr>
                <a:schemeClr val="dk1"/>
              </a:buClr>
              <a:buSzPts val="1600"/>
              <a:buNone/>
            </a:pPr>
            <a:r>
              <a:rPr lang="sv-FI" sz="1400" b="1"/>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a:t>85 	Gemensam diskussion (inkl. paus)</a:t>
            </a:r>
          </a:p>
          <a:p>
            <a:pPr marL="0" lvl="0" indent="0" algn="l" rtl="0">
              <a:lnSpc>
                <a:spcPct val="110000"/>
              </a:lnSpc>
              <a:spcBef>
                <a:spcPts val="0"/>
              </a:spcBef>
              <a:spcAft>
                <a:spcPts val="0"/>
              </a:spcAft>
              <a:buClr>
                <a:schemeClr val="dk1"/>
              </a:buClr>
              <a:buSzPts val="1600"/>
              <a:buNone/>
            </a:pPr>
            <a:r>
              <a:rPr lang="sv-FI" sz="1400"/>
              <a:t>5 	Utbyte av diskussionen: anteckna</a:t>
            </a:r>
          </a:p>
          <a:p>
            <a:pPr marL="0" lvl="0" indent="0" algn="l" rtl="0">
              <a:lnSpc>
                <a:spcPct val="110000"/>
              </a:lnSpc>
              <a:spcBef>
                <a:spcPts val="0"/>
              </a:spcBef>
              <a:spcAft>
                <a:spcPts val="0"/>
              </a:spcAft>
              <a:buClr>
                <a:schemeClr val="dk1"/>
              </a:buClr>
              <a:buSzPts val="1600"/>
              <a:buNone/>
            </a:pPr>
            <a:r>
              <a:rPr lang="sv-FI" sz="1400"/>
              <a:t>10	Utbyte av diskussionen: dela och fortsättning</a:t>
            </a:r>
          </a:p>
          <a:p>
            <a:pPr marL="0" lvl="0" indent="0" algn="l" rtl="0">
              <a:lnSpc>
                <a:spcPct val="110000"/>
              </a:lnSpc>
              <a:spcBef>
                <a:spcPts val="0"/>
              </a:spcBef>
              <a:spcAft>
                <a:spcPts val="0"/>
              </a:spcAft>
              <a:buClr>
                <a:schemeClr val="dk1"/>
              </a:buClr>
              <a:buSzPts val="1600"/>
              <a:buNone/>
            </a:pPr>
            <a:r>
              <a:rPr lang="sv-FI" sz="1400"/>
              <a:t>5	Respons, tack, avslutning</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sv-FI" sz="1400" b="1"/>
              <a:t>Vi börjar med att sätta oss in i temat med hjälp av följande video/musik/text. </a:t>
            </a:r>
          </a:p>
          <a:p>
            <a:pPr marL="0" indent="0">
              <a:lnSpc>
                <a:spcPct val="115000"/>
              </a:lnSpc>
              <a:spcBef>
                <a:spcPts val="0"/>
              </a:spcBef>
              <a:buSzPts val="1100"/>
              <a:buNone/>
            </a:pPr>
            <a:endParaRPr lang="fi-FI" sz="1400" b="1" i="1" dirty="0"/>
          </a:p>
          <a:p>
            <a:pPr marL="0" indent="0">
              <a:lnSpc>
                <a:spcPct val="115000"/>
              </a:lnSpc>
              <a:spcBef>
                <a:spcPts val="0"/>
              </a:spcBef>
              <a:buSzPts val="1100"/>
              <a:buNone/>
            </a:pPr>
            <a:r>
              <a:rPr lang="sv-FI" sz="1400" i="1"/>
              <a:t>Du kan använda till exempel följande text för introduktionen: </a:t>
            </a:r>
          </a:p>
          <a:p>
            <a:pPr marL="0" indent="0">
              <a:lnSpc>
                <a:spcPct val="115000"/>
              </a:lnSpc>
              <a:spcBef>
                <a:spcPts val="0"/>
              </a:spcBef>
              <a:buSzPts val="1100"/>
              <a:buNone/>
            </a:pPr>
            <a:r>
              <a:rPr lang="sv-FI" sz="1400" b="1"/>
              <a:t>I tidigare nationella dialoger har upprepade gånger lyfts fram människors iakttagelser av att splittringen har blivit djupare i samhället. Det verkar som om olika människogrupper har svårt att hitta gemensamma faktorer och sätt att möta varandra. Olika generationer, olika kulturer, skillnader i yrken och utkomst, skillnader mellan städer och landsbygd, konflikter mellan minoriteter och majoriteter samt politiska ideologier som drar åt olika håll riskerar att distansera oss från varandra. </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sv-FI" sz="1400" i="1"/>
              <a:t>Du kan använda en aktuell artikel, nyhet, forskning, ett stycke eller annat material som anknyter till temat och som passar din deltagargrupp och inspirera till diskussion med hjälp av detta. Eller så kan du redigera texten så att den passar deltagargruppen.</a:t>
            </a:r>
          </a:p>
          <a:p>
            <a:pPr marL="0" indent="0">
              <a:lnSpc>
                <a:spcPct val="115000"/>
              </a:lnSpc>
              <a:spcBef>
                <a:spcPts val="0"/>
              </a:spcBef>
              <a:buSzPts val="1100"/>
              <a:buNone/>
            </a:pP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sv-FI" sz="1400" b="1"/>
              <a:t>					2 min</a:t>
            </a:r>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FI" sz="2300" b="1">
                <a:latin typeface="Inter"/>
                <a:ea typeface="Inter"/>
                <a:sym typeface="Inter"/>
              </a:rPr>
              <a:t>Vad för oss samman? </a:t>
            </a:r>
          </a:p>
        </p:txBody>
      </p:sp>
      <p:sp>
        <p:nvSpPr>
          <p:cNvPr id="314" name="Google Shape;314;p20"/>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Introduktion till diskussionen</a:t>
            </a:r>
          </a:p>
        </p:txBody>
      </p:sp>
      <p:pic>
        <p:nvPicPr>
          <p:cNvPr id="2" name="Kuva 1">
            <a:extLst>
              <a:ext uri="{FF2B5EF4-FFF2-40B4-BE49-F238E27FC236}">
                <a16:creationId xmlns:a16="http://schemas.microsoft.com/office/drawing/2014/main" id="{0291C732-BF80-DF06-22C4-A88831958940}"/>
              </a:ext>
            </a:extLst>
          </p:cNvPr>
          <p:cNvPicPr>
            <a:picLocks noChangeAspect="1"/>
          </p:cNvPicPr>
          <p:nvPr/>
        </p:nvPicPr>
        <p:blipFill>
          <a:blip r:embed="rId3"/>
          <a:stretch>
            <a:fillRect/>
          </a:stretch>
        </p:blipFill>
        <p:spPr>
          <a:xfrm>
            <a:off x="10419981" y="6120049"/>
            <a:ext cx="1585097" cy="5974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4BC0B882-530A-DB77-EC80-1668EFA0047A}"/>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a:t>Min	Del							</a:t>
            </a:r>
          </a:p>
          <a:p>
            <a:pPr marL="0" lvl="0" indent="0" algn="l" rtl="0">
              <a:lnSpc>
                <a:spcPct val="110000"/>
              </a:lnSpc>
              <a:spcBef>
                <a:spcPts val="0"/>
              </a:spcBef>
              <a:spcAft>
                <a:spcPts val="0"/>
              </a:spcAft>
              <a:buClr>
                <a:schemeClr val="dk1"/>
              </a:buClr>
              <a:buSzPts val="1600"/>
              <a:buNone/>
            </a:pPr>
            <a:r>
              <a:rPr lang="sv-FI" sz="1400" b="1"/>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a:t>85 	Gemensam diskussion (inkl. paus)</a:t>
            </a:r>
          </a:p>
          <a:p>
            <a:pPr marL="0" lvl="0" indent="0" algn="l" rtl="0">
              <a:lnSpc>
                <a:spcPct val="110000"/>
              </a:lnSpc>
              <a:spcBef>
                <a:spcPts val="0"/>
              </a:spcBef>
              <a:spcAft>
                <a:spcPts val="0"/>
              </a:spcAft>
              <a:buClr>
                <a:schemeClr val="dk1"/>
              </a:buClr>
              <a:buSzPts val="1600"/>
              <a:buNone/>
            </a:pPr>
            <a:r>
              <a:rPr lang="sv-FI" sz="1400"/>
              <a:t>5 	Utbyte av diskussionen: anteckna</a:t>
            </a:r>
          </a:p>
          <a:p>
            <a:pPr marL="0" lvl="0" indent="0" algn="l" rtl="0">
              <a:lnSpc>
                <a:spcPct val="110000"/>
              </a:lnSpc>
              <a:spcBef>
                <a:spcPts val="0"/>
              </a:spcBef>
              <a:spcAft>
                <a:spcPts val="0"/>
              </a:spcAft>
              <a:buClr>
                <a:schemeClr val="dk1"/>
              </a:buClr>
              <a:buSzPts val="1600"/>
              <a:buNone/>
            </a:pPr>
            <a:r>
              <a:rPr lang="sv-FI" sz="1400"/>
              <a:t>10	Utbyte av diskussionen: dela och fortsättning</a:t>
            </a:r>
          </a:p>
          <a:p>
            <a:pPr marL="0" lvl="0" indent="0" algn="l" rtl="0">
              <a:lnSpc>
                <a:spcPct val="110000"/>
              </a:lnSpc>
              <a:spcBef>
                <a:spcPts val="0"/>
              </a:spcBef>
              <a:spcAft>
                <a:spcPts val="0"/>
              </a:spcAft>
              <a:buClr>
                <a:schemeClr val="dk1"/>
              </a:buClr>
              <a:buSzPts val="1600"/>
              <a:buNone/>
            </a:pPr>
            <a:r>
              <a:rPr lang="sv-FI" sz="1400"/>
              <a:t>5	Respons, tack, avslutning</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sv-FI" sz="1400" i="1"/>
              <a:t>Du kan bearbeta frågorna i dialogen så att de passar deltagargruppen bättre.</a:t>
            </a:r>
          </a:p>
        </p:txBody>
      </p:sp>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sv-FI" sz="1400" i="1"/>
              <a:t>Efter att introduktionsmaterialet presenterats delar du in gruppen i par. Berätta tydligt vem är par med vem. Om gruppen endast består av tre personer kan ni diskutera de första tankarna tillsammans i hela gruppen. </a:t>
            </a:r>
            <a:r>
              <a:rPr lang="sv-FI" sz="1400" i="1">
                <a:highlight>
                  <a:srgbClr val="FFFFFF"/>
                </a:highlight>
              </a:rPr>
              <a:t>Du kan börja direkt utan material med en diskussion i par. Välj bland alternativen den fråga som passar deltagarna bäst eller formulera själv en inledande fråga som passar just er.</a:t>
            </a:r>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indent="0">
              <a:lnSpc>
                <a:spcPct val="115000"/>
              </a:lnSpc>
              <a:spcBef>
                <a:spcPts val="0"/>
              </a:spcBef>
              <a:buSzPts val="1100"/>
              <a:buNone/>
            </a:pPr>
            <a:r>
              <a:rPr lang="sv-FI" sz="1400" i="1"/>
              <a:t>Alternativ 1: </a:t>
            </a:r>
            <a:r>
              <a:rPr lang="sv-FI" sz="1400" b="1"/>
              <a:t>Berätta för ert par... Vilka erfarenheter från den senaste tiden har du av hurdana saker som distanserar oss från varandra?</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sv-FI" sz="1400" i="1"/>
              <a:t>Alternativ 2: </a:t>
            </a:r>
            <a:r>
              <a:rPr lang="sv-FI" sz="1400" b="1"/>
              <a:t>Berätta för ert par... Vilka erfarenheter från den senaste tiden har du av hurdana saker som har förenat oss? </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sv-FI" sz="1400"/>
              <a:t>Se till att båda hörs.</a:t>
            </a:r>
          </a:p>
          <a:p>
            <a:pPr marL="0" lvl="0" indent="0" algn="l" rtl="0">
              <a:lnSpc>
                <a:spcPct val="115000"/>
              </a:lnSpc>
              <a:spcBef>
                <a:spcPts val="0"/>
              </a:spcBef>
              <a:spcAft>
                <a:spcPts val="0"/>
              </a:spcAft>
              <a:buClr>
                <a:schemeClr val="dk1"/>
              </a:buClr>
              <a:buSzPts val="1100"/>
              <a:buFont typeface="Arial"/>
              <a:buNone/>
            </a:pPr>
            <a:endParaRPr lang="fi-FI" sz="1400" b="1" dirty="0">
              <a:solidFill>
                <a:srgbClr val="FF0000"/>
              </a:solidFill>
            </a:endParaRPr>
          </a:p>
          <a:p>
            <a:pPr marL="0" lvl="0" indent="0" algn="l" rtl="0">
              <a:lnSpc>
                <a:spcPct val="110000"/>
              </a:lnSpc>
              <a:spcBef>
                <a:spcPts val="0"/>
              </a:spcBef>
              <a:spcAft>
                <a:spcPts val="0"/>
              </a:spcAft>
              <a:buClr>
                <a:schemeClr val="dk1"/>
              </a:buClr>
              <a:buSzPts val="1600"/>
              <a:buNone/>
            </a:pPr>
            <a:r>
              <a:rPr lang="sv-FI" sz="1400"/>
              <a:t>Vi har tre minuter på oss. Ni kan börja...</a:t>
            </a:r>
          </a:p>
          <a:p>
            <a:pPr marL="0" lvl="0" indent="0" algn="l" rtl="0">
              <a:lnSpc>
                <a:spcPct val="110000"/>
              </a:lnSpc>
              <a:spcBef>
                <a:spcPts val="0"/>
              </a:spcBef>
              <a:spcAft>
                <a:spcPts val="0"/>
              </a:spcAft>
              <a:buClr>
                <a:schemeClr val="dk1"/>
              </a:buClr>
              <a:buSzPts val="1600"/>
              <a:buNone/>
            </a:pPr>
            <a:r>
              <a:rPr lang="sv-FI" sz="1400"/>
              <a:t>… Nu är det dags att avsluta.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sv-FI" sz="1400" b="1"/>
              <a:t>					5 min</a:t>
            </a:r>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BAFDB09B-1550-F83F-187A-CEE7DE137AEB}"/>
              </a:ext>
            </a:extLst>
          </p:cNvPr>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FI" sz="2300" b="1">
                <a:latin typeface="Inter"/>
                <a:ea typeface="Inter"/>
                <a:sym typeface="Inter"/>
              </a:rPr>
              <a:t>Vad för oss samman? </a:t>
            </a:r>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Introduktion till diskussionen – diskussion i par</a:t>
            </a:r>
          </a:p>
        </p:txBody>
      </p:sp>
      <p:pic>
        <p:nvPicPr>
          <p:cNvPr id="2" name="Kuva 1">
            <a:extLst>
              <a:ext uri="{FF2B5EF4-FFF2-40B4-BE49-F238E27FC236}">
                <a16:creationId xmlns:a16="http://schemas.microsoft.com/office/drawing/2014/main" id="{37E6E1D0-FA79-1B39-085E-3E32249DB365}"/>
              </a:ext>
            </a:extLst>
          </p:cNvPr>
          <p:cNvPicPr>
            <a:picLocks noChangeAspect="1"/>
          </p:cNvPicPr>
          <p:nvPr/>
        </p:nvPicPr>
        <p:blipFill>
          <a:blip r:embed="rId3"/>
          <a:stretch>
            <a:fillRect/>
          </a:stretch>
        </p:blipFill>
        <p:spPr>
          <a:xfrm>
            <a:off x="10430255" y="6130324"/>
            <a:ext cx="1585097" cy="597460"/>
          </a:xfrm>
          <a:prstGeom prst="rect">
            <a:avLst/>
          </a:prstGeom>
        </p:spPr>
      </p:pic>
    </p:spTree>
    <p:extLst>
      <p:ext uri="{BB962C8B-B14F-4D97-AF65-F5344CB8AC3E}">
        <p14:creationId xmlns:p14="http://schemas.microsoft.com/office/powerpoint/2010/main" val="365975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a:t>Min	Del				</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b="1"/>
              <a:t>85 	Gemensam diskussion (inkl. paus)</a:t>
            </a:r>
          </a:p>
          <a:p>
            <a:pPr marL="0" lvl="0" indent="0" algn="l" rtl="0">
              <a:lnSpc>
                <a:spcPct val="110000"/>
              </a:lnSpc>
              <a:spcBef>
                <a:spcPts val="0"/>
              </a:spcBef>
              <a:spcAft>
                <a:spcPts val="0"/>
              </a:spcAft>
              <a:buClr>
                <a:schemeClr val="dk1"/>
              </a:buClr>
              <a:buSzPts val="1600"/>
              <a:buNone/>
            </a:pPr>
            <a:r>
              <a:rPr lang="sv-FI" sz="1400"/>
              <a:t>5 	Utbyte av diskussionen: anteckna</a:t>
            </a:r>
          </a:p>
          <a:p>
            <a:pPr marL="0" lvl="0" indent="0" algn="l" rtl="0">
              <a:lnSpc>
                <a:spcPct val="110000"/>
              </a:lnSpc>
              <a:spcBef>
                <a:spcPts val="0"/>
              </a:spcBef>
              <a:spcAft>
                <a:spcPts val="0"/>
              </a:spcAft>
              <a:buClr>
                <a:schemeClr val="dk1"/>
              </a:buClr>
              <a:buSzPts val="1600"/>
              <a:buNone/>
            </a:pPr>
            <a:r>
              <a:rPr lang="sv-FI" sz="1400"/>
              <a:t>10	Utbyte av diskussionen: dela och fortsättning</a:t>
            </a:r>
          </a:p>
          <a:p>
            <a:pPr marL="0" lvl="0" indent="0" algn="l" rtl="0">
              <a:lnSpc>
                <a:spcPct val="110000"/>
              </a:lnSpc>
              <a:spcBef>
                <a:spcPts val="0"/>
              </a:spcBef>
              <a:spcAft>
                <a:spcPts val="0"/>
              </a:spcAft>
              <a:buClr>
                <a:schemeClr val="dk1"/>
              </a:buClr>
              <a:buSzPts val="1600"/>
              <a:buNone/>
            </a:pPr>
            <a:r>
              <a:rPr lang="sv-FI" sz="1400"/>
              <a:t>5	Respons, tack, avslutning</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a:t>Berätta kort vad ni pratade om med paret och vilka tankar som väcktes.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sv-FI" sz="1400"/>
              <a:t>Vem vill börja och berätta om vad ni pratat om?</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b="1" i="1"/>
              <a:t>Vilka andra erfarenheter lyftes fram? </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sv-FI" sz="1400" i="1"/>
              <a:t>-&gt; I det här skedet är det bra att fråga varje deltagare något och därigenom förmedla att det är viktigt att alla deltar i dialogen. I fortsättningen kan diskussionen vara friare.</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sv-FI" sz="1400" i="1"/>
              <a:t>Efter pardiskussionen: fortsätt diskutera tillsammans </a:t>
            </a:r>
            <a:r>
              <a:rPr lang="sv-FI" sz="1400"/>
              <a:t>Nu när ni hört varandras tankar, vilka egna tankar/känslor, kanske frågor, har det väckt hos er? </a:t>
            </a:r>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sv-FI" sz="1400"/>
              <a:t>Ni lyfte fram åtminstone följande: </a:t>
            </a:r>
            <a:r>
              <a:rPr lang="sv-FI" sz="1400" i="1"/>
              <a:t>sammanfatta några teman som lyfts fram</a:t>
            </a:r>
          </a:p>
          <a:p>
            <a:pPr marL="0" lvl="0" indent="0" algn="l" rtl="0">
              <a:lnSpc>
                <a:spcPct val="110000"/>
              </a:lnSpc>
              <a:spcBef>
                <a:spcPts val="0"/>
              </a:spcBef>
              <a:spcAft>
                <a:spcPts val="0"/>
              </a:spcAft>
              <a:buClr>
                <a:schemeClr val="dk1"/>
              </a:buClr>
              <a:buSzPts val="1600"/>
              <a:buNone/>
            </a:pPr>
            <a:endParaRPr sz="1400" i="1" dirty="0"/>
          </a:p>
          <a:p>
            <a:pPr marL="0" lvl="0" indent="0" algn="r" rtl="0">
              <a:lnSpc>
                <a:spcPct val="110000"/>
              </a:lnSpc>
              <a:spcBef>
                <a:spcPts val="0"/>
              </a:spcBef>
              <a:spcAft>
                <a:spcPts val="0"/>
              </a:spcAft>
              <a:buClr>
                <a:schemeClr val="dk1"/>
              </a:buClr>
              <a:buSzPts val="1600"/>
              <a:buNone/>
            </a:pPr>
            <a:r>
              <a:rPr lang="sv-FI" sz="1300" b="1"/>
              <a:t>15 min</a:t>
            </a:r>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FI" sz="2300" b="1">
                <a:latin typeface="Inter"/>
                <a:ea typeface="Inter"/>
                <a:sym typeface="Inter"/>
              </a:rPr>
              <a:t>Vad för oss samman? </a:t>
            </a:r>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Gemensam diskussion</a:t>
            </a:r>
          </a:p>
        </p:txBody>
      </p:sp>
      <p:pic>
        <p:nvPicPr>
          <p:cNvPr id="2" name="Kuva 1">
            <a:extLst>
              <a:ext uri="{FF2B5EF4-FFF2-40B4-BE49-F238E27FC236}">
                <a16:creationId xmlns:a16="http://schemas.microsoft.com/office/drawing/2014/main" id="{B810E719-1D7E-B980-04E3-9C712A990405}"/>
              </a:ext>
            </a:extLst>
          </p:cNvPr>
          <p:cNvPicPr>
            <a:picLocks noChangeAspect="1"/>
          </p:cNvPicPr>
          <p:nvPr/>
        </p:nvPicPr>
        <p:blipFill>
          <a:blip r:embed="rId3"/>
          <a:stretch>
            <a:fillRect/>
          </a:stretch>
        </p:blipFill>
        <p:spPr>
          <a:xfrm>
            <a:off x="10440201" y="6142550"/>
            <a:ext cx="1585097" cy="5974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dirty="0"/>
              <a:t>Min	Del				</a:t>
            </a:r>
          </a:p>
          <a:p>
            <a:pPr marL="0" lvl="0" indent="0" algn="l" rtl="0">
              <a:lnSpc>
                <a:spcPct val="110000"/>
              </a:lnSpc>
              <a:spcBef>
                <a:spcPts val="0"/>
              </a:spcBef>
              <a:spcAft>
                <a:spcPts val="0"/>
              </a:spcAft>
              <a:buClr>
                <a:schemeClr val="dk1"/>
              </a:buClr>
              <a:buSzPts val="1600"/>
              <a:buNone/>
            </a:pPr>
            <a:endParaRPr sz="800" dirty="0"/>
          </a:p>
          <a:p>
            <a:pPr marL="0" lvl="0" indent="0" algn="l" rtl="0">
              <a:lnSpc>
                <a:spcPct val="110000"/>
              </a:lnSpc>
              <a:spcBef>
                <a:spcPts val="0"/>
              </a:spcBef>
              <a:spcAft>
                <a:spcPts val="0"/>
              </a:spcAft>
              <a:buClr>
                <a:schemeClr val="dk1"/>
              </a:buClr>
              <a:buSzPts val="1600"/>
              <a:buNone/>
            </a:pPr>
            <a:r>
              <a:rPr lang="sv-FI" sz="1400" dirty="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b="1" dirty="0"/>
              <a:t>85 	Gemensam diskussion (inkl. paus)</a:t>
            </a:r>
          </a:p>
          <a:p>
            <a:pPr marL="0" lvl="0" indent="0" algn="l" rtl="0">
              <a:lnSpc>
                <a:spcPct val="110000"/>
              </a:lnSpc>
              <a:spcBef>
                <a:spcPts val="0"/>
              </a:spcBef>
              <a:spcAft>
                <a:spcPts val="0"/>
              </a:spcAft>
              <a:buClr>
                <a:schemeClr val="dk1"/>
              </a:buClr>
              <a:buSzPts val="1600"/>
              <a:buNone/>
            </a:pPr>
            <a:r>
              <a:rPr lang="sv-FI" sz="1400" dirty="0"/>
              <a:t>5 	Utbyte av diskussionen: anteckna</a:t>
            </a:r>
          </a:p>
          <a:p>
            <a:pPr marL="0" lvl="0" indent="0" algn="l" rtl="0">
              <a:lnSpc>
                <a:spcPct val="110000"/>
              </a:lnSpc>
              <a:spcBef>
                <a:spcPts val="0"/>
              </a:spcBef>
              <a:spcAft>
                <a:spcPts val="0"/>
              </a:spcAft>
              <a:buClr>
                <a:schemeClr val="dk1"/>
              </a:buClr>
              <a:buSzPts val="1600"/>
              <a:buNone/>
            </a:pPr>
            <a:r>
              <a:rPr lang="sv-FI" sz="1400" dirty="0"/>
              <a:t>10	Utbyte av diskussionen: dela och fortsättning</a:t>
            </a:r>
          </a:p>
          <a:p>
            <a:pPr marL="0" lvl="0" indent="0" algn="l" rtl="0">
              <a:lnSpc>
                <a:spcPct val="110000"/>
              </a:lnSpc>
              <a:spcBef>
                <a:spcPts val="0"/>
              </a:spcBef>
              <a:spcAft>
                <a:spcPts val="0"/>
              </a:spcAft>
              <a:buClr>
                <a:schemeClr val="dk1"/>
              </a:buClr>
              <a:buSzPts val="1600"/>
              <a:buNone/>
            </a:pPr>
            <a:r>
              <a:rPr lang="sv-FI" sz="1400" dirty="0"/>
              <a:t>5	Respons, tack, avslutning</a:t>
            </a:r>
          </a:p>
          <a:p>
            <a:pPr marL="0" lvl="0" indent="0" algn="l" rtl="0">
              <a:lnSpc>
                <a:spcPct val="110000"/>
              </a:lnSpc>
              <a:spcBef>
                <a:spcPts val="0"/>
              </a:spcBef>
              <a:spcAft>
                <a:spcPts val="0"/>
              </a:spcAft>
              <a:buClr>
                <a:schemeClr val="dk1"/>
              </a:buClr>
              <a:buSzPts val="1600"/>
              <a:buNone/>
            </a:pPr>
            <a:endParaRPr sz="700" dirty="0"/>
          </a:p>
          <a:p>
            <a:pPr marL="0" indent="0">
              <a:lnSpc>
                <a:spcPct val="100000"/>
              </a:lnSpc>
              <a:spcBef>
                <a:spcPts val="0"/>
              </a:spcBef>
              <a:buSzPts val="1600"/>
              <a:buNone/>
            </a:pPr>
            <a:r>
              <a:rPr lang="sv-FI" sz="1400" dirty="0"/>
              <a:t>Totalt 120 min</a:t>
            </a:r>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r>
              <a:rPr lang="sv-FI" sz="1400" i="1" dirty="0"/>
              <a:t>Anpassa frågorna så att de passar din målgrupp, ditt område eller din organisation. Låt vid behov deltagarna fundera för sig själva eller i par efter att du ställt frågan.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fi-FI"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sv-FI" sz="1100" i="1" dirty="0">
                <a:highlight>
                  <a:srgbClr val="FFFFFF"/>
                </a:highlight>
                <a:latin typeface="Arial"/>
                <a:ea typeface="Arial"/>
                <a:cs typeface="Arial"/>
                <a:sym typeface="Arial"/>
              </a:rPr>
              <a:t>´</a:t>
            </a:r>
          </a:p>
        </p:txBody>
      </p:sp>
      <p:sp>
        <p:nvSpPr>
          <p:cNvPr id="339" name="Google Shape;339;p23"/>
          <p:cNvSpPr txBox="1">
            <a:spLocks noGrp="1"/>
          </p:cNvSpPr>
          <p:nvPr>
            <p:ph type="body" idx="2"/>
          </p:nvPr>
        </p:nvSpPr>
        <p:spPr>
          <a:xfrm>
            <a:off x="6333565" y="862324"/>
            <a:ext cx="5607423" cy="51350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sv-FI" sz="1400" i="1" dirty="0"/>
              <a:t>Försök ta tag i de ämnen som lyfts fram i diskussionen. Formulera tilläggsfrågor utifrån dem. Låt gärna diskussionen flöda fritt och undvik att den förvandlas till en intervju.</a:t>
            </a:r>
            <a:r>
              <a:rPr lang="sv-FI" sz="1400" dirty="0"/>
              <a:t> </a:t>
            </a:r>
          </a:p>
          <a:p>
            <a:pPr marL="0" lvl="0" indent="0" algn="l" rtl="0">
              <a:lnSpc>
                <a:spcPct val="100000"/>
              </a:lnSpc>
              <a:spcBef>
                <a:spcPts val="0"/>
              </a:spcBef>
              <a:spcAft>
                <a:spcPts val="0"/>
              </a:spcAft>
              <a:buClr>
                <a:schemeClr val="dk1"/>
              </a:buClr>
              <a:buSzPts val="1600"/>
              <a:buNone/>
            </a:pPr>
            <a:endParaRPr lang="fi-FI" sz="1400" i="1" dirty="0"/>
          </a:p>
          <a:p>
            <a:pPr marL="0" lvl="0" indent="0" algn="l" rtl="0">
              <a:lnSpc>
                <a:spcPct val="100000"/>
              </a:lnSpc>
              <a:spcBef>
                <a:spcPts val="0"/>
              </a:spcBef>
              <a:spcAft>
                <a:spcPts val="0"/>
              </a:spcAft>
              <a:buClr>
                <a:schemeClr val="dk1"/>
              </a:buClr>
              <a:buSzPts val="1600"/>
              <a:buNone/>
            </a:pPr>
            <a:r>
              <a:rPr lang="sv-FI" sz="1400" i="1" dirty="0"/>
              <a:t>Gå vid lämpligt tillfälle vidare till att behandla det som för oss samman. Eller om ni valde alternativ två för diskussionen i par, gå vidare till att behandla det som distanserar oss från varandra. Se till att ni hinner diskutera de saker som för oss samman under största delen av tiden.</a:t>
            </a:r>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sv-FI" sz="1400" i="1" dirty="0"/>
              <a:t>Alternativ 1: </a:t>
            </a:r>
            <a:r>
              <a:rPr lang="sv-FI" sz="1400" b="1" dirty="0"/>
              <a:t>Nu när vi har lyft fram saker som fjärmar oss från varandra övergår vi till att diskutera vad som för oss samman.</a:t>
            </a:r>
          </a:p>
          <a:p>
            <a:pPr marL="0" indent="0">
              <a:lnSpc>
                <a:spcPct val="100000"/>
              </a:lnSpc>
              <a:spcBef>
                <a:spcPts val="0"/>
              </a:spcBef>
              <a:buSzPts val="1600"/>
              <a:buNone/>
            </a:pPr>
            <a:endParaRPr lang="fi-FI" sz="1400" b="1" dirty="0"/>
          </a:p>
          <a:p>
            <a:pPr marL="0" indent="0">
              <a:lnSpc>
                <a:spcPct val="100000"/>
              </a:lnSpc>
              <a:spcBef>
                <a:spcPts val="0"/>
              </a:spcBef>
              <a:buSzPts val="1600"/>
              <a:buNone/>
            </a:pPr>
            <a:r>
              <a:rPr lang="sv-FI" sz="1400" i="1" dirty="0"/>
              <a:t>Alternativ 2: </a:t>
            </a:r>
            <a:r>
              <a:rPr lang="sv-FI" sz="1400" b="1" dirty="0"/>
              <a:t>Nu när vi har lyft fram saker som förenar oss övergår vi till att diskutera vad som distanserar oss från varandra.</a:t>
            </a:r>
          </a:p>
          <a:p>
            <a:pPr marL="0" indent="0">
              <a:lnSpc>
                <a:spcPct val="100000"/>
              </a:lnSpc>
              <a:spcBef>
                <a:spcPts val="0"/>
              </a:spcBef>
              <a:buSzPts val="1600"/>
              <a:buNone/>
            </a:pPr>
            <a:endParaRPr lang="fi-FI" sz="1400" b="1" i="1" dirty="0"/>
          </a:p>
          <a:p>
            <a:pPr marL="0" indent="0">
              <a:lnSpc>
                <a:spcPct val="100000"/>
              </a:lnSpc>
              <a:spcBef>
                <a:spcPts val="0"/>
              </a:spcBef>
              <a:buSzPts val="1600"/>
              <a:buNone/>
            </a:pPr>
            <a:r>
              <a:rPr lang="sv-FI" sz="1400" i="1" dirty="0"/>
              <a:t>Du kan också fråga: </a:t>
            </a:r>
          </a:p>
          <a:p>
            <a:pPr marL="0" indent="0">
              <a:lnSpc>
                <a:spcPct val="100000"/>
              </a:lnSpc>
              <a:spcBef>
                <a:spcPts val="0"/>
              </a:spcBef>
              <a:buSzPts val="1600"/>
              <a:buNone/>
            </a:pPr>
            <a:r>
              <a:rPr lang="sv-FI" sz="1400" b="1" dirty="0"/>
              <a:t>Vad kan vi göra för att hjälpa människor att sammanstråla?</a:t>
            </a:r>
          </a:p>
          <a:p>
            <a:pPr marL="0" indent="0">
              <a:lnSpc>
                <a:spcPct val="100000"/>
              </a:lnSpc>
              <a:spcBef>
                <a:spcPts val="0"/>
              </a:spcBef>
              <a:buSzPts val="1600"/>
              <a:buNone/>
            </a:pPr>
            <a:r>
              <a:rPr lang="sv-FI" sz="1400" b="1" dirty="0"/>
              <a:t>Vem skulle vi kunna bjuda in i framtiden?</a:t>
            </a:r>
          </a:p>
          <a:p>
            <a:pPr marL="457200" lvl="0" indent="0" algn="l" rtl="0">
              <a:lnSpc>
                <a:spcPct val="115000"/>
              </a:lnSpc>
              <a:spcBef>
                <a:spcPts val="1000"/>
              </a:spcBef>
              <a:spcAft>
                <a:spcPts val="0"/>
              </a:spcAft>
              <a:buNone/>
            </a:pPr>
            <a:r>
              <a:rPr lang="sv-FI" sz="1400" dirty="0">
                <a:highlight>
                  <a:srgbClr val="FFFFFF"/>
                </a:highlight>
              </a:rPr>
              <a:t>		                     65  min, inkl. en eventuell paus</a:t>
            </a: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1000"/>
              </a:spcBef>
              <a:spcAft>
                <a:spcPts val="0"/>
              </a:spcAft>
              <a:buNone/>
            </a:pPr>
            <a:endParaRPr sz="1400"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FI" sz="2300" b="1">
                <a:latin typeface="Inter"/>
                <a:ea typeface="Inter"/>
                <a:sym typeface="Inter"/>
              </a:rPr>
              <a:t>Vad för oss samman? </a:t>
            </a:r>
          </a:p>
        </p:txBody>
      </p:sp>
      <p:sp>
        <p:nvSpPr>
          <p:cNvPr id="341" name="Google Shape;341;p23"/>
          <p:cNvSpPr txBox="1">
            <a:spLocks noGrp="1"/>
          </p:cNvSpPr>
          <p:nvPr>
            <p:ph type="body" idx="4"/>
          </p:nvPr>
        </p:nvSpPr>
        <p:spPr>
          <a:xfrm>
            <a:off x="6333565" y="491013"/>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Den gemensamma diskussionen fortsätter</a:t>
            </a:r>
          </a:p>
        </p:txBody>
      </p:sp>
      <p:pic>
        <p:nvPicPr>
          <p:cNvPr id="3" name="Kuva 2">
            <a:extLst>
              <a:ext uri="{FF2B5EF4-FFF2-40B4-BE49-F238E27FC236}">
                <a16:creationId xmlns:a16="http://schemas.microsoft.com/office/drawing/2014/main" id="{BF278EDA-042A-E924-F80E-B28FCDF99F64}"/>
              </a:ext>
            </a:extLst>
          </p:cNvPr>
          <p:cNvPicPr>
            <a:picLocks noChangeAspect="1"/>
          </p:cNvPicPr>
          <p:nvPr/>
        </p:nvPicPr>
        <p:blipFill>
          <a:blip r:embed="rId3"/>
          <a:stretch>
            <a:fillRect/>
          </a:stretch>
        </p:blipFill>
        <p:spPr>
          <a:xfrm>
            <a:off x="10431675" y="6119891"/>
            <a:ext cx="1581231" cy="5969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a:t>Min	Del				</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a:t>85 	Gemensam diskussion (inkl. paus)</a:t>
            </a:r>
          </a:p>
          <a:p>
            <a:pPr marL="0" lvl="0" indent="0" algn="l" rtl="0">
              <a:lnSpc>
                <a:spcPct val="110000"/>
              </a:lnSpc>
              <a:spcBef>
                <a:spcPts val="0"/>
              </a:spcBef>
              <a:spcAft>
                <a:spcPts val="0"/>
              </a:spcAft>
              <a:buClr>
                <a:schemeClr val="dk1"/>
              </a:buClr>
              <a:buSzPts val="1600"/>
              <a:buNone/>
            </a:pPr>
            <a:r>
              <a:rPr lang="sv-FI" sz="1400" b="1"/>
              <a:t>5 	Utbyte av diskussionen: anteckna</a:t>
            </a:r>
          </a:p>
          <a:p>
            <a:pPr marL="0" lvl="0" indent="0" algn="l" rtl="0">
              <a:lnSpc>
                <a:spcPct val="110000"/>
              </a:lnSpc>
              <a:spcBef>
                <a:spcPts val="0"/>
              </a:spcBef>
              <a:spcAft>
                <a:spcPts val="0"/>
              </a:spcAft>
              <a:buClr>
                <a:schemeClr val="dk1"/>
              </a:buClr>
              <a:buSzPts val="1600"/>
              <a:buNone/>
            </a:pPr>
            <a:r>
              <a:rPr lang="sv-FI" sz="1400"/>
              <a:t>10	Utbyte av diskussionen: dela och fortsättning</a:t>
            </a:r>
          </a:p>
          <a:p>
            <a:pPr marL="0" lvl="0" indent="0" algn="l" rtl="0">
              <a:lnSpc>
                <a:spcPct val="110000"/>
              </a:lnSpc>
              <a:spcBef>
                <a:spcPts val="0"/>
              </a:spcBef>
              <a:spcAft>
                <a:spcPts val="0"/>
              </a:spcAft>
              <a:buClr>
                <a:schemeClr val="dk1"/>
              </a:buClr>
              <a:buSzPts val="1600"/>
              <a:buNone/>
            </a:pPr>
            <a:r>
              <a:rPr lang="sv-FI" sz="1400"/>
              <a:t>5	Respons, tack, avslutning</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a:t>Det börjar vara dags att avsluta dialogen. Jag vill höra vilka saker, känslor eller tankar vår gemensamma diskussion har väckt.</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Skriv i hela meningar på ditt papper några saker, känslor eller tankar som har varit viktiga för dig i den här diskussionen. Vi samlar in dem som stöd för dokumentationen i dialogen, men så att inga enskilda personer kan identifieras.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Ni har några minuter på er att skriva. Välj sedan en sak av det du skrivit ner som du vill dela med dig av här.</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sv-FI" sz="1400" b="1"/>
              <a:t>5 min</a:t>
            </a:r>
          </a:p>
        </p:txBody>
      </p:sp>
      <p:sp>
        <p:nvSpPr>
          <p:cNvPr id="349" name="Google Shape;349;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FI" sz="2300" b="1">
                <a:latin typeface="Inter"/>
                <a:ea typeface="Inter"/>
                <a:sym typeface="Inter"/>
              </a:rPr>
              <a:t>Vad för oss samman? </a:t>
            </a:r>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Utbyte av diskussionen: anteckna</a:t>
            </a:r>
          </a:p>
        </p:txBody>
      </p:sp>
      <p:pic>
        <p:nvPicPr>
          <p:cNvPr id="2" name="Kuva 1">
            <a:extLst>
              <a:ext uri="{FF2B5EF4-FFF2-40B4-BE49-F238E27FC236}">
                <a16:creationId xmlns:a16="http://schemas.microsoft.com/office/drawing/2014/main" id="{E4B1954A-81BA-D5D1-B27B-13CE15157D8F}"/>
              </a:ext>
            </a:extLst>
          </p:cNvPr>
          <p:cNvPicPr>
            <a:picLocks noChangeAspect="1"/>
          </p:cNvPicPr>
          <p:nvPr/>
        </p:nvPicPr>
        <p:blipFill>
          <a:blip r:embed="rId3"/>
          <a:stretch>
            <a:fillRect/>
          </a:stretch>
        </p:blipFill>
        <p:spPr>
          <a:xfrm>
            <a:off x="10440201" y="6106434"/>
            <a:ext cx="1585097" cy="597460"/>
          </a:xfrm>
          <a:prstGeom prst="rect">
            <a:avLst/>
          </a:prstGeom>
        </p:spPr>
      </p:pic>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9C6EEF25CB694C9B481377EF7706B1" ma:contentTypeVersion="0" ma:contentTypeDescription="Create a new document." ma:contentTypeScope="" ma:versionID="9d171c9713dd491df7f74585093807e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C1AC68C-7F08-4BAC-956B-1391475D612C}">
  <ds:schemaRefs>
    <ds:schemaRef ds:uri="http://schemas.microsoft.com/office/2006/metadata/properties"/>
  </ds:schemaRefs>
</ds:datastoreItem>
</file>

<file path=customXml/itemProps2.xml><?xml version="1.0" encoding="utf-8"?>
<ds:datastoreItem xmlns:ds="http://schemas.openxmlformats.org/officeDocument/2006/customXml" ds:itemID="{EE5E56B3-3A51-419A-B18D-7111F06606ED}">
  <ds:schemaRefs>
    <ds:schemaRef ds:uri="http://schemas.microsoft.com/sharepoint/v3/contenttype/forms"/>
  </ds:schemaRefs>
</ds:datastoreItem>
</file>

<file path=customXml/itemProps3.xml><?xml version="1.0" encoding="utf-8"?>
<ds:datastoreItem xmlns:ds="http://schemas.openxmlformats.org/officeDocument/2006/customXml" ds:itemID="{12B77419-99FA-43AE-9893-AB24FAD33F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7986</TotalTime>
  <Words>2403</Words>
  <Application>Microsoft Office PowerPoint</Application>
  <PresentationFormat>Laajakuva</PresentationFormat>
  <Paragraphs>280</Paragraphs>
  <Slides>12</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Arial</vt:lpstr>
      <vt:lpstr>Aharoni</vt:lpstr>
      <vt:lpstr>Inter</vt:lpstr>
      <vt:lpstr>Inter Tight</vt:lpstr>
      <vt:lpstr>Kansalliset Dialogit</vt:lpstr>
      <vt:lpstr>Nationella dialoger  Vad för oss samman? (eller mer exakt rubrik) Utkast till manuskript för diskussionen Längd 120 min </vt:lpstr>
      <vt:lpstr>Anvisningar för att använda manuskriptet  Planera dialogen på förhand utifrån manuskriptet.  Du kan också använda kort för att leda diskussionen som stöd för manuskriptet och anvisningarna: https://www.dialogpaus.fi/verktyg/kort-for-att-leda-diskussionen/  Manuskriptet är ett stöd för att leda dialogen, det behöver inte delas ut till deltagarna. Skriv gärna ut manuskriptet åt dig själv efter att du redigerat det.  Formuleringarna i manuskriptet är exempel. Redigera dem så att de passar temat för diskussionen, målgruppen och dig själv. De angivna tiderna är riktgivande. Avsikten med dem är de ge en uppfattning om hur mycket tid det i stora drag lönar sig att reservera för varje skede. Tiderna behöver inte följas exakt, med undantag av inledningen och avslutningen.   Du kan utnyttja din egen kompetens att leda grupper och vid behov använda beprövade metoder för att stöda diskussionen och diskussionsdeltagarna. Kom på förhand överens om vem som för anteckningar om diskussionen. Det är viktigt att anteckna hela diskussionen. Sekreteraren behöver inte utarbeta en sammanfattning av anteckningarna utan antecknar så noggrant som möjligt vad som sagts under diskussionen. Manuskriptet kan också hjälpa sekreteraren att förbereda sig.</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Savinen Marianne (VM)</cp:lastModifiedBy>
  <cp:revision>130</cp:revision>
  <dcterms:modified xsi:type="dcterms:W3CDTF">2024-11-08T08:51:29Z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0x010100179C6EEF25CB694C9B481377EF7706B1</vt:lpwstr>
  </property>
</Properties>
</file>