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4"/>
  </p:notesMasterIdLst>
  <p:sldIdLst>
    <p:sldId id="256" r:id="rId2"/>
    <p:sldId id="257" r:id="rId3"/>
    <p:sldId id="259" r:id="rId4"/>
    <p:sldId id="260" r:id="rId5"/>
    <p:sldId id="261" r:id="rId6"/>
    <p:sldId id="269" r:id="rId7"/>
    <p:sldId id="263" r:id="rId8"/>
    <p:sldId id="264" r:id="rId9"/>
    <p:sldId id="265" r:id="rId10"/>
    <p:sldId id="266" r:id="rId11"/>
    <p:sldId id="267" r:id="rId12"/>
    <p:sldId id="268" r:id="rId13"/>
  </p:sldIdLst>
  <p:sldSz cx="12192000" cy="6858000"/>
  <p:notesSz cx="6858000" cy="9144000"/>
  <p:embeddedFontLst>
    <p:embeddedFont>
      <p:font typeface="Inter" panose="020B0604020202020204" charset="0"/>
      <p:regular r:id="rId15"/>
      <p:bold r:id="rId16"/>
      <p:italic r:id="rId17"/>
      <p:boldItalic r:id="rId18"/>
    </p:embeddedFont>
    <p:embeddedFont>
      <p:font typeface="Inter T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27B93C-2D2F-FD0D-F208-EE323C995CF3}" name="Hannele Laaksolahti" initials="HL" userId="S::Hannele.Laaksolahti@sitra.fi::1bbda20c-57ca-429f-bdb1-f84b8389664f" providerId="AD"/>
  <p188:author id="{DC65D3C2-3A83-997F-7228-F18536CCBA7F}" name="Hannele Laaksolahti" initials="HL" userId="S::hannele.laaksolahti@sitra.fi::1bbda20c-57ca-429f-bdb1-f84b838966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45"/>
    <p:restoredTop sz="94491"/>
  </p:normalViewPr>
  <p:slideViewPr>
    <p:cSldViewPr snapToGrid="0">
      <p:cViewPr varScale="1">
        <p:scale>
          <a:sx n="59" d="100"/>
          <a:sy n="59" d="100"/>
        </p:scale>
        <p:origin x="67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1d57fd7cd85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g1d57fd7cd85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d57fd7cd85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g1d57fd7cd85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d6a0cde9d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g1d6a0cde9d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d57fd7cd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1d57fd7cd8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d57fd7cd8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9" name="Google Shape;309;g1d57fd7cd8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a:extLst>
            <a:ext uri="{FF2B5EF4-FFF2-40B4-BE49-F238E27FC236}">
              <a16:creationId xmlns:a16="http://schemas.microsoft.com/office/drawing/2014/main" id="{8C9A0CFC-ADE6-E8E0-0325-9DC17B484751}"/>
            </a:ext>
          </a:extLst>
        </p:cNvPr>
        <p:cNvGrpSpPr/>
        <p:nvPr/>
      </p:nvGrpSpPr>
      <p:grpSpPr>
        <a:xfrm>
          <a:off x="0" y="0"/>
          <a:ext cx="0" cy="0"/>
          <a:chOff x="0" y="0"/>
          <a:chExt cx="0" cy="0"/>
        </a:xfrm>
      </p:grpSpPr>
      <p:sp>
        <p:nvSpPr>
          <p:cNvPr id="308" name="Google Shape;308;g1d57fd7cd85_0_10:notes">
            <a:extLst>
              <a:ext uri="{FF2B5EF4-FFF2-40B4-BE49-F238E27FC236}">
                <a16:creationId xmlns:a16="http://schemas.microsoft.com/office/drawing/2014/main" id="{AEF46B90-0871-CE09-66CD-30EE12BCA7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9" name="Google Shape;309;g1d57fd7cd85_0_10:notes">
            <a:extLst>
              <a:ext uri="{FF2B5EF4-FFF2-40B4-BE49-F238E27FC236}">
                <a16:creationId xmlns:a16="http://schemas.microsoft.com/office/drawing/2014/main" id="{988B75EC-2CCD-7DF2-E2FE-BFFB76C468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5703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d57fd7cd8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g1d57fd7cd8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1d57fd7cd85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1d57fd7cd85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d57fd7cd85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g1d57fd7cd85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2"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2"/>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2"/>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2"/>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Inter"/>
              <a:ea typeface="Inter"/>
              <a:cs typeface="Inter"/>
              <a:sym typeface="Inter"/>
            </a:endParaRPr>
          </a:p>
        </p:txBody>
      </p:sp>
      <p:sp>
        <p:nvSpPr>
          <p:cNvPr id="16" name="Google Shape;16;p2"/>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2"/>
          <p:cNvGrpSpPr/>
          <p:nvPr/>
        </p:nvGrpSpPr>
        <p:grpSpPr>
          <a:xfrm>
            <a:off x="10197819" y="5884768"/>
            <a:ext cx="1289051" cy="318800"/>
            <a:chOff x="2181226" y="2460626"/>
            <a:chExt cx="7831137" cy="1936750"/>
          </a:xfrm>
        </p:grpSpPr>
        <p:sp>
          <p:nvSpPr>
            <p:cNvPr id="20" name="Google Shape;20;p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 name="Google Shape;21;p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 name="Google Shape;22;p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 name="Google Shape;23;p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4" name="Google Shape;24;p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 name="Google Shape;25;p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 name="Google Shape;26;p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7" name="Google Shape;27;p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8" name="Google Shape;28;p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9" name="Google Shape;29;p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0" name="Google Shape;30;p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1" name="Google Shape;31;p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2" name="Google Shape;32;p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3" name="Google Shape;33;p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4" name="Google Shape;34;p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5" name="Google Shape;35;p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6" name="Google Shape;36;p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7" name="Google Shape;37;p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38" name="Google Shape;38;p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39" name="Google Shape;39;p2"/>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2"/>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11"/>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11"/>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11"/>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11"/>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3" name="Google Shape;213;p11"/>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pic>
        <p:nvPicPr>
          <p:cNvPr id="214" name="Google Shape;214;p11"/>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11"/>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11"/>
          <p:cNvGrpSpPr/>
          <p:nvPr/>
        </p:nvGrpSpPr>
        <p:grpSpPr>
          <a:xfrm>
            <a:off x="10574336" y="6256804"/>
            <a:ext cx="1289051" cy="318800"/>
            <a:chOff x="2181226" y="2460626"/>
            <a:chExt cx="7831137" cy="1936750"/>
          </a:xfrm>
        </p:grpSpPr>
        <p:sp>
          <p:nvSpPr>
            <p:cNvPr id="217" name="Google Shape;217;p1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8" name="Google Shape;218;p1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19" name="Google Shape;219;p1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0" name="Google Shape;220;p1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1" name="Google Shape;221;p1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2" name="Google Shape;222;p1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3" name="Google Shape;223;p1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4" name="Google Shape;224;p1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5" name="Google Shape;225;p1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6" name="Google Shape;226;p1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7" name="Google Shape;227;p1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8" name="Google Shape;228;p1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29" name="Google Shape;229;p1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0" name="Google Shape;230;p1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1" name="Google Shape;231;p1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2" name="Google Shape;232;p1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3" name="Google Shape;233;p1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4" name="Google Shape;234;p1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35" name="Google Shape;235;p1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36" name="Google Shape;236;p11"/>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11"/>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1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 name="Google Shape;240;p1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1" name="Google Shape;241;p1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1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247" name="Google Shape;247;p13"/>
          <p:cNvGrpSpPr/>
          <p:nvPr/>
        </p:nvGrpSpPr>
        <p:grpSpPr>
          <a:xfrm>
            <a:off x="10574336" y="6256804"/>
            <a:ext cx="1289051" cy="318800"/>
            <a:chOff x="2181226" y="2460626"/>
            <a:chExt cx="7831137" cy="1936750"/>
          </a:xfrm>
        </p:grpSpPr>
        <p:sp>
          <p:nvSpPr>
            <p:cNvPr id="248" name="Google Shape;248;p1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49" name="Google Shape;249;p1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0" name="Google Shape;250;p1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1" name="Google Shape;251;p1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2" name="Google Shape;252;p1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3" name="Google Shape;253;p1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4" name="Google Shape;254;p1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5" name="Google Shape;255;p1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6" name="Google Shape;256;p1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7" name="Google Shape;257;p1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8" name="Google Shape;258;p1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59" name="Google Shape;259;p1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0" name="Google Shape;260;p1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1" name="Google Shape;261;p1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2" name="Google Shape;262;p1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3" name="Google Shape;263;p1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4" name="Google Shape;264;p1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5" name="Google Shape;265;p1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66" name="Google Shape;266;p1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67" name="Google Shape;267;p1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1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3"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3"/>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3"/>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3"/>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49" name="Google Shape;49;p3"/>
          <p:cNvGrpSpPr/>
          <p:nvPr/>
        </p:nvGrpSpPr>
        <p:grpSpPr>
          <a:xfrm>
            <a:off x="10574336" y="6256804"/>
            <a:ext cx="1289051" cy="318800"/>
            <a:chOff x="2181226" y="2460626"/>
            <a:chExt cx="7831137" cy="1936750"/>
          </a:xfrm>
        </p:grpSpPr>
        <p:sp>
          <p:nvSpPr>
            <p:cNvPr id="50" name="Google Shape;50;p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1" name="Google Shape;51;p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2" name="Google Shape;52;p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3" name="Google Shape;53;p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4" name="Google Shape;54;p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5" name="Google Shape;55;p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6" name="Google Shape;56;p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7" name="Google Shape;57;p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8" name="Google Shape;58;p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59" name="Google Shape;59;p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0" name="Google Shape;60;p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1" name="Google Shape;61;p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2" name="Google Shape;62;p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3" name="Google Shape;63;p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4" name="Google Shape;64;p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5" name="Google Shape;65;p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6" name="Google Shape;66;p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7" name="Google Shape;67;p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68" name="Google Shape;68;p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69" name="Google Shape;69;p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71"/>
        <p:cNvGrpSpPr/>
        <p:nvPr/>
      </p:nvGrpSpPr>
      <p:grpSpPr>
        <a:xfrm>
          <a:off x="0" y="0"/>
          <a:ext cx="0" cy="0"/>
          <a:chOff x="0" y="0"/>
          <a:chExt cx="0" cy="0"/>
        </a:xfrm>
      </p:grpSpPr>
      <p:sp>
        <p:nvSpPr>
          <p:cNvPr id="72" name="Google Shape;72;p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77" name="Google Shape;77;p4"/>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8" name="Google Shape;78;p4"/>
          <p:cNvGrpSpPr/>
          <p:nvPr/>
        </p:nvGrpSpPr>
        <p:grpSpPr>
          <a:xfrm>
            <a:off x="10574336" y="6256804"/>
            <a:ext cx="1289051" cy="318800"/>
            <a:chOff x="2181226" y="2460626"/>
            <a:chExt cx="7831137" cy="1936750"/>
          </a:xfrm>
        </p:grpSpPr>
        <p:sp>
          <p:nvSpPr>
            <p:cNvPr id="79" name="Google Shape;79;p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0" name="Google Shape;80;p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1" name="Google Shape;81;p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2" name="Google Shape;82;p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3" name="Google Shape;83;p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4" name="Google Shape;84;p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5" name="Google Shape;85;p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6" name="Google Shape;86;p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7" name="Google Shape;87;p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8" name="Google Shape;88;p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89" name="Google Shape;89;p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0" name="Google Shape;90;p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1" name="Google Shape;91;p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2" name="Google Shape;92;p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3" name="Google Shape;93;p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4" name="Google Shape;94;p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5" name="Google Shape;95;p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6" name="Google Shape;96;p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97" name="Google Shape;97;p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98" name="Google Shape;98;p4"/>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99" name="Google Shape;99;p4"/>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00" name="Google Shape;100;p4"/>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101"/>
        <p:cNvGrpSpPr/>
        <p:nvPr/>
      </p:nvGrpSpPr>
      <p:grpSpPr>
        <a:xfrm>
          <a:off x="0" y="0"/>
          <a:ext cx="0" cy="0"/>
          <a:chOff x="0" y="0"/>
          <a:chExt cx="0" cy="0"/>
        </a:xfrm>
      </p:grpSpPr>
      <p:pic>
        <p:nvPicPr>
          <p:cNvPr id="102" name="Google Shape;102;p5"/>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103" name="Google Shape;103;p5"/>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104" name="Google Shape;104;p5"/>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108" name="Google Shape;108;p5"/>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0" name="Google Shape;110;p5"/>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111" name="Google Shape;111;p5"/>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112" name="Google Shape;112;p5"/>
          <p:cNvGrpSpPr/>
          <p:nvPr/>
        </p:nvGrpSpPr>
        <p:grpSpPr>
          <a:xfrm>
            <a:off x="10574336" y="6256804"/>
            <a:ext cx="1289051" cy="318800"/>
            <a:chOff x="2181226" y="2460626"/>
            <a:chExt cx="7831137" cy="1936750"/>
          </a:xfrm>
        </p:grpSpPr>
        <p:sp>
          <p:nvSpPr>
            <p:cNvPr id="113" name="Google Shape;113;p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4" name="Google Shape;114;p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5" name="Google Shape;115;p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6" name="Google Shape;116;p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7" name="Google Shape;117;p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8" name="Google Shape;118;p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19" name="Google Shape;119;p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0" name="Google Shape;120;p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1" name="Google Shape;121;p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2" name="Google Shape;122;p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3" name="Google Shape;123;p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4" name="Google Shape;124;p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5" name="Google Shape;125;p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6" name="Google Shape;126;p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7" name="Google Shape;127;p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8" name="Google Shape;128;p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29" name="Google Shape;129;p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30" name="Google Shape;130;p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31" name="Google Shape;131;p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132" name="Google Shape;132;p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6"/>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6"/>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6"/>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6"/>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sp>
        <p:nvSpPr>
          <p:cNvPr id="141" name="Google Shape;141;p6"/>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7"/>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7"/>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7"/>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7"/>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7"/>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8"/>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9"/>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9"/>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9"/>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9"/>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9"/>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Inter"/>
              <a:ea typeface="Inter"/>
              <a:cs typeface="Inter"/>
              <a:sym typeface="Inter"/>
            </a:endParaRPr>
          </a:p>
        </p:txBody>
      </p:sp>
      <p:sp>
        <p:nvSpPr>
          <p:cNvPr id="156" name="Google Shape;156;p9"/>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9"/>
          <p:cNvGrpSpPr/>
          <p:nvPr/>
        </p:nvGrpSpPr>
        <p:grpSpPr>
          <a:xfrm>
            <a:off x="10197819" y="5884768"/>
            <a:ext cx="1289051" cy="318800"/>
            <a:chOff x="2181226" y="2460626"/>
            <a:chExt cx="7831137" cy="1936750"/>
          </a:xfrm>
        </p:grpSpPr>
        <p:sp>
          <p:nvSpPr>
            <p:cNvPr id="158" name="Google Shape;158;p9"/>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59" name="Google Shape;159;p9"/>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0" name="Google Shape;160;p9"/>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1" name="Google Shape;161;p9"/>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2" name="Google Shape;162;p9"/>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3" name="Google Shape;163;p9"/>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4" name="Google Shape;164;p9"/>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5" name="Google Shape;165;p9"/>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6" name="Google Shape;166;p9"/>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7" name="Google Shape;167;p9"/>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8" name="Google Shape;168;p9"/>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69" name="Google Shape;169;p9"/>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0" name="Google Shape;170;p9"/>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1" name="Google Shape;171;p9"/>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2" name="Google Shape;172;p9"/>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3" name="Google Shape;173;p9"/>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4" name="Google Shape;174;p9"/>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5" name="Google Shape;175;p9"/>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76" name="Google Shape;176;p9"/>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177" name="Google Shape;177;p9"/>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9"/>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9"/>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10"/>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10"/>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10"/>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0"/>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10"/>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i-FI"/>
              <a:t>‹#›</a:t>
            </a:fld>
            <a:endParaRPr/>
          </a:p>
        </p:txBody>
      </p:sp>
      <p:grpSp>
        <p:nvGrpSpPr>
          <p:cNvPr id="186" name="Google Shape;186;p10"/>
          <p:cNvGrpSpPr/>
          <p:nvPr/>
        </p:nvGrpSpPr>
        <p:grpSpPr>
          <a:xfrm>
            <a:off x="10574336" y="6256804"/>
            <a:ext cx="1289051" cy="318800"/>
            <a:chOff x="2181226" y="2460626"/>
            <a:chExt cx="7831137" cy="1936750"/>
          </a:xfrm>
        </p:grpSpPr>
        <p:sp>
          <p:nvSpPr>
            <p:cNvPr id="187" name="Google Shape;187;p10"/>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88" name="Google Shape;188;p10"/>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89" name="Google Shape;189;p10"/>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0" name="Google Shape;190;p10"/>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1" name="Google Shape;191;p10"/>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2" name="Google Shape;192;p10"/>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3" name="Google Shape;193;p10"/>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4" name="Google Shape;194;p10"/>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5" name="Google Shape;195;p10"/>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6" name="Google Shape;196;p10"/>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7" name="Google Shape;197;p10"/>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8" name="Google Shape;198;p10"/>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199" name="Google Shape;199;p10"/>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0" name="Google Shape;200;p10"/>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1" name="Google Shape;201;p10"/>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2" name="Google Shape;202;p10"/>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3" name="Google Shape;203;p10"/>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4" name="Google Shape;204;p10"/>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sp>
          <p:nvSpPr>
            <p:cNvPr id="205" name="Google Shape;205;p10"/>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Inter"/>
                <a:ea typeface="Inter"/>
                <a:cs typeface="Inter"/>
                <a:sym typeface="Inter"/>
              </a:endParaRPr>
            </a:p>
          </p:txBody>
        </p:sp>
      </p:grpSp>
      <p:cxnSp>
        <p:nvCxnSpPr>
          <p:cNvPr id="206" name="Google Shape;206;p10"/>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10"/>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600" b="0" i="0" u="none" strike="noStrike" cap="none">
                <a:solidFill>
                  <a:schemeClr val="dk1"/>
                </a:solidFill>
                <a:latin typeface="Inter"/>
                <a:ea typeface="Inter"/>
                <a:cs typeface="Inter"/>
                <a:sym typeface="Inter"/>
              </a:defRPr>
            </a:lvl1pPr>
            <a:lvl2pPr marR="0" lvl="1" algn="l" rtl="0">
              <a:spcBef>
                <a:spcPts val="0"/>
              </a:spcBef>
              <a:spcAft>
                <a:spcPts val="0"/>
              </a:spcAft>
              <a:buSzPts val="1400"/>
              <a:buNone/>
              <a:defRPr sz="1800" b="0" i="0" u="none" strike="noStrike" cap="none">
                <a:solidFill>
                  <a:schemeClr val="dk1"/>
                </a:solidFill>
                <a:latin typeface="Inter"/>
                <a:ea typeface="Inter"/>
                <a:cs typeface="Inter"/>
                <a:sym typeface="Inter"/>
              </a:defRPr>
            </a:lvl2pPr>
            <a:lvl3pPr marR="0" lvl="2" algn="l" rtl="0">
              <a:spcBef>
                <a:spcPts val="0"/>
              </a:spcBef>
              <a:spcAft>
                <a:spcPts val="0"/>
              </a:spcAft>
              <a:buSzPts val="1400"/>
              <a:buNone/>
              <a:defRPr sz="1800" b="0" i="0" u="none" strike="noStrike" cap="none">
                <a:solidFill>
                  <a:schemeClr val="dk1"/>
                </a:solidFill>
                <a:latin typeface="Inter"/>
                <a:ea typeface="Inter"/>
                <a:cs typeface="Inter"/>
                <a:sym typeface="Inter"/>
              </a:defRPr>
            </a:lvl3pPr>
            <a:lvl4pPr marR="0" lvl="3" algn="l" rtl="0">
              <a:spcBef>
                <a:spcPts val="0"/>
              </a:spcBef>
              <a:spcAft>
                <a:spcPts val="0"/>
              </a:spcAft>
              <a:buSzPts val="1400"/>
              <a:buNone/>
              <a:defRPr sz="1800" b="0" i="0" u="none" strike="noStrike" cap="none">
                <a:solidFill>
                  <a:schemeClr val="dk1"/>
                </a:solidFill>
                <a:latin typeface="Inter"/>
                <a:ea typeface="Inter"/>
                <a:cs typeface="Inter"/>
                <a:sym typeface="Inter"/>
              </a:defRPr>
            </a:lvl4pPr>
            <a:lvl5pPr marR="0" lvl="4" algn="l" rtl="0">
              <a:spcBef>
                <a:spcPts val="0"/>
              </a:spcBef>
              <a:spcAft>
                <a:spcPts val="0"/>
              </a:spcAft>
              <a:buSzPts val="1400"/>
              <a:buNone/>
              <a:defRPr sz="1800" b="0" i="0" u="none" strike="noStrike" cap="none">
                <a:solidFill>
                  <a:schemeClr val="dk1"/>
                </a:solidFill>
                <a:latin typeface="Inter"/>
                <a:ea typeface="Inter"/>
                <a:cs typeface="Inter"/>
                <a:sym typeface="Inter"/>
              </a:defRPr>
            </a:lvl5pPr>
            <a:lvl6pPr marR="0" lvl="5" algn="l" rtl="0">
              <a:spcBef>
                <a:spcPts val="0"/>
              </a:spcBef>
              <a:spcAft>
                <a:spcPts val="0"/>
              </a:spcAft>
              <a:buSzPts val="1400"/>
              <a:buNone/>
              <a:defRPr sz="1800" b="0" i="0" u="none" strike="noStrike" cap="none">
                <a:solidFill>
                  <a:schemeClr val="dk1"/>
                </a:solidFill>
                <a:latin typeface="Inter"/>
                <a:ea typeface="Inter"/>
                <a:cs typeface="Inter"/>
                <a:sym typeface="Inter"/>
              </a:defRPr>
            </a:lvl6pPr>
            <a:lvl7pPr marR="0" lvl="6" algn="l" rtl="0">
              <a:spcBef>
                <a:spcPts val="0"/>
              </a:spcBef>
              <a:spcAft>
                <a:spcPts val="0"/>
              </a:spcAft>
              <a:buSzPts val="1400"/>
              <a:buNone/>
              <a:defRPr sz="1800" b="0" i="0" u="none" strike="noStrike" cap="none">
                <a:solidFill>
                  <a:schemeClr val="dk1"/>
                </a:solidFill>
                <a:latin typeface="Inter"/>
                <a:ea typeface="Inter"/>
                <a:cs typeface="Inter"/>
                <a:sym typeface="Inter"/>
              </a:defRPr>
            </a:lvl7pPr>
            <a:lvl8pPr marR="0" lvl="7" algn="l" rtl="0">
              <a:spcBef>
                <a:spcPts val="0"/>
              </a:spcBef>
              <a:spcAft>
                <a:spcPts val="0"/>
              </a:spcAft>
              <a:buSzPts val="1400"/>
              <a:buNone/>
              <a:defRPr sz="1800" b="0" i="0" u="none" strike="noStrike" cap="none">
                <a:solidFill>
                  <a:schemeClr val="dk1"/>
                </a:solidFill>
                <a:latin typeface="Inter"/>
                <a:ea typeface="Inter"/>
                <a:cs typeface="Inter"/>
                <a:sym typeface="Inter"/>
              </a:defRPr>
            </a:lvl8pPr>
            <a:lvl9pPr marR="0" lvl="8" algn="l" rtl="0">
              <a:spcBef>
                <a:spcPts val="0"/>
              </a:spcBef>
              <a:spcAft>
                <a:spcPts val="0"/>
              </a:spcAft>
              <a:buSzPts val="1400"/>
              <a:buNone/>
              <a:defRPr sz="1800" b="0" i="0" u="none" strike="noStrike" cap="none">
                <a:solidFill>
                  <a:schemeClr val="dk1"/>
                </a:solidFill>
                <a:latin typeface="Inter"/>
                <a:ea typeface="Inter"/>
                <a:cs typeface="Inter"/>
                <a:sym typeface="Inter"/>
              </a:defRPr>
            </a:lvl9pPr>
          </a:lstStyle>
          <a:p>
            <a:endParaRPr/>
          </a:p>
        </p:txBody>
      </p:sp>
      <p:sp>
        <p:nvSpPr>
          <p:cNvPr id="9" name="Google Shape;9;p1"/>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spcBef>
                <a:spcPts val="0"/>
              </a:spcBef>
              <a:spcAft>
                <a:spcPts val="0"/>
              </a:spcAft>
              <a:buSzPts val="1400"/>
              <a:buNone/>
              <a:defRPr sz="1600" b="0" i="0" u="none" strike="noStrike" cap="none">
                <a:solidFill>
                  <a:schemeClr val="dk1"/>
                </a:solidFill>
                <a:latin typeface="Inter"/>
                <a:ea typeface="Inter"/>
                <a:cs typeface="Inter"/>
                <a:sym typeface="Inter"/>
              </a:defRPr>
            </a:lvl1pPr>
            <a:lvl2pPr marR="0" lvl="1" algn="l" rtl="0">
              <a:spcBef>
                <a:spcPts val="0"/>
              </a:spcBef>
              <a:spcAft>
                <a:spcPts val="0"/>
              </a:spcAft>
              <a:buSzPts val="1400"/>
              <a:buNone/>
              <a:defRPr sz="1800" b="0" i="0" u="none" strike="noStrike" cap="none">
                <a:solidFill>
                  <a:schemeClr val="dk1"/>
                </a:solidFill>
                <a:latin typeface="Inter"/>
                <a:ea typeface="Inter"/>
                <a:cs typeface="Inter"/>
                <a:sym typeface="Inter"/>
              </a:defRPr>
            </a:lvl2pPr>
            <a:lvl3pPr marR="0" lvl="2" algn="l" rtl="0">
              <a:spcBef>
                <a:spcPts val="0"/>
              </a:spcBef>
              <a:spcAft>
                <a:spcPts val="0"/>
              </a:spcAft>
              <a:buSzPts val="1400"/>
              <a:buNone/>
              <a:defRPr sz="1800" b="0" i="0" u="none" strike="noStrike" cap="none">
                <a:solidFill>
                  <a:schemeClr val="dk1"/>
                </a:solidFill>
                <a:latin typeface="Inter"/>
                <a:ea typeface="Inter"/>
                <a:cs typeface="Inter"/>
                <a:sym typeface="Inter"/>
              </a:defRPr>
            </a:lvl3pPr>
            <a:lvl4pPr marR="0" lvl="3" algn="l" rtl="0">
              <a:spcBef>
                <a:spcPts val="0"/>
              </a:spcBef>
              <a:spcAft>
                <a:spcPts val="0"/>
              </a:spcAft>
              <a:buSzPts val="1400"/>
              <a:buNone/>
              <a:defRPr sz="1800" b="0" i="0" u="none" strike="noStrike" cap="none">
                <a:solidFill>
                  <a:schemeClr val="dk1"/>
                </a:solidFill>
                <a:latin typeface="Inter"/>
                <a:ea typeface="Inter"/>
                <a:cs typeface="Inter"/>
                <a:sym typeface="Inter"/>
              </a:defRPr>
            </a:lvl4pPr>
            <a:lvl5pPr marR="0" lvl="4" algn="l" rtl="0">
              <a:spcBef>
                <a:spcPts val="0"/>
              </a:spcBef>
              <a:spcAft>
                <a:spcPts val="0"/>
              </a:spcAft>
              <a:buSzPts val="1400"/>
              <a:buNone/>
              <a:defRPr sz="1800" b="0" i="0" u="none" strike="noStrike" cap="none">
                <a:solidFill>
                  <a:schemeClr val="dk1"/>
                </a:solidFill>
                <a:latin typeface="Inter"/>
                <a:ea typeface="Inter"/>
                <a:cs typeface="Inter"/>
                <a:sym typeface="Inter"/>
              </a:defRPr>
            </a:lvl5pPr>
            <a:lvl6pPr marR="0" lvl="5" algn="l" rtl="0">
              <a:spcBef>
                <a:spcPts val="0"/>
              </a:spcBef>
              <a:spcAft>
                <a:spcPts val="0"/>
              </a:spcAft>
              <a:buSzPts val="1400"/>
              <a:buNone/>
              <a:defRPr sz="1800" b="0" i="0" u="none" strike="noStrike" cap="none">
                <a:solidFill>
                  <a:schemeClr val="dk1"/>
                </a:solidFill>
                <a:latin typeface="Inter"/>
                <a:ea typeface="Inter"/>
                <a:cs typeface="Inter"/>
                <a:sym typeface="Inter"/>
              </a:defRPr>
            </a:lvl6pPr>
            <a:lvl7pPr marR="0" lvl="6" algn="l" rtl="0">
              <a:spcBef>
                <a:spcPts val="0"/>
              </a:spcBef>
              <a:spcAft>
                <a:spcPts val="0"/>
              </a:spcAft>
              <a:buSzPts val="1400"/>
              <a:buNone/>
              <a:defRPr sz="1800" b="0" i="0" u="none" strike="noStrike" cap="none">
                <a:solidFill>
                  <a:schemeClr val="dk1"/>
                </a:solidFill>
                <a:latin typeface="Inter"/>
                <a:ea typeface="Inter"/>
                <a:cs typeface="Inter"/>
                <a:sym typeface="Inter"/>
              </a:defRPr>
            </a:lvl7pPr>
            <a:lvl8pPr marR="0" lvl="7" algn="l" rtl="0">
              <a:spcBef>
                <a:spcPts val="0"/>
              </a:spcBef>
              <a:spcAft>
                <a:spcPts val="0"/>
              </a:spcAft>
              <a:buSzPts val="1400"/>
              <a:buNone/>
              <a:defRPr sz="1800" b="0" i="0" u="none" strike="noStrike" cap="none">
                <a:solidFill>
                  <a:schemeClr val="dk1"/>
                </a:solidFill>
                <a:latin typeface="Inter"/>
                <a:ea typeface="Inter"/>
                <a:cs typeface="Inter"/>
                <a:sym typeface="Inter"/>
              </a:defRPr>
            </a:lvl8pPr>
            <a:lvl9pPr marR="0" lvl="8" algn="l" rtl="0">
              <a:spcBef>
                <a:spcPts val="0"/>
              </a:spcBef>
              <a:spcAft>
                <a:spcPts val="0"/>
              </a:spcAft>
              <a:buSzPts val="1400"/>
              <a:buNone/>
              <a:defRPr sz="1800" b="0" i="0" u="none" strike="noStrike" cap="none">
                <a:solidFill>
                  <a:schemeClr val="dk1"/>
                </a:solidFill>
                <a:latin typeface="Inter"/>
                <a:ea typeface="Inter"/>
                <a:cs typeface="Inter"/>
                <a:sym typeface="Inter"/>
              </a:defRPr>
            </a:lvl9pPr>
          </a:lstStyle>
          <a:p>
            <a:endParaRPr/>
          </a:p>
        </p:txBody>
      </p:sp>
      <p:sp>
        <p:nvSpPr>
          <p:cNvPr id="10" name="Google Shape;10;p1"/>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spcBef>
                <a:spcPts val="0"/>
              </a:spcBef>
              <a:buNone/>
              <a:defRPr sz="1600" b="0" i="0" u="none" strike="noStrike" cap="none">
                <a:solidFill>
                  <a:schemeClr val="dk1"/>
                </a:solidFill>
                <a:latin typeface="Inter"/>
                <a:ea typeface="Inter"/>
                <a:cs typeface="Inter"/>
                <a:sym typeface="Inter"/>
              </a:defRPr>
            </a:lvl1pPr>
            <a:lvl2pPr marL="0" marR="0" lvl="1" indent="0" algn="l" rtl="0">
              <a:spcBef>
                <a:spcPts val="0"/>
              </a:spcBef>
              <a:buNone/>
              <a:defRPr sz="1600" b="0" i="0" u="none" strike="noStrike" cap="none">
                <a:solidFill>
                  <a:schemeClr val="dk1"/>
                </a:solidFill>
                <a:latin typeface="Inter"/>
                <a:ea typeface="Inter"/>
                <a:cs typeface="Inter"/>
                <a:sym typeface="Inter"/>
              </a:defRPr>
            </a:lvl2pPr>
            <a:lvl3pPr marL="0" marR="0" lvl="2" indent="0" algn="l" rtl="0">
              <a:spcBef>
                <a:spcPts val="0"/>
              </a:spcBef>
              <a:buNone/>
              <a:defRPr sz="1600" b="0" i="0" u="none" strike="noStrike" cap="none">
                <a:solidFill>
                  <a:schemeClr val="dk1"/>
                </a:solidFill>
                <a:latin typeface="Inter"/>
                <a:ea typeface="Inter"/>
                <a:cs typeface="Inter"/>
                <a:sym typeface="Inter"/>
              </a:defRPr>
            </a:lvl3pPr>
            <a:lvl4pPr marL="0" marR="0" lvl="3" indent="0" algn="l" rtl="0">
              <a:spcBef>
                <a:spcPts val="0"/>
              </a:spcBef>
              <a:buNone/>
              <a:defRPr sz="1600" b="0" i="0" u="none" strike="noStrike" cap="none">
                <a:solidFill>
                  <a:schemeClr val="dk1"/>
                </a:solidFill>
                <a:latin typeface="Inter"/>
                <a:ea typeface="Inter"/>
                <a:cs typeface="Inter"/>
                <a:sym typeface="Inter"/>
              </a:defRPr>
            </a:lvl4pPr>
            <a:lvl5pPr marL="0" marR="0" lvl="4" indent="0" algn="l" rtl="0">
              <a:spcBef>
                <a:spcPts val="0"/>
              </a:spcBef>
              <a:buNone/>
              <a:defRPr sz="1600" b="0" i="0" u="none" strike="noStrike" cap="none">
                <a:solidFill>
                  <a:schemeClr val="dk1"/>
                </a:solidFill>
                <a:latin typeface="Inter"/>
                <a:ea typeface="Inter"/>
                <a:cs typeface="Inter"/>
                <a:sym typeface="Inter"/>
              </a:defRPr>
            </a:lvl5pPr>
            <a:lvl6pPr marL="0" marR="0" lvl="5" indent="0" algn="l" rtl="0">
              <a:spcBef>
                <a:spcPts val="0"/>
              </a:spcBef>
              <a:buNone/>
              <a:defRPr sz="1600" b="0" i="0" u="none" strike="noStrike" cap="none">
                <a:solidFill>
                  <a:schemeClr val="dk1"/>
                </a:solidFill>
                <a:latin typeface="Inter"/>
                <a:ea typeface="Inter"/>
                <a:cs typeface="Inter"/>
                <a:sym typeface="Inter"/>
              </a:defRPr>
            </a:lvl6pPr>
            <a:lvl7pPr marL="0" marR="0" lvl="6" indent="0" algn="l" rtl="0">
              <a:spcBef>
                <a:spcPts val="0"/>
              </a:spcBef>
              <a:buNone/>
              <a:defRPr sz="1600" b="0" i="0" u="none" strike="noStrike" cap="none">
                <a:solidFill>
                  <a:schemeClr val="dk1"/>
                </a:solidFill>
                <a:latin typeface="Inter"/>
                <a:ea typeface="Inter"/>
                <a:cs typeface="Inter"/>
                <a:sym typeface="Inter"/>
              </a:defRPr>
            </a:lvl7pPr>
            <a:lvl8pPr marL="0" marR="0" lvl="7" indent="0" algn="l" rtl="0">
              <a:spcBef>
                <a:spcPts val="0"/>
              </a:spcBef>
              <a:buNone/>
              <a:defRPr sz="1600" b="0" i="0" u="none" strike="noStrike" cap="none">
                <a:solidFill>
                  <a:schemeClr val="dk1"/>
                </a:solidFill>
                <a:latin typeface="Inter"/>
                <a:ea typeface="Inter"/>
                <a:cs typeface="Inter"/>
                <a:sym typeface="Inter"/>
              </a:defRPr>
            </a:lvl8pPr>
            <a:lvl9pPr marL="0" marR="0" lvl="8" indent="0" algn="l" rtl="0">
              <a:spcBef>
                <a:spcPts val="0"/>
              </a:spcBef>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fi-FI"/>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kansallisetdialogit.fi/"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5"/>
          <p:cNvSpPr txBox="1">
            <a:spLocks noGrp="1"/>
          </p:cNvSpPr>
          <p:nvPr>
            <p:ph type="ctrTitle"/>
          </p:nvPr>
        </p:nvSpPr>
        <p:spPr>
          <a:xfrm>
            <a:off x="502380" y="914400"/>
            <a:ext cx="10823927" cy="493992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1"/>
              </a:buClr>
              <a:buSzPts val="9000"/>
              <a:buFont typeface="Inter Tight"/>
              <a:buNone/>
            </a:pPr>
            <a:r>
              <a:rPr lang="fi-FI" dirty="0"/>
              <a:t>Kansalliset dialogit</a:t>
            </a:r>
            <a:br>
              <a:rPr lang="fi-FI" dirty="0"/>
            </a:br>
            <a:endParaRPr sz="9000" dirty="0"/>
          </a:p>
          <a:p>
            <a:pPr marL="0" lvl="0" indent="0" algn="l" rtl="0">
              <a:lnSpc>
                <a:spcPct val="80000"/>
              </a:lnSpc>
              <a:spcBef>
                <a:spcPts val="0"/>
              </a:spcBef>
              <a:spcAft>
                <a:spcPts val="0"/>
              </a:spcAft>
              <a:buClr>
                <a:schemeClr val="dk1"/>
              </a:buClr>
              <a:buSzPts val="9000"/>
              <a:buFont typeface="Inter Tight"/>
              <a:buNone/>
            </a:pPr>
            <a:r>
              <a:rPr lang="fi-FI" sz="4400" b="1" dirty="0"/>
              <a:t>Kestävä kotimaa</a:t>
            </a:r>
            <a:br>
              <a:rPr lang="fi-FI" sz="4400" b="1" dirty="0"/>
            </a:br>
            <a:r>
              <a:rPr lang="fi-FI" sz="4400" b="1" dirty="0"/>
              <a:t>(tai tarkempi otsikko)</a:t>
            </a:r>
            <a:br>
              <a:rPr lang="fi-FI" sz="4400" b="1" dirty="0"/>
            </a:br>
            <a:endParaRPr sz="4400" b="1" dirty="0"/>
          </a:p>
          <a:p>
            <a:pPr marL="0" lvl="0" indent="0" algn="l" rtl="0">
              <a:lnSpc>
                <a:spcPct val="80000"/>
              </a:lnSpc>
              <a:spcBef>
                <a:spcPts val="0"/>
              </a:spcBef>
              <a:spcAft>
                <a:spcPts val="0"/>
              </a:spcAft>
              <a:buClr>
                <a:schemeClr val="dk1"/>
              </a:buClr>
              <a:buSzPts val="9000"/>
              <a:buFont typeface="Inter Tight"/>
              <a:buNone/>
            </a:pPr>
            <a:r>
              <a:rPr lang="fi-FI" sz="2400" dirty="0"/>
              <a:t>Dialogin käsikirjoitusluonnos</a:t>
            </a:r>
            <a:endParaRPr sz="2400" dirty="0"/>
          </a:p>
          <a:p>
            <a:pPr marL="0" lvl="0" indent="0" algn="l" rtl="0">
              <a:lnSpc>
                <a:spcPct val="80000"/>
              </a:lnSpc>
              <a:spcBef>
                <a:spcPts val="0"/>
              </a:spcBef>
              <a:spcAft>
                <a:spcPts val="0"/>
              </a:spcAft>
              <a:buClr>
                <a:schemeClr val="dk1"/>
              </a:buClr>
              <a:buSzPts val="9000"/>
              <a:buFont typeface="Inter Tight"/>
              <a:buNone/>
            </a:pPr>
            <a:r>
              <a:rPr lang="fi-FI" sz="2400" dirty="0"/>
              <a:t>Kesto 120 min</a:t>
            </a:r>
            <a:endParaRPr sz="2400" dirty="0"/>
          </a:p>
          <a:p>
            <a:pPr marL="0" lvl="0" indent="0" algn="l" rtl="0">
              <a:lnSpc>
                <a:spcPct val="80000"/>
              </a:lnSpc>
              <a:spcBef>
                <a:spcPts val="0"/>
              </a:spcBef>
              <a:spcAft>
                <a:spcPts val="0"/>
              </a:spcAft>
              <a:buClr>
                <a:schemeClr val="dk1"/>
              </a:buClr>
              <a:buSzPts val="9000"/>
              <a:buFont typeface="Inter Tight"/>
              <a:buNone/>
            </a:pPr>
            <a:endParaRPr dirty="0"/>
          </a:p>
        </p:txBody>
      </p:sp>
      <p:sp>
        <p:nvSpPr>
          <p:cNvPr id="275" name="Google Shape;275;p15"/>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p>
            <a:pPr marL="0" lvl="0" indent="0" algn="l" rtl="0">
              <a:lnSpc>
                <a:spcPct val="110000"/>
              </a:lnSpc>
              <a:spcBef>
                <a:spcPts val="0"/>
              </a:spcBef>
              <a:spcAft>
                <a:spcPts val="0"/>
              </a:spcAft>
              <a:buClr>
                <a:schemeClr val="dk1"/>
              </a:buClr>
              <a:buSzPts val="1600"/>
              <a:buNone/>
            </a:pPr>
            <a:r>
              <a:rPr lang="fi-FI" dirty="0">
                <a:solidFill>
                  <a:schemeClr val="lt1"/>
                </a:solidFill>
              </a:rPr>
              <a:t>.</a:t>
            </a:r>
            <a:endParaRPr dirty="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25"/>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fi-FI" sz="1400" dirty="0"/>
              <a:t>Aloitetaan sinusta. Mikä on ollut merkittävää tässä keskustelussa?</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r>
              <a:rPr lang="fi-FI" sz="1400" dirty="0"/>
              <a:t>→ </a:t>
            </a:r>
            <a:r>
              <a:rPr lang="fi-FI" sz="1400" i="1" dirty="0"/>
              <a:t>Valitse aloittajaksi sellainen henkilö, joka on todennäköisesti valmis aloittamaan.</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r>
              <a:rPr lang="fi-FI" sz="1400" dirty="0"/>
              <a:t>Lopuksi haluan vielä kuulla teiltä, mistä aiheista olisi jatkossa hyvä keskustella Kansallisissa dialogeissa?</a:t>
            </a:r>
            <a:endParaRPr sz="1400" dirty="0"/>
          </a:p>
          <a:p>
            <a:pPr marL="0" lvl="0" indent="0" algn="l" rtl="0">
              <a:lnSpc>
                <a:spcPct val="110000"/>
              </a:lnSpc>
              <a:spcBef>
                <a:spcPts val="0"/>
              </a:spcBef>
              <a:spcAft>
                <a:spcPts val="0"/>
              </a:spcAft>
              <a:buClr>
                <a:schemeClr val="dk1"/>
              </a:buClr>
              <a:buSzPts val="1600"/>
              <a:buNone/>
            </a:pPr>
            <a:endParaRPr sz="1400" dirty="0"/>
          </a:p>
          <a:p>
            <a:pPr marL="0" indent="0">
              <a:spcBef>
                <a:spcPts val="0"/>
              </a:spcBef>
              <a:buSzPts val="1600"/>
              <a:buNone/>
            </a:pPr>
            <a:r>
              <a:rPr lang="fi-FI" sz="1400" dirty="0"/>
              <a:t>→ </a:t>
            </a:r>
            <a:r>
              <a:rPr lang="fi-FI" sz="1400" i="1" dirty="0"/>
              <a:t>Käy lyhyt keskustelu osallistujien kanssa siitä, mitkä aiheet heistä tuntuisivat jatkossa tärkeiltä</a:t>
            </a:r>
          </a:p>
          <a:p>
            <a:pPr marL="0" lvl="0" indent="0" algn="l" rtl="0">
              <a:lnSpc>
                <a:spcPct val="110000"/>
              </a:lnSpc>
              <a:spcBef>
                <a:spcPts val="0"/>
              </a:spcBef>
              <a:spcAft>
                <a:spcPts val="0"/>
              </a:spcAft>
              <a:buClr>
                <a:schemeClr val="dk1"/>
              </a:buClr>
              <a:buSzPts val="1600"/>
              <a:buNone/>
            </a:pPr>
            <a:endParaRPr lang="fi-FI" sz="1400" dirty="0"/>
          </a:p>
          <a:p>
            <a:pPr marL="0" lvl="0" indent="0" algn="l" rtl="0">
              <a:lnSpc>
                <a:spcPct val="110000"/>
              </a:lnSpc>
              <a:spcBef>
                <a:spcPts val="0"/>
              </a:spcBef>
              <a:spcAft>
                <a:spcPts val="0"/>
              </a:spcAft>
              <a:buClr>
                <a:schemeClr val="dk1"/>
              </a:buClr>
              <a:buSzPts val="1600"/>
              <a:buNone/>
            </a:pPr>
            <a:endParaRPr lang="fi-FI" sz="1400" dirty="0"/>
          </a:p>
          <a:p>
            <a:pPr marL="0" indent="0">
              <a:spcBef>
                <a:spcPts val="0"/>
              </a:spcBef>
              <a:buSzPts val="1600"/>
              <a:buNone/>
            </a:pPr>
            <a:endParaRPr lang="fi-FI" sz="1400" dirty="0"/>
          </a:p>
          <a:p>
            <a:pPr marL="0" indent="0">
              <a:spcBef>
                <a:spcPts val="0"/>
              </a:spcBef>
              <a:buSzPts val="1600"/>
              <a:buNone/>
            </a:pPr>
            <a:r>
              <a:rPr lang="fi-FI" sz="1400" b="1" dirty="0"/>
              <a:t>				               10 min</a:t>
            </a:r>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p:txBody>
      </p:sp>
      <p:sp>
        <p:nvSpPr>
          <p:cNvPr id="359" name="Google Shape;359;p25"/>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Keskustelun anti: jakaminen</a:t>
            </a:r>
            <a:endParaRPr sz="1800" b="1" dirty="0"/>
          </a:p>
        </p:txBody>
      </p:sp>
      <p:sp>
        <p:nvSpPr>
          <p:cNvPr id="6" name="Google Shape;311;p20">
            <a:extLst>
              <a:ext uri="{FF2B5EF4-FFF2-40B4-BE49-F238E27FC236}">
                <a16:creationId xmlns:a16="http://schemas.microsoft.com/office/drawing/2014/main" id="{A4B63CF5-E72A-68C7-F5CC-C5857CC4B55A}"/>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dirty="0"/>
              <a:t>15 	Aloitus, periaatteet, virittäytyminen</a:t>
            </a:r>
            <a:endParaRPr sz="1400"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b="1"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6" name="Google Shape;366;p26"/>
          <p:cNvSpPr txBox="1">
            <a:spLocks noGrp="1"/>
          </p:cNvSpPr>
          <p:nvPr>
            <p:ph type="body" idx="2"/>
          </p:nvPr>
        </p:nvSpPr>
        <p:spPr>
          <a:xfrm>
            <a:off x="6526350" y="1101550"/>
            <a:ext cx="5006700" cy="4757100"/>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fi-FI" sz="1200" dirty="0">
                <a:solidFill>
                  <a:schemeClr val="tx1"/>
                </a:solidFill>
              </a:rPr>
              <a:t>Dialogi oli luottamuksellinen, joten älä kerro muiden sanomisia eteenpäin ilman lupaa. Voit jakaa omia ajatuksiasi sekä tunnelmiasi sekä yleisesti teemoja, joita keskustelussa nousi esiin.</a:t>
            </a:r>
          </a:p>
          <a:p>
            <a:pPr marL="0" lvl="0" indent="0" algn="l" rtl="0">
              <a:spcBef>
                <a:spcPts val="0"/>
              </a:spcBef>
              <a:spcAft>
                <a:spcPts val="0"/>
              </a:spcAft>
              <a:buClr>
                <a:schemeClr val="dk1"/>
              </a:buClr>
              <a:buSzPts val="1600"/>
              <a:buNone/>
            </a:pPr>
            <a:endParaRPr lang="fi-FI" sz="1200" dirty="0"/>
          </a:p>
          <a:p>
            <a:pPr marL="0" lvl="0" indent="0" algn="l" rtl="0">
              <a:spcBef>
                <a:spcPts val="0"/>
              </a:spcBef>
              <a:spcAft>
                <a:spcPts val="0"/>
              </a:spcAft>
              <a:buClr>
                <a:schemeClr val="dk1"/>
              </a:buClr>
              <a:buSzPts val="1600"/>
              <a:buNone/>
            </a:pPr>
            <a:r>
              <a:rPr lang="fi-FI" sz="1200" dirty="0"/>
              <a:t>Mikäli haluat, voit viestiä osallistumisestasi tähän keskusteluun esimerkiksi sosiaalisessa mediassa. Voit käyttää tunnistetta #</a:t>
            </a:r>
            <a:r>
              <a:rPr lang="fi-FI" sz="1200" dirty="0" err="1"/>
              <a:t>KansallisetDialogit</a:t>
            </a:r>
            <a:r>
              <a:rPr lang="fi-FI" sz="1200" dirty="0"/>
              <a:t>. </a:t>
            </a:r>
          </a:p>
          <a:p>
            <a:pPr marL="0" lvl="0" indent="0" algn="l" rtl="0">
              <a:spcBef>
                <a:spcPts val="0"/>
              </a:spcBef>
              <a:spcAft>
                <a:spcPts val="0"/>
              </a:spcAft>
              <a:buClr>
                <a:schemeClr val="dk1"/>
              </a:buClr>
              <a:buSzPts val="1600"/>
              <a:buNone/>
            </a:pPr>
            <a:endParaRPr lang="fi-FI" sz="1200" dirty="0">
              <a:solidFill>
                <a:schemeClr val="tx1"/>
              </a:solidFill>
            </a:endParaRPr>
          </a:p>
          <a:p>
            <a:pPr marL="0" indent="0">
              <a:spcBef>
                <a:spcPts val="0"/>
              </a:spcBef>
              <a:buSzPts val="1600"/>
              <a:buNone/>
            </a:pPr>
            <a:r>
              <a:rPr lang="fi-FI" sz="1200" dirty="0">
                <a:solidFill>
                  <a:schemeClr val="tx1"/>
                </a:solidFill>
              </a:rPr>
              <a:t>Tämän dialogin kirjausta käytetään yhdessä muiden dialogien kirjausten kanssa Kansallisten dialogien yhteenvetoraportin materiaalina. Raportti menee valtionhallinnossa keskusteltavaksi kunta- ja alueministerin johtoryhmään, ministeriöiden korkeimpien viranomaisten, eli kansliapäälliköiden kokoukseen sekä yhteiskunnan uudistamisen ministeriryhmään. </a:t>
            </a:r>
            <a:endParaRPr sz="1200" dirty="0">
              <a:solidFill>
                <a:schemeClr val="tx1"/>
              </a:solidFill>
            </a:endParaRPr>
          </a:p>
          <a:p>
            <a:pPr marL="0" lvl="0" indent="0" algn="l" rtl="0">
              <a:spcBef>
                <a:spcPts val="0"/>
              </a:spcBef>
              <a:spcAft>
                <a:spcPts val="0"/>
              </a:spcAft>
              <a:buClr>
                <a:schemeClr val="dk1"/>
              </a:buClr>
              <a:buSzPts val="1600"/>
              <a:buNone/>
            </a:pPr>
            <a:endParaRPr sz="1200" dirty="0"/>
          </a:p>
          <a:p>
            <a:pPr marL="0" lvl="0" indent="0" algn="l" rtl="0">
              <a:spcBef>
                <a:spcPts val="0"/>
              </a:spcBef>
              <a:spcAft>
                <a:spcPts val="0"/>
              </a:spcAft>
              <a:buClr>
                <a:schemeClr val="dk1"/>
              </a:buClr>
              <a:buSzPts val="1600"/>
              <a:buNone/>
            </a:pPr>
            <a:r>
              <a:rPr lang="fi-FI" sz="1200" dirty="0"/>
              <a:t>Kiitos keskustelusta! </a:t>
            </a:r>
          </a:p>
          <a:p>
            <a:pPr marL="0" lvl="0" indent="0" algn="l" rtl="0">
              <a:spcBef>
                <a:spcPts val="0"/>
              </a:spcBef>
              <a:spcAft>
                <a:spcPts val="0"/>
              </a:spcAft>
              <a:buClr>
                <a:schemeClr val="dk1"/>
              </a:buClr>
              <a:buSzPts val="1600"/>
              <a:buNone/>
            </a:pPr>
            <a:endParaRPr lang="fi-FI" sz="1400" dirty="0"/>
          </a:p>
          <a:p>
            <a:pPr marL="0" lvl="0" indent="0" algn="l" rtl="0">
              <a:spcBef>
                <a:spcPts val="0"/>
              </a:spcBef>
              <a:spcAft>
                <a:spcPts val="0"/>
              </a:spcAft>
              <a:buClr>
                <a:schemeClr val="dk1"/>
              </a:buClr>
              <a:buSzPts val="1600"/>
              <a:buNone/>
            </a:pPr>
            <a:r>
              <a:rPr lang="fi-FI" sz="1400" dirty="0"/>
              <a:t>				                 </a:t>
            </a:r>
            <a:r>
              <a:rPr lang="fi-FI" sz="1400" b="1" dirty="0"/>
              <a:t>5 min</a:t>
            </a:r>
            <a:endParaRPr sz="1400" b="1" dirty="0"/>
          </a:p>
          <a:p>
            <a:pPr marL="0" lvl="0" indent="0" algn="l" rtl="0">
              <a:spcBef>
                <a:spcPts val="0"/>
              </a:spcBef>
              <a:spcAft>
                <a:spcPts val="0"/>
              </a:spcAft>
              <a:buClr>
                <a:schemeClr val="dk1"/>
              </a:buClr>
              <a:buSzPts val="1600"/>
              <a:buNone/>
            </a:pPr>
            <a:endParaRPr sz="1300" dirty="0"/>
          </a:p>
          <a:p>
            <a:pPr marL="0" lvl="0" indent="0" algn="l" rtl="0">
              <a:lnSpc>
                <a:spcPct val="100000"/>
              </a:lnSpc>
              <a:spcBef>
                <a:spcPts val="0"/>
              </a:spcBef>
              <a:spcAft>
                <a:spcPts val="0"/>
              </a:spcAft>
              <a:buClr>
                <a:schemeClr val="dk1"/>
              </a:buClr>
              <a:buSzPts val="1100"/>
              <a:buFont typeface="Arial"/>
              <a:buNone/>
            </a:pPr>
            <a:endParaRPr sz="13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r" rtl="0">
              <a:lnSpc>
                <a:spcPct val="110000"/>
              </a:lnSpc>
              <a:spcBef>
                <a:spcPts val="0"/>
              </a:spcBef>
              <a:spcAft>
                <a:spcPts val="0"/>
              </a:spcAft>
              <a:buClr>
                <a:schemeClr val="dk1"/>
              </a:buClr>
              <a:buSzPts val="1600"/>
              <a:buNone/>
            </a:pPr>
            <a:endParaRPr sz="1700" b="1" dirty="0"/>
          </a:p>
        </p:txBody>
      </p:sp>
      <p:sp>
        <p:nvSpPr>
          <p:cNvPr id="368" name="Google Shape;368;p26"/>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Kiitos ja lopetus</a:t>
            </a:r>
            <a:endParaRPr sz="1800" b="1"/>
          </a:p>
        </p:txBody>
      </p:sp>
      <p:sp>
        <p:nvSpPr>
          <p:cNvPr id="6" name="Google Shape;311;p20">
            <a:extLst>
              <a:ext uri="{FF2B5EF4-FFF2-40B4-BE49-F238E27FC236}">
                <a16:creationId xmlns:a16="http://schemas.microsoft.com/office/drawing/2014/main" id="{8305A858-DAB3-3522-62EC-B34706E38645}"/>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dirty="0"/>
              <a:t>15 	Aloitus, periaatteet, virittäytyminen</a:t>
            </a:r>
            <a:endParaRPr sz="1400"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b="1"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7"/>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fi-FI" sz="1400" dirty="0"/>
              <a:t>Kansallisten dialogien ydinryhmä ottaa vastaan keskustelujen kirjaukset.</a:t>
            </a:r>
            <a:endParaRPr sz="1400" dirty="0"/>
          </a:p>
          <a:p>
            <a:pPr marL="0" lvl="0" indent="0" algn="l" rtl="0">
              <a:lnSpc>
                <a:spcPct val="100000"/>
              </a:lnSpc>
              <a:spcBef>
                <a:spcPts val="0"/>
              </a:spcBef>
              <a:spcAft>
                <a:spcPts val="0"/>
              </a:spcAft>
              <a:buClr>
                <a:schemeClr val="dk1"/>
              </a:buClr>
              <a:buSzPts val="1100"/>
              <a:buFont typeface="Arial"/>
              <a:buNone/>
            </a:pPr>
            <a:endParaRPr sz="1400" dirty="0"/>
          </a:p>
          <a:p>
            <a:pPr marL="0" lvl="0" indent="0" algn="l" rtl="0">
              <a:lnSpc>
                <a:spcPct val="100000"/>
              </a:lnSpc>
              <a:spcBef>
                <a:spcPts val="0"/>
              </a:spcBef>
              <a:spcAft>
                <a:spcPts val="0"/>
              </a:spcAft>
              <a:buClr>
                <a:schemeClr val="dk1"/>
              </a:buClr>
              <a:buSzPts val="1100"/>
              <a:buNone/>
            </a:pPr>
            <a:r>
              <a:rPr lang="fi-FI" sz="1400" dirty="0"/>
              <a:t>Kirjauksien toimittaminen yhteistä koontia varten on tärkeää, sillä se lisää käytyjen keskustelujen vaikuttavuutta. Ne vaikuttavat kansallisen yhteenvedon sisältöön ja kaikkiin niihin toimijoihin, jotka hyödyntävät yhteenvetoa oman työnsä tueksi.</a:t>
            </a:r>
            <a:endParaRPr sz="1400" dirty="0"/>
          </a:p>
          <a:p>
            <a:pPr marL="0" lvl="0" indent="0" algn="l" rtl="0">
              <a:lnSpc>
                <a:spcPct val="100000"/>
              </a:lnSpc>
              <a:spcBef>
                <a:spcPts val="0"/>
              </a:spcBef>
              <a:spcAft>
                <a:spcPts val="0"/>
              </a:spcAft>
              <a:buClr>
                <a:schemeClr val="dk1"/>
              </a:buClr>
              <a:buSzPts val="1100"/>
              <a:buNone/>
            </a:pPr>
            <a:endParaRPr sz="1400" dirty="0"/>
          </a:p>
          <a:p>
            <a:pPr marL="0" lvl="0" indent="0" algn="l" rtl="0">
              <a:lnSpc>
                <a:spcPct val="100000"/>
              </a:lnSpc>
              <a:spcBef>
                <a:spcPts val="0"/>
              </a:spcBef>
              <a:spcAft>
                <a:spcPts val="0"/>
              </a:spcAft>
              <a:buClr>
                <a:schemeClr val="dk1"/>
              </a:buClr>
              <a:buSzPts val="1100"/>
              <a:buFont typeface="Arial"/>
              <a:buNone/>
            </a:pPr>
            <a:r>
              <a:rPr lang="fi-FI" sz="1400" dirty="0"/>
              <a:t>Kansallisten dialogien ydinryhmän yhteydessä toimiva tiimi lukee tarkkaan kaikki kirjaukset ja tekee niiden pohjalta yhteenvedon, joka julkaistaan Kansallisten dialogien </a:t>
            </a:r>
            <a:r>
              <a:rPr lang="fi-FI" sz="1400" dirty="0">
                <a:hlinkClick r:id="rId3"/>
              </a:rPr>
              <a:t>verkkosivuilla</a:t>
            </a:r>
            <a:r>
              <a:rPr lang="fi-FI" sz="1400" dirty="0"/>
              <a:t>.</a:t>
            </a:r>
            <a:endParaRPr sz="1400" dirty="0"/>
          </a:p>
          <a:p>
            <a:pPr marL="0" lvl="0" indent="0" algn="l" rtl="0">
              <a:lnSpc>
                <a:spcPct val="110000"/>
              </a:lnSpc>
              <a:spcBef>
                <a:spcPts val="0"/>
              </a:spcBef>
              <a:spcAft>
                <a:spcPts val="0"/>
              </a:spcAft>
              <a:buClr>
                <a:schemeClr val="dk1"/>
              </a:buClr>
              <a:buSzPts val="1600"/>
              <a:buNone/>
            </a:pPr>
            <a:endParaRPr dirty="0"/>
          </a:p>
        </p:txBody>
      </p:sp>
      <p:sp>
        <p:nvSpPr>
          <p:cNvPr id="375" name="Google Shape;375;p27"/>
          <p:cNvSpPr txBox="1">
            <a:spLocks noGrp="1"/>
          </p:cNvSpPr>
          <p:nvPr>
            <p:ph type="body" idx="2"/>
          </p:nvPr>
        </p:nvSpPr>
        <p:spPr>
          <a:xfrm>
            <a:off x="6526350" y="1208149"/>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fi-FI" sz="1400" dirty="0"/>
              <a:t>Kiitos, että olet mukana Kansallisissa dialogeissa. Toivottavasti järjestämäsi keskustelu oli hyvä kokemus sinulle ja osallistujille. Kansallisten dialogien yhtenä tavoitteena on yhteiskunnan eri toimijoiden ja kansalaisten dialogiosaamisen kehittyminen. </a:t>
            </a:r>
            <a:endParaRPr sz="1400" dirty="0"/>
          </a:p>
          <a:p>
            <a:pPr marL="0" lvl="0" indent="0" algn="l" rtl="0">
              <a:lnSpc>
                <a:spcPct val="115000"/>
              </a:lnSpc>
              <a:spcBef>
                <a:spcPts val="0"/>
              </a:spcBef>
              <a:spcAft>
                <a:spcPts val="0"/>
              </a:spcAft>
              <a:buClr>
                <a:schemeClr val="dk1"/>
              </a:buClr>
              <a:buSzPts val="1100"/>
              <a:buFont typeface="Arial"/>
              <a:buNone/>
            </a:pPr>
            <a:endParaRPr sz="1400" dirty="0"/>
          </a:p>
          <a:p>
            <a:pPr marL="0" lvl="0" indent="0" algn="l" rtl="0">
              <a:lnSpc>
                <a:spcPct val="115000"/>
              </a:lnSpc>
              <a:spcBef>
                <a:spcPts val="0"/>
              </a:spcBef>
              <a:spcAft>
                <a:spcPts val="0"/>
              </a:spcAft>
              <a:buClr>
                <a:schemeClr val="dk1"/>
              </a:buClr>
              <a:buSzPts val="1100"/>
              <a:buFont typeface="Arial"/>
              <a:buNone/>
            </a:pPr>
            <a:r>
              <a:rPr lang="fi-FI" sz="1400" dirty="0"/>
              <a:t>Dialogi on mahdollisuus syventää ymmärrystä, oppia rakentavan keskustelun taitoja, pysähtyä kuuntelemaan muiden kokemuksia ja päästä kertomaan omia</a:t>
            </a:r>
            <a:r>
              <a:rPr lang="fi-FI" sz="1400"/>
              <a:t>, keskeneräisikin </a:t>
            </a:r>
            <a:r>
              <a:rPr lang="fi-FI" sz="1400" dirty="0"/>
              <a:t>ajatuksia muille.</a:t>
            </a:r>
            <a:endParaRPr sz="1400" dirty="0"/>
          </a:p>
          <a:p>
            <a:pPr marL="0" lvl="0" indent="0" algn="l" rtl="0">
              <a:spcBef>
                <a:spcPts val="0"/>
              </a:spcBef>
              <a:spcAft>
                <a:spcPts val="0"/>
              </a:spcAft>
              <a:buClr>
                <a:schemeClr val="dk1"/>
              </a:buClr>
              <a:buSzPts val="1600"/>
              <a:buNone/>
            </a:pPr>
            <a:endParaRPr sz="1300" dirty="0"/>
          </a:p>
          <a:p>
            <a:pPr marL="0" lvl="0" indent="0" algn="l" rtl="0">
              <a:lnSpc>
                <a:spcPct val="100000"/>
              </a:lnSpc>
              <a:spcBef>
                <a:spcPts val="0"/>
              </a:spcBef>
              <a:spcAft>
                <a:spcPts val="0"/>
              </a:spcAft>
              <a:buClr>
                <a:schemeClr val="dk1"/>
              </a:buClr>
              <a:buSzPts val="1100"/>
              <a:buNone/>
            </a:pPr>
            <a:endParaRPr sz="13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r" rtl="0">
              <a:lnSpc>
                <a:spcPct val="110000"/>
              </a:lnSpc>
              <a:spcBef>
                <a:spcPts val="0"/>
              </a:spcBef>
              <a:spcAft>
                <a:spcPts val="0"/>
              </a:spcAft>
              <a:buClr>
                <a:schemeClr val="dk1"/>
              </a:buClr>
              <a:buSzPts val="1600"/>
              <a:buNone/>
            </a:pPr>
            <a:endParaRPr sz="1700" b="1" dirty="0"/>
          </a:p>
        </p:txBody>
      </p:sp>
      <p:sp>
        <p:nvSpPr>
          <p:cNvPr id="376" name="Google Shape;376;p27"/>
          <p:cNvSpPr txBox="1">
            <a:spLocks noGrp="1"/>
          </p:cNvSpPr>
          <p:nvPr>
            <p:ph type="body" idx="3"/>
          </p:nvPr>
        </p:nvSpPr>
        <p:spPr>
          <a:xfrm>
            <a:off x="673200" y="554400"/>
            <a:ext cx="4737900" cy="44515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2300" b="1" dirty="0">
                <a:latin typeface="Inter"/>
                <a:ea typeface="Inter"/>
                <a:cs typeface="Inter"/>
                <a:sym typeface="Inter"/>
              </a:rPr>
              <a:t>Miten eteenpäin?</a:t>
            </a:r>
            <a:endParaRPr sz="5700" b="1" dirty="0"/>
          </a:p>
        </p:txBody>
      </p:sp>
      <p:sp>
        <p:nvSpPr>
          <p:cNvPr id="377" name="Google Shape;377;p27"/>
          <p:cNvSpPr txBox="1">
            <a:spLocks noGrp="1"/>
          </p:cNvSpPr>
          <p:nvPr>
            <p:ph type="body" idx="4"/>
          </p:nvPr>
        </p:nvSpPr>
        <p:spPr>
          <a:xfrm>
            <a:off x="6526350" y="35885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Järjestäjälle:</a:t>
            </a:r>
            <a:endParaRPr sz="1800" b="1" dirty="0"/>
          </a:p>
          <a:p>
            <a:pPr marL="0" lvl="0" indent="0" algn="l" rtl="0">
              <a:lnSpc>
                <a:spcPct val="90000"/>
              </a:lnSpc>
              <a:spcBef>
                <a:spcPts val="0"/>
              </a:spcBef>
              <a:spcAft>
                <a:spcPts val="0"/>
              </a:spcAft>
              <a:buClr>
                <a:schemeClr val="dk1"/>
              </a:buClr>
              <a:buSzPts val="5000"/>
              <a:buNone/>
            </a:pPr>
            <a:endParaRPr sz="1800" b="1" dirty="0"/>
          </a:p>
          <a:p>
            <a:pPr marL="0" lvl="0" indent="0" algn="l" rtl="0">
              <a:lnSpc>
                <a:spcPct val="90000"/>
              </a:lnSpc>
              <a:spcBef>
                <a:spcPts val="0"/>
              </a:spcBef>
              <a:spcAft>
                <a:spcPts val="0"/>
              </a:spcAft>
              <a:buClr>
                <a:schemeClr val="dk1"/>
              </a:buClr>
              <a:buSzPts val="5000"/>
              <a:buNone/>
            </a:pPr>
            <a:r>
              <a:rPr lang="fi-FI" sz="1600" b="1" dirty="0"/>
              <a:t>Kiitos kun järjestit dialogin!</a:t>
            </a:r>
            <a:endParaRPr sz="16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16"/>
          <p:cNvSpPr txBox="1">
            <a:spLocks noGrp="1"/>
          </p:cNvSpPr>
          <p:nvPr>
            <p:ph type="ctrTitle"/>
          </p:nvPr>
        </p:nvSpPr>
        <p:spPr>
          <a:xfrm>
            <a:off x="788893" y="891019"/>
            <a:ext cx="10614213" cy="4340548"/>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Clr>
                <a:schemeClr val="dk1"/>
              </a:buClr>
              <a:buSzPts val="7000"/>
              <a:buFont typeface="Inter Tight"/>
              <a:buNone/>
            </a:pPr>
            <a:r>
              <a:rPr lang="fi-FI" sz="2400" b="1" dirty="0"/>
              <a:t>Ohjeita käsikirjoituksen käyttämiseen</a:t>
            </a:r>
            <a:endParaRPr sz="2400" b="1" dirty="0"/>
          </a:p>
          <a:p>
            <a:pPr marL="0" lvl="0" indent="0" algn="l" rtl="0">
              <a:lnSpc>
                <a:spcPct val="80000"/>
              </a:lnSpc>
              <a:spcBef>
                <a:spcPts val="0"/>
              </a:spcBef>
              <a:spcAft>
                <a:spcPts val="0"/>
              </a:spcAft>
              <a:buClr>
                <a:schemeClr val="dk1"/>
              </a:buClr>
              <a:buSzPts val="7000"/>
              <a:buFont typeface="Inter Tight"/>
              <a:buNone/>
            </a:pPr>
            <a:endParaRPr sz="2400" dirty="0"/>
          </a:p>
          <a:p>
            <a:pPr marL="457200" lvl="0" indent="-330200" algn="l" rtl="0">
              <a:lnSpc>
                <a:spcPct val="100000"/>
              </a:lnSpc>
              <a:spcBef>
                <a:spcPts val="0"/>
              </a:spcBef>
              <a:spcAft>
                <a:spcPts val="0"/>
              </a:spcAft>
              <a:buSzPts val="1600"/>
              <a:buChar char="●"/>
            </a:pPr>
            <a:r>
              <a:rPr lang="fi-FI" sz="1600" dirty="0"/>
              <a:t>Suunnittele dialogi ennakkoon käsikirjoituksen pohjalta. </a:t>
            </a:r>
            <a:endParaRPr sz="1600" dirty="0"/>
          </a:p>
          <a:p>
            <a:pPr marL="457200" lvl="0" indent="-330200" algn="l" rtl="0">
              <a:lnSpc>
                <a:spcPct val="100000"/>
              </a:lnSpc>
              <a:spcBef>
                <a:spcPts val="1000"/>
              </a:spcBef>
              <a:spcAft>
                <a:spcPts val="0"/>
              </a:spcAft>
              <a:buSzPts val="1600"/>
              <a:buChar char="●"/>
            </a:pPr>
            <a:r>
              <a:rPr lang="fi-FI" sz="1600" dirty="0"/>
              <a:t>Käsikirjoitus on dialogin ohjaamisen tueksi, sitä ei tarvitse jakaa keskustelijoille. Käsikirjoitus kannattaa tulostaa itselle muokkauksen jälkeen. </a:t>
            </a:r>
            <a:endParaRPr sz="1600" dirty="0"/>
          </a:p>
          <a:p>
            <a:pPr marL="457200" lvl="0" indent="-330200" algn="l" rtl="0">
              <a:lnSpc>
                <a:spcPct val="100000"/>
              </a:lnSpc>
              <a:spcBef>
                <a:spcPts val="1000"/>
              </a:spcBef>
              <a:spcAft>
                <a:spcPts val="0"/>
              </a:spcAft>
              <a:buSzPts val="1600"/>
              <a:buChar char="●"/>
            </a:pPr>
            <a:r>
              <a:rPr lang="fi-FI" sz="1600" dirty="0"/>
              <a:t>Käsikirjoituksen sanoitukset ovat esimerkkisanoituksia. Muokkaa ne keskustelun aiheeseen, kohderyhmään ja suuhusi sopiviksi.</a:t>
            </a:r>
            <a:endParaRPr sz="1600" dirty="0"/>
          </a:p>
          <a:p>
            <a:pPr marL="457200" lvl="0" indent="-330200" algn="l" rtl="0">
              <a:lnSpc>
                <a:spcPct val="100000"/>
              </a:lnSpc>
              <a:spcBef>
                <a:spcPts val="1000"/>
              </a:spcBef>
              <a:spcAft>
                <a:spcPts val="0"/>
              </a:spcAft>
              <a:buSzPts val="1600"/>
              <a:buChar char="●"/>
            </a:pPr>
            <a:r>
              <a:rPr lang="fi-FI" sz="1600" dirty="0"/>
              <a:t>Kellonajat ovat suuntaa-antavia. Niiden on tarkoitus antaa käsitys siitä, minkä verran aikaa kuhunkin vaiheeseen kannattaa suurin piirtein käyttää. Kellonaikoja ei tarvitse noudattaa täsmällisesti aloitusta ja lopetusta lukuun ottamatta.  </a:t>
            </a:r>
            <a:endParaRPr sz="1600" dirty="0"/>
          </a:p>
          <a:p>
            <a:pPr marL="457200" lvl="0" indent="-330200" algn="l" rtl="0">
              <a:lnSpc>
                <a:spcPct val="100000"/>
              </a:lnSpc>
              <a:spcBef>
                <a:spcPts val="1000"/>
              </a:spcBef>
              <a:spcAft>
                <a:spcPts val="0"/>
              </a:spcAft>
              <a:buSzPts val="1600"/>
              <a:buChar char="●"/>
            </a:pPr>
            <a:r>
              <a:rPr lang="fi-FI" sz="1600" dirty="0"/>
              <a:t>Voit hyödyntää omaa ryhmänohjauksen osaamistasi ja käyttää tarpeen mukaan hyväksi havaittuja keinoja keskustelun ja keskustelijoiden tukemiseksi.</a:t>
            </a:r>
            <a:endParaRPr sz="1600" dirty="0"/>
          </a:p>
          <a:p>
            <a:pPr marL="457200" lvl="0" indent="-330200" algn="l" rtl="0">
              <a:lnSpc>
                <a:spcPct val="100000"/>
              </a:lnSpc>
              <a:spcBef>
                <a:spcPts val="1000"/>
              </a:spcBef>
              <a:spcAft>
                <a:spcPts val="1000"/>
              </a:spcAft>
              <a:buSzPts val="1600"/>
              <a:buChar char="●"/>
            </a:pPr>
            <a:r>
              <a:rPr lang="fi-FI" sz="1600" dirty="0"/>
              <a:t>Sovi ennakkoon, kuka kirjaa keskustelun. On tärkeää kirjata koko keskustelun kulku mahdollisimman sanasta sanaan. Kirjurin ei tarvitse koostaa kirjauksista tiivistelmää vaan kirjata mahdollisimman tarkkaan, mitä keskustelussa sanottiin. Käsikirjoitus voi auttaa myös kirjuria valmistautumisessa.</a:t>
            </a:r>
            <a:endParaRP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8"/>
          <p:cNvSpPr txBox="1">
            <a:spLocks noGrp="1"/>
          </p:cNvSpPr>
          <p:nvPr>
            <p:ph type="body" idx="1"/>
          </p:nvPr>
        </p:nvSpPr>
        <p:spPr>
          <a:xfrm>
            <a:off x="672350" y="4241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LUKUOHJE: </a:t>
            </a:r>
          </a:p>
          <a:p>
            <a:pPr marL="0" lvl="0" indent="0" algn="l" rtl="0">
              <a:lnSpc>
                <a:spcPct val="110000"/>
              </a:lnSpc>
              <a:spcBef>
                <a:spcPts val="0"/>
              </a:spcBef>
              <a:spcAft>
                <a:spcPts val="0"/>
              </a:spcAft>
              <a:buClr>
                <a:schemeClr val="dk1"/>
              </a:buClr>
              <a:buSzPts val="1600"/>
              <a:buNone/>
            </a:pPr>
            <a:r>
              <a:rPr lang="fi-FI" sz="1500" dirty="0"/>
              <a:t>Oikealla sanoitus- ja ohjausvinkkejä ohjaajalle:</a:t>
            </a:r>
            <a:endParaRPr sz="1500" dirty="0"/>
          </a:p>
          <a:p>
            <a:pPr marL="0" lvl="0" indent="0" algn="l" rtl="0">
              <a:lnSpc>
                <a:spcPct val="110000"/>
              </a:lnSpc>
              <a:spcBef>
                <a:spcPts val="0"/>
              </a:spcBef>
              <a:spcAft>
                <a:spcPts val="0"/>
              </a:spcAft>
              <a:buClr>
                <a:schemeClr val="dk1"/>
              </a:buClr>
              <a:buSzPts val="1600"/>
              <a:buNone/>
            </a:pPr>
            <a:r>
              <a:rPr lang="fi-FI" sz="1500" dirty="0"/>
              <a:t>Perusfontti - sano esimerkiksi näin</a:t>
            </a:r>
            <a:endParaRPr sz="1500" dirty="0"/>
          </a:p>
          <a:p>
            <a:pPr marL="0" lvl="0" indent="0" algn="l" rtl="0">
              <a:lnSpc>
                <a:spcPct val="110000"/>
              </a:lnSpc>
              <a:spcBef>
                <a:spcPts val="0"/>
              </a:spcBef>
              <a:spcAft>
                <a:spcPts val="0"/>
              </a:spcAft>
              <a:buClr>
                <a:schemeClr val="dk1"/>
              </a:buClr>
              <a:buSzPts val="1600"/>
              <a:buNone/>
            </a:pPr>
            <a:r>
              <a:rPr lang="fi-FI" sz="1500" i="1" dirty="0"/>
              <a:t>Kursivoitu fontti - ohjaajalle apua keskusteluun</a:t>
            </a:r>
            <a:endParaRPr sz="1500" i="1" dirty="0"/>
          </a:p>
          <a:p>
            <a:pPr marL="0" lvl="0" indent="0" algn="l" rtl="0">
              <a:lnSpc>
                <a:spcPct val="110000"/>
              </a:lnSpc>
              <a:spcBef>
                <a:spcPts val="0"/>
              </a:spcBef>
              <a:spcAft>
                <a:spcPts val="0"/>
              </a:spcAft>
              <a:buClr>
                <a:schemeClr val="dk1"/>
              </a:buClr>
              <a:buSzPts val="1600"/>
              <a:buNone/>
            </a:pPr>
            <a:r>
              <a:rPr lang="fi-FI" sz="1500" b="1" dirty="0"/>
              <a:t>L</a:t>
            </a:r>
            <a:r>
              <a:rPr lang="fi-FI" sz="1500" b="1" dirty="0">
                <a:solidFill>
                  <a:srgbClr val="000000"/>
                </a:solidFill>
              </a:rPr>
              <a:t>ihavoitu: Muuta tarpeen mukaan</a:t>
            </a:r>
            <a:endParaRPr sz="1500" b="1" dirty="0">
              <a:solidFill>
                <a:srgbClr val="000000"/>
              </a:solidFill>
            </a:endParaRPr>
          </a:p>
          <a:p>
            <a:pPr marL="0" lvl="0" indent="0" algn="l" rtl="0">
              <a:lnSpc>
                <a:spcPct val="110000"/>
              </a:lnSpc>
              <a:spcBef>
                <a:spcPts val="0"/>
              </a:spcBef>
              <a:spcAft>
                <a:spcPts val="0"/>
              </a:spcAft>
              <a:buClr>
                <a:schemeClr val="dk1"/>
              </a:buClr>
              <a:buSzPts val="1600"/>
              <a:buNone/>
            </a:pPr>
            <a:endParaRPr lang="fi-FI" dirty="0"/>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sz="1500" dirty="0"/>
              <a:t>Min	Osio			</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b="1" dirty="0"/>
              <a:t>15 	Aloitus, periaatteet, virittäytyminen</a:t>
            </a:r>
            <a:endParaRPr sz="1400" b="1"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dirty="0"/>
              <a:t>5 	Keskustelun anti: kirjoittaminen</a:t>
            </a:r>
            <a:endParaRPr sz="1400" dirty="0"/>
          </a:p>
          <a:p>
            <a:pPr marL="0" lvl="0" indent="0" algn="l" rtl="0">
              <a:lnSpc>
                <a:spcPct val="110000"/>
              </a:lnSpc>
              <a:spcBef>
                <a:spcPts val="0"/>
              </a:spcBef>
              <a:spcAft>
                <a:spcPts val="0"/>
              </a:spcAft>
              <a:buClr>
                <a:schemeClr val="dk1"/>
              </a:buClr>
              <a:buSzPts val="1600"/>
              <a:buNone/>
            </a:pPr>
            <a:r>
              <a:rPr lang="fi-FI" sz="1400" dirty="0"/>
              <a:t>10	Keskustelun anti: jakaminen</a:t>
            </a:r>
            <a:endParaRPr sz="1400" dirty="0"/>
          </a:p>
          <a:p>
            <a:pPr marL="0" lvl="0" indent="0" algn="l" rtl="0">
              <a:lnSpc>
                <a:spcPct val="110000"/>
              </a:lnSpc>
              <a:spcBef>
                <a:spcPts val="0"/>
              </a:spcBef>
              <a:spcAft>
                <a:spcPts val="0"/>
              </a:spcAft>
              <a:buClr>
                <a:schemeClr val="dk1"/>
              </a:buClr>
              <a:buSzPts val="1600"/>
              <a:buNone/>
            </a:pPr>
            <a:r>
              <a:rPr lang="fi-FI" sz="1400" dirty="0"/>
              <a:t>5	Kiitos ja lopetus</a:t>
            </a:r>
            <a:endParaRPr sz="1400" dirty="0"/>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dirty="0"/>
          </a:p>
        </p:txBody>
      </p:sp>
      <p:sp>
        <p:nvSpPr>
          <p:cNvPr id="294" name="Google Shape;294;p18"/>
          <p:cNvSpPr txBox="1">
            <a:spLocks noGrp="1"/>
          </p:cNvSpPr>
          <p:nvPr>
            <p:ph type="body" idx="2"/>
          </p:nvPr>
        </p:nvSpPr>
        <p:spPr>
          <a:xfrm>
            <a:off x="6526350" y="793700"/>
            <a:ext cx="5246550" cy="5217356"/>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fi-FI" sz="1100" dirty="0"/>
              <a:t>Tervetuloa mukaan Kansalliseen dialogiin. Aiheemme on</a:t>
            </a:r>
            <a:r>
              <a:rPr lang="fi-FI" sz="1100" b="1" dirty="0"/>
              <a:t>: ”Kestävä kotimaa”</a:t>
            </a:r>
            <a:r>
              <a:rPr lang="fi-FI" sz="1100" dirty="0"/>
              <a:t> </a:t>
            </a:r>
            <a:r>
              <a:rPr lang="fi-FI" sz="1100" i="1" dirty="0"/>
              <a:t>Muokkaa tämä vastaamaan juuri teidän keskustelun otsikkoa.</a:t>
            </a:r>
            <a:r>
              <a:rPr lang="fi-FI" sz="1100" b="1" dirty="0"/>
              <a:t> </a:t>
            </a:r>
            <a:r>
              <a:rPr lang="fi-FI" sz="1100" dirty="0"/>
              <a:t>Syksyn Kansallisissa dialogeissa</a:t>
            </a:r>
            <a:r>
              <a:rPr lang="fi-FI" sz="1100" dirty="0">
                <a:solidFill>
                  <a:schemeClr val="tx1"/>
                </a:solidFill>
              </a:rPr>
              <a:t> kootaan Suomessa asuvat ihmiset keskustelemaan, millaisille uusille kivijaloille voimme yhteisen elämän rakentaa. Muutokset väestössä, taloudessa, kansallisessa turvallisuudessa ja luonnonympäristössämme vaativat meitä ajattelemaan ja toimimaan uusilla tavoilla. Millaiset teot rakentavan kestävyyttä paikallisesti, kansallisesti ja kansainvälisesti?</a:t>
            </a:r>
          </a:p>
          <a:p>
            <a:pPr marL="0" indent="0">
              <a:spcBef>
                <a:spcPts val="0"/>
              </a:spcBef>
              <a:buSzPts val="1600"/>
              <a:buNone/>
            </a:pPr>
            <a:endParaRPr sz="1100" dirty="0"/>
          </a:p>
          <a:p>
            <a:pPr marL="0" lvl="0" indent="0" algn="l" rtl="0">
              <a:lnSpc>
                <a:spcPct val="110000"/>
              </a:lnSpc>
              <a:spcBef>
                <a:spcPts val="0"/>
              </a:spcBef>
              <a:spcAft>
                <a:spcPts val="0"/>
              </a:spcAft>
              <a:buClr>
                <a:schemeClr val="dk1"/>
              </a:buClr>
              <a:buSzPts val="1600"/>
              <a:buNone/>
            </a:pPr>
            <a:r>
              <a:rPr lang="fi-FI" sz="1100" dirty="0"/>
              <a:t>Olen </a:t>
            </a:r>
            <a:r>
              <a:rPr lang="fi-FI" sz="1100" b="1" dirty="0"/>
              <a:t>XX</a:t>
            </a:r>
            <a:r>
              <a:rPr lang="fi-FI" sz="1100" dirty="0"/>
              <a:t> ja toimin tänään dialogin ohjaajana. </a:t>
            </a:r>
            <a:r>
              <a:rPr lang="fi-FI" sz="1100" i="1" dirty="0"/>
              <a:t>Kerro, miten puheenvuoroja jaetaan.</a:t>
            </a:r>
            <a:r>
              <a:rPr lang="fi-FI" sz="1100" dirty="0"/>
              <a:t> Pyritään puhumaan omasta kokemuksesta ja kuuntelemaan rauhassa muiden kokemuksia aiheesta.</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fi-FI" sz="1100" dirty="0"/>
              <a:t>Dialogin aikana voi olla erilaisia näkemyksiä aiheesta. Tämä sopii hyvin, sillä emme pyri yksimielisyyteen. Keskustelun lopuksi pohditaan, mitä olemme oppineet tai oivaltaneet dialogin aikana.</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fi-FI" sz="1100" dirty="0"/>
              <a:t>Dialogissa ei tarvitse tehdä päätöksiä tai etsiä ratkaisuja, mutta sellaisia voi nousta esiin. Keskustelu käydään luottamuksellisesti. </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fi-FI" sz="1100" dirty="0"/>
              <a:t>Dialogin kirjurina toimii </a:t>
            </a:r>
            <a:r>
              <a:rPr lang="fi-FI" sz="1100" b="1" dirty="0"/>
              <a:t>XX</a:t>
            </a:r>
            <a:r>
              <a:rPr lang="fi-FI" sz="1100" dirty="0"/>
              <a:t>. Keskustelu kirjataan siten, ettei siinä käy ilmi keitä keskustelussa on ollut mukana. Kaikki kirjaukset kootaan yhteenvedoksi, joka julkaistaan Kansallisten dialogien sivuilla. Yhteenvedosta ei voi tunnistaa yksittäisiä keskustelijoita.</a:t>
            </a: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r>
              <a:rPr lang="fi-FI" sz="1100" dirty="0"/>
              <a:t>Käydään alkuun lyhyt esittelykierros. Voit esitellä itsesi pelkällä etunimellä ja kertomalla hyvin lyhyesti, miksi haluat osallistua tähän dialogiin</a:t>
            </a:r>
            <a:r>
              <a:rPr lang="fi-FI" sz="1100" b="1" dirty="0"/>
              <a:t>. </a:t>
            </a:r>
            <a:endParaRPr sz="1100" dirty="0"/>
          </a:p>
          <a:p>
            <a:pPr marL="0" lvl="0" indent="0" algn="r" rtl="0">
              <a:lnSpc>
                <a:spcPct val="110000"/>
              </a:lnSpc>
              <a:spcBef>
                <a:spcPts val="0"/>
              </a:spcBef>
              <a:spcAft>
                <a:spcPts val="0"/>
              </a:spcAft>
              <a:buClr>
                <a:schemeClr val="dk1"/>
              </a:buClr>
              <a:buSzPts val="1600"/>
              <a:buNone/>
            </a:pPr>
            <a:r>
              <a:rPr lang="fi-FI" sz="1100" b="1" dirty="0"/>
              <a:t>5 min</a:t>
            </a:r>
            <a:endParaRPr sz="1100" b="1" dirty="0"/>
          </a:p>
          <a:p>
            <a:pPr marL="0" lvl="0" indent="0" algn="l" rtl="0">
              <a:lnSpc>
                <a:spcPct val="110000"/>
              </a:lnSpc>
              <a:spcBef>
                <a:spcPts val="0"/>
              </a:spcBef>
              <a:spcAft>
                <a:spcPts val="0"/>
              </a:spcAft>
              <a:buClr>
                <a:schemeClr val="dk1"/>
              </a:buClr>
              <a:buSzPts val="1600"/>
              <a:buNone/>
            </a:pPr>
            <a:endParaRPr sz="1100" dirty="0"/>
          </a:p>
        </p:txBody>
      </p:sp>
      <p:sp>
        <p:nvSpPr>
          <p:cNvPr id="296" name="Google Shape;296;p18"/>
          <p:cNvSpPr txBox="1">
            <a:spLocks noGrp="1"/>
          </p:cNvSpPr>
          <p:nvPr>
            <p:ph type="body" idx="4"/>
          </p:nvPr>
        </p:nvSpPr>
        <p:spPr>
          <a:xfrm>
            <a:off x="6526350" y="4241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a:t>Aloitus</a:t>
            </a:r>
            <a:endParaRPr sz="18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9"/>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dirty="0"/>
              <a:t>1. </a:t>
            </a:r>
            <a:r>
              <a:rPr lang="fi-FI" b="1" dirty="0"/>
              <a:t>Kuuntele</a:t>
            </a:r>
            <a:r>
              <a:rPr lang="fi-FI" dirty="0"/>
              <a:t> muita, äläkä keskeytä.</a:t>
            </a:r>
            <a:endParaRPr dirty="0"/>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dirty="0"/>
              <a:t>2. </a:t>
            </a:r>
            <a:r>
              <a:rPr lang="fi-FI" b="1" dirty="0"/>
              <a:t>Liity</a:t>
            </a:r>
            <a:r>
              <a:rPr lang="fi-FI" dirty="0"/>
              <a:t> toisten puheenvuoroihin.</a:t>
            </a:r>
            <a:endParaRPr dirty="0"/>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dirty="0"/>
              <a:t>3. </a:t>
            </a:r>
            <a:r>
              <a:rPr lang="fi-FI" b="1" dirty="0"/>
              <a:t>Jaa</a:t>
            </a:r>
            <a:r>
              <a:rPr lang="fi-FI" dirty="0"/>
              <a:t> omia kokemuksiasi.</a:t>
            </a:r>
            <a:endParaRPr dirty="0"/>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dirty="0"/>
              <a:t>4. </a:t>
            </a:r>
            <a:r>
              <a:rPr lang="fi-FI" b="1" dirty="0"/>
              <a:t>Kysy</a:t>
            </a:r>
            <a:r>
              <a:rPr lang="fi-FI" dirty="0"/>
              <a:t> ymmärtääksesi paremmin.</a:t>
            </a:r>
            <a:endParaRPr dirty="0"/>
          </a:p>
          <a:p>
            <a:pPr marL="0" lvl="0" indent="0" algn="l" rtl="0">
              <a:lnSpc>
                <a:spcPct val="110000"/>
              </a:lnSpc>
              <a:spcBef>
                <a:spcPts val="0"/>
              </a:spcBef>
              <a:spcAft>
                <a:spcPts val="0"/>
              </a:spcAft>
              <a:buClr>
                <a:schemeClr val="dk1"/>
              </a:buClr>
              <a:buSzPts val="1600"/>
              <a:buNone/>
            </a:pPr>
            <a:endParaRPr dirty="0"/>
          </a:p>
          <a:p>
            <a:pPr marL="0" lvl="0" indent="0" algn="l" rtl="0">
              <a:lnSpc>
                <a:spcPct val="110000"/>
              </a:lnSpc>
              <a:spcBef>
                <a:spcPts val="0"/>
              </a:spcBef>
              <a:spcAft>
                <a:spcPts val="0"/>
              </a:spcAft>
              <a:buClr>
                <a:schemeClr val="dk1"/>
              </a:buClr>
              <a:buSzPts val="1600"/>
              <a:buNone/>
            </a:pPr>
            <a:r>
              <a:rPr lang="fi-FI" dirty="0"/>
              <a:t>5. </a:t>
            </a:r>
            <a:r>
              <a:rPr lang="fi-FI" b="1" dirty="0"/>
              <a:t>Etsi</a:t>
            </a:r>
            <a:r>
              <a:rPr lang="fi-FI" dirty="0"/>
              <a:t> myös uusia ja tuntemattomia asioita.</a:t>
            </a:r>
            <a:endParaRPr dirty="0"/>
          </a:p>
          <a:p>
            <a:pPr marL="0" lvl="0" indent="0" algn="l" rtl="0">
              <a:lnSpc>
                <a:spcPct val="110000"/>
              </a:lnSpc>
              <a:spcBef>
                <a:spcPts val="0"/>
              </a:spcBef>
              <a:spcAft>
                <a:spcPts val="0"/>
              </a:spcAft>
              <a:buClr>
                <a:schemeClr val="dk1"/>
              </a:buClr>
              <a:buSzPts val="1600"/>
              <a:buNone/>
            </a:pPr>
            <a:endParaRPr dirty="0"/>
          </a:p>
        </p:txBody>
      </p:sp>
      <p:sp>
        <p:nvSpPr>
          <p:cNvPr id="303" name="Google Shape;303;p19"/>
          <p:cNvSpPr txBox="1">
            <a:spLocks noGrp="1"/>
          </p:cNvSpPr>
          <p:nvPr>
            <p:ph type="body" idx="2"/>
          </p:nvPr>
        </p:nvSpPr>
        <p:spPr>
          <a:xfrm>
            <a:off x="6662250" y="228600"/>
            <a:ext cx="5081400" cy="5820050"/>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None/>
            </a:pPr>
            <a:r>
              <a:rPr lang="fi-FI" sz="1200" dirty="0"/>
              <a:t>Keskustelussa noudatetaan dialogin periaatteita. Käydään ne vielä lyhyesti läpi.</a:t>
            </a:r>
            <a:endParaRPr sz="1200" dirty="0"/>
          </a:p>
          <a:p>
            <a:pPr marL="0" lvl="0" indent="0" algn="l" rtl="0">
              <a:spcBef>
                <a:spcPts val="1000"/>
              </a:spcBef>
              <a:spcAft>
                <a:spcPts val="0"/>
              </a:spcAft>
              <a:buNone/>
            </a:pPr>
            <a:r>
              <a:rPr lang="fi-FI" sz="1200" i="1" dirty="0"/>
              <a:t>Ohjaaja käy läpi viisi periaatetta, jotka löytyvät vasemmalta.</a:t>
            </a:r>
            <a:r>
              <a:rPr lang="fi-FI" sz="1200" dirty="0"/>
              <a:t> </a:t>
            </a:r>
            <a:endParaRPr sz="1200" dirty="0"/>
          </a:p>
          <a:p>
            <a:pPr marL="0" lvl="0" indent="0" algn="l" rtl="0">
              <a:spcBef>
                <a:spcPts val="1000"/>
              </a:spcBef>
              <a:spcAft>
                <a:spcPts val="0"/>
              </a:spcAft>
              <a:buNone/>
            </a:pPr>
            <a:r>
              <a:rPr lang="fi-FI" sz="1100" dirty="0"/>
              <a:t>1. Jokaisen tulisi saada puhua rauhassa On tärkeää, että emme keskeytä toisiamme. </a:t>
            </a:r>
            <a:endParaRPr sz="1100" dirty="0"/>
          </a:p>
          <a:p>
            <a:pPr marL="0" lvl="0" indent="0" algn="l" rtl="0">
              <a:spcBef>
                <a:spcPts val="1000"/>
              </a:spcBef>
              <a:spcAft>
                <a:spcPts val="0"/>
              </a:spcAft>
              <a:buNone/>
            </a:pPr>
            <a:r>
              <a:rPr lang="fi-FI" sz="1100" dirty="0"/>
              <a:t>2. Yritä liittää sanomasi muiden keskustelussa esiin tuomiin seikkoihin. Sinun ei kuitenkaan tarvitse olla samaa mieltä. </a:t>
            </a:r>
            <a:endParaRPr sz="1100" dirty="0"/>
          </a:p>
          <a:p>
            <a:pPr marL="0" lvl="0" indent="0" algn="l" rtl="0">
              <a:spcBef>
                <a:spcPts val="1000"/>
              </a:spcBef>
              <a:spcAft>
                <a:spcPts val="0"/>
              </a:spcAft>
              <a:buNone/>
            </a:pPr>
            <a:r>
              <a:rPr lang="fi-FI" sz="1100" dirty="0"/>
              <a:t>3. Jotta voimme ymmärtää aihetta ja toisiamme paremmin, meidän tulisi puhua omista kokemuksistamme. Tämä tarkoittaa esimerkiksi sitä, että kerromme muille, millaiset tapahtumat ja tilanteet ovat muokanneet näkemyksiämme. Voimme rikastuttaa keskustelua kertomalla aiheeseen liittyvistä ajatuksista, tunteista, havainnoista, muistoista ja mielikuvista.</a:t>
            </a:r>
            <a:endParaRPr sz="1100" dirty="0"/>
          </a:p>
          <a:p>
            <a:pPr marL="0" lvl="0" indent="0" algn="l" rtl="0">
              <a:spcBef>
                <a:spcPts val="1000"/>
              </a:spcBef>
              <a:spcAft>
                <a:spcPts val="0"/>
              </a:spcAft>
              <a:buNone/>
            </a:pPr>
            <a:r>
              <a:rPr lang="fi-FI" sz="1100" dirty="0"/>
              <a:t>4. Kun haluat tietää enemmän jostain asiasta, kysy suoraan muilta heidän näkemyksiään. </a:t>
            </a:r>
            <a:endParaRPr sz="1100" dirty="0"/>
          </a:p>
          <a:p>
            <a:pPr marL="0" lvl="0" indent="0" algn="l" rtl="0">
              <a:spcBef>
                <a:spcPts val="1000"/>
              </a:spcBef>
              <a:spcAft>
                <a:spcPts val="0"/>
              </a:spcAft>
              <a:buNone/>
            </a:pPr>
            <a:r>
              <a:rPr lang="fi-FI" sz="1100" dirty="0"/>
              <a:t>5. On tärkeää etsiä asioita, jotka ovat jääneet huomaamatta. Voimme yrittää yhdessä saada näkyviin asioita, jotka muuten jäisivät jostain syystä piiloon tai eivät muutoin nouse keskustelussa esiin.</a:t>
            </a:r>
          </a:p>
          <a:p>
            <a:pPr marL="0" lvl="0" indent="0" algn="l" rtl="0">
              <a:spcBef>
                <a:spcPts val="1000"/>
              </a:spcBef>
              <a:spcAft>
                <a:spcPts val="0"/>
              </a:spcAft>
              <a:buNone/>
            </a:pPr>
            <a:r>
              <a:rPr lang="fi-FI" sz="1100" dirty="0"/>
              <a:t>Voimmeko sitoutua yhdessä näihin periaatteisiin? </a:t>
            </a:r>
            <a:endParaRPr sz="1100" dirty="0"/>
          </a:p>
          <a:p>
            <a:pPr marL="0" lvl="0" indent="0" algn="l" rtl="0">
              <a:spcBef>
                <a:spcPts val="1000"/>
              </a:spcBef>
              <a:spcAft>
                <a:spcPts val="0"/>
              </a:spcAft>
              <a:buNone/>
            </a:pPr>
            <a:r>
              <a:rPr lang="fi-FI" sz="1100" dirty="0"/>
              <a:t>Hyvä, jatketaan!</a:t>
            </a:r>
            <a:endParaRPr sz="1100" dirty="0"/>
          </a:p>
          <a:p>
            <a:pPr marL="0" lvl="0" indent="0" algn="r" rtl="0">
              <a:spcBef>
                <a:spcPts val="1000"/>
              </a:spcBef>
              <a:spcAft>
                <a:spcPts val="0"/>
              </a:spcAft>
              <a:buNone/>
            </a:pPr>
            <a:r>
              <a:rPr lang="fi-FI" sz="1100" b="1" dirty="0"/>
              <a:t>5 min</a:t>
            </a:r>
            <a:endParaRPr sz="1100" b="1" dirty="0"/>
          </a:p>
        </p:txBody>
      </p:sp>
      <p:sp>
        <p:nvSpPr>
          <p:cNvPr id="304" name="Google Shape;304;p19"/>
          <p:cNvSpPr txBox="1">
            <a:spLocks noGrp="1"/>
          </p:cNvSpPr>
          <p:nvPr>
            <p:ph type="body" idx="3"/>
          </p:nvPr>
        </p:nvSpPr>
        <p:spPr>
          <a:xfrm>
            <a:off x="673200" y="554400"/>
            <a:ext cx="4737900" cy="405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2000" b="1" dirty="0"/>
              <a:t>Dialogin periaatteet</a:t>
            </a:r>
            <a:endParaRPr sz="2000" b="1" dirty="0"/>
          </a:p>
        </p:txBody>
      </p:sp>
      <p:sp>
        <p:nvSpPr>
          <p:cNvPr id="305" name="Google Shape;305;p19"/>
          <p:cNvSpPr txBox="1">
            <a:spLocks noGrp="1"/>
          </p:cNvSpPr>
          <p:nvPr>
            <p:ph type="body" idx="4"/>
          </p:nvPr>
        </p:nvSpPr>
        <p:spPr>
          <a:xfrm>
            <a:off x="6506825" y="-334800"/>
            <a:ext cx="4706400" cy="168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600"/>
              <a:t>.</a:t>
            </a:r>
            <a:endParaRPr sz="6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0"/>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b="1" dirty="0"/>
              <a:t>15 	Aloitus, periaatteet, virittäytyminen</a:t>
            </a:r>
            <a:endParaRPr sz="1400" b="1"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
        <p:nvSpPr>
          <p:cNvPr id="312" name="Google Shape;312;p20"/>
          <p:cNvSpPr txBox="1">
            <a:spLocks noGrp="1"/>
          </p:cNvSpPr>
          <p:nvPr>
            <p:ph type="body" idx="2"/>
          </p:nvPr>
        </p:nvSpPr>
        <p:spPr>
          <a:xfrm>
            <a:off x="6260123" y="501713"/>
            <a:ext cx="5742823" cy="5578576"/>
          </a:xfrm>
          <a:prstGeom prst="rect">
            <a:avLst/>
          </a:prstGeom>
          <a:noFill/>
          <a:ln>
            <a:noFill/>
          </a:ln>
        </p:spPr>
        <p:txBody>
          <a:bodyPr spcFirstLastPara="1" wrap="square" lIns="0" tIns="0" rIns="0" bIns="0" anchor="t" anchorCtr="0">
            <a:noAutofit/>
          </a:bodyPr>
          <a:lstStyle/>
          <a:p>
            <a:pPr marL="0" indent="0">
              <a:lnSpc>
                <a:spcPct val="115000"/>
              </a:lnSpc>
              <a:spcBef>
                <a:spcPts val="0"/>
              </a:spcBef>
              <a:buSzPts val="1100"/>
              <a:buNone/>
            </a:pPr>
            <a:r>
              <a:rPr lang="fi-FI" sz="1200" b="1" dirty="0"/>
              <a:t>Lähdetään liikkeelle virittäytymällä aiheeseen seuraavan tekstin/videon/musiikin avulla. </a:t>
            </a:r>
          </a:p>
          <a:p>
            <a:pPr marL="0" indent="0">
              <a:lnSpc>
                <a:spcPct val="115000"/>
              </a:lnSpc>
              <a:spcBef>
                <a:spcPts val="0"/>
              </a:spcBef>
              <a:buSzPts val="1100"/>
              <a:buNone/>
            </a:pPr>
            <a:endParaRPr lang="fi-FI" sz="1200" b="1" i="1" dirty="0"/>
          </a:p>
          <a:p>
            <a:pPr marL="0" indent="0">
              <a:lnSpc>
                <a:spcPct val="115000"/>
              </a:lnSpc>
              <a:spcBef>
                <a:spcPts val="0"/>
              </a:spcBef>
              <a:buSzPts val="1100"/>
              <a:buNone/>
            </a:pPr>
            <a:r>
              <a:rPr lang="fi-FI" sz="1200" i="1" dirty="0"/>
              <a:t>Voit käyttää virittäytymiseen esimerkiksi tätä tekstiä: </a:t>
            </a:r>
          </a:p>
          <a:p>
            <a:pPr marL="0" indent="0">
              <a:lnSpc>
                <a:spcPct val="115000"/>
              </a:lnSpc>
              <a:spcBef>
                <a:spcPts val="0"/>
              </a:spcBef>
              <a:buSzPts val="1100"/>
              <a:buNone/>
            </a:pPr>
            <a:r>
              <a:rPr lang="fi-FI" sz="1200" b="1" dirty="0"/>
              <a:t>Yhteiskuntamme on murrosten äärellä. Erityisesti muutokset väestössä, taloudessa, kansallisessa turvallisuudessa ja luonnonympäristössämme vaativat meitä ajattelemaan ja toimimaan uusilla tavoilla. Monia Suomessa asuvia mietityttää, mihin suuntaan maamme on menossa lukuisten murrosten keskellä. Miten huolehdimme samaan aikaan ikäihmisten hoivasta ja nuorten työmahdollisuuksista? Onko meillä vielä jatkossa hyvin toimivat julkiset palvelut? Kuinka voimme säilyttää turvallisuuden ja rauhan maailmassa vallitsevien konfliktien keskellä? Onnistummeko sopeutumaan ilmastonmuutokseen ja pysäyttämään luontokadon?  </a:t>
            </a:r>
          </a:p>
          <a:p>
            <a:pPr marL="0" indent="0">
              <a:lnSpc>
                <a:spcPct val="115000"/>
              </a:lnSpc>
              <a:spcBef>
                <a:spcPts val="0"/>
              </a:spcBef>
              <a:buSzPts val="1100"/>
              <a:buNone/>
            </a:pPr>
            <a:endParaRPr lang="fi-FI" sz="1200" b="1" dirty="0"/>
          </a:p>
          <a:p>
            <a:pPr marL="0" indent="0">
              <a:lnSpc>
                <a:spcPct val="115000"/>
              </a:lnSpc>
              <a:spcBef>
                <a:spcPts val="0"/>
              </a:spcBef>
              <a:buSzPts val="1100"/>
              <a:buNone/>
            </a:pPr>
            <a:r>
              <a:rPr lang="fi-FI" sz="1200" b="1" dirty="0"/>
              <a:t>Tarvitsemme uudenlaista kestävämpää yhteiskuntaa. Sen tulisi olla kestävä tasapuolisesti kaikille ihmisille ja meitä ympäröivälle luonnolle. Sen tulisi myös olla kriisinkestävä, mutta samalla inhimillinen ja toiveikas. Tällainen kestävä Suomi voidaan rakentaa vain yhdessä.   </a:t>
            </a:r>
          </a:p>
          <a:p>
            <a:pPr marL="0" indent="0">
              <a:lnSpc>
                <a:spcPct val="115000"/>
              </a:lnSpc>
              <a:spcBef>
                <a:spcPts val="0"/>
              </a:spcBef>
              <a:buSzPts val="1100"/>
              <a:buNone/>
            </a:pPr>
            <a:endParaRPr lang="fi-FI" sz="1200" b="1" dirty="0"/>
          </a:p>
          <a:p>
            <a:pPr marL="0" indent="0">
              <a:lnSpc>
                <a:spcPct val="115000"/>
              </a:lnSpc>
              <a:spcBef>
                <a:spcPts val="0"/>
              </a:spcBef>
              <a:buSzPts val="1100"/>
              <a:buNone/>
            </a:pPr>
            <a:r>
              <a:rPr lang="fi-FI" sz="1200" i="1" dirty="0"/>
              <a:t>Voit käyttää jotakin ajankohtaista artikkelia, uutista, tutkimusta, kappaletta tai muuta aiheeseen liittyvää materiaalia, joka sopii osallistujaryhmällesi ja virittää keskustelun sen avulla. Tai voit muokata tekstiä siten, että se sopii osallistujaryhmälle.</a:t>
            </a:r>
            <a:endParaRPr lang="fi-FI" sz="1200" b="1" dirty="0">
              <a:highlight>
                <a:srgbClr val="FFFFFF"/>
              </a:highlight>
            </a:endParaRPr>
          </a:p>
          <a:p>
            <a:pPr marL="0" lvl="0" indent="0" algn="l" rtl="0">
              <a:lnSpc>
                <a:spcPct val="110000"/>
              </a:lnSpc>
              <a:spcBef>
                <a:spcPts val="0"/>
              </a:spcBef>
              <a:spcAft>
                <a:spcPts val="0"/>
              </a:spcAft>
              <a:buClr>
                <a:schemeClr val="dk1"/>
              </a:buClr>
              <a:buSzPts val="1600"/>
              <a:buNone/>
            </a:pPr>
            <a:r>
              <a:rPr lang="fi-FI" sz="1200" b="1" dirty="0"/>
              <a:t>					                  2 min</a:t>
            </a:r>
            <a:endParaRPr sz="1200" b="1" dirty="0"/>
          </a:p>
          <a:p>
            <a:pPr marL="0" lvl="0" indent="0" algn="l" rtl="0">
              <a:lnSpc>
                <a:spcPct val="110000"/>
              </a:lnSpc>
              <a:spcBef>
                <a:spcPts val="0"/>
              </a:spcBef>
              <a:spcAft>
                <a:spcPts val="0"/>
              </a:spcAft>
              <a:buClr>
                <a:schemeClr val="dk1"/>
              </a:buClr>
              <a:buSzPts val="1600"/>
              <a:buNone/>
            </a:pPr>
            <a:endParaRPr sz="1200" dirty="0"/>
          </a:p>
        </p:txBody>
      </p:sp>
      <p:sp>
        <p:nvSpPr>
          <p:cNvPr id="314" name="Google Shape;314;p20"/>
          <p:cNvSpPr txBox="1">
            <a:spLocks noGrp="1"/>
          </p:cNvSpPr>
          <p:nvPr>
            <p:ph type="body" idx="4"/>
          </p:nvPr>
        </p:nvSpPr>
        <p:spPr>
          <a:xfrm>
            <a:off x="6260123" y="119160"/>
            <a:ext cx="5009050" cy="255594"/>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Virittäytyminen</a:t>
            </a:r>
            <a:endParaRPr sz="18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a:extLst>
            <a:ext uri="{FF2B5EF4-FFF2-40B4-BE49-F238E27FC236}">
              <a16:creationId xmlns:a16="http://schemas.microsoft.com/office/drawing/2014/main" id="{C89BB47C-907A-E08D-0C8E-9E130F6A3888}"/>
            </a:ext>
          </a:extLst>
        </p:cNvPr>
        <p:cNvGrpSpPr/>
        <p:nvPr/>
      </p:nvGrpSpPr>
      <p:grpSpPr>
        <a:xfrm>
          <a:off x="0" y="0"/>
          <a:ext cx="0" cy="0"/>
          <a:chOff x="0" y="0"/>
          <a:chExt cx="0" cy="0"/>
        </a:xfrm>
      </p:grpSpPr>
      <p:sp>
        <p:nvSpPr>
          <p:cNvPr id="312" name="Google Shape;312;p20">
            <a:extLst>
              <a:ext uri="{FF2B5EF4-FFF2-40B4-BE49-F238E27FC236}">
                <a16:creationId xmlns:a16="http://schemas.microsoft.com/office/drawing/2014/main" id="{15232024-3821-8AB9-7C76-C36B09E707DE}"/>
              </a:ext>
            </a:extLst>
          </p:cNvPr>
          <p:cNvSpPr txBox="1">
            <a:spLocks noGrp="1"/>
          </p:cNvSpPr>
          <p:nvPr>
            <p:ph type="body" idx="2"/>
          </p:nvPr>
        </p:nvSpPr>
        <p:spPr>
          <a:xfrm>
            <a:off x="6388550" y="611077"/>
            <a:ext cx="5284650" cy="5452098"/>
          </a:xfrm>
          <a:prstGeom prst="rect">
            <a:avLst/>
          </a:prstGeom>
          <a:noFill/>
          <a:ln>
            <a:noFill/>
          </a:ln>
        </p:spPr>
        <p:txBody>
          <a:bodyPr spcFirstLastPara="1" wrap="square" lIns="0" tIns="0" rIns="0" bIns="0" anchor="t" anchorCtr="0">
            <a:noAutofit/>
          </a:bodyPr>
          <a:lstStyle/>
          <a:p>
            <a:pPr marL="0" indent="0">
              <a:lnSpc>
                <a:spcPct val="115000"/>
              </a:lnSpc>
              <a:spcBef>
                <a:spcPts val="0"/>
              </a:spcBef>
              <a:buSzPts val="1100"/>
              <a:buNone/>
            </a:pPr>
            <a:r>
              <a:rPr lang="fi-FI" sz="1400" i="1" dirty="0">
                <a:highlight>
                  <a:srgbClr val="FFFFFF"/>
                </a:highlight>
              </a:rPr>
              <a:t>Virittäytymismateriaalin esittämisen jälkeen j</a:t>
            </a:r>
            <a:r>
              <a:rPr lang="fi-FI" sz="1400" i="1" dirty="0"/>
              <a:t>aa ryhmä pareihin. Kerro selkeästi, kuka on pari kenenkin kanssa. Jos ryhmässä on vain kolme henkilöä, voitte käsitellä ensimmäiset ajatukset koko ryhmän kesken. </a:t>
            </a:r>
            <a:r>
              <a:rPr lang="fi-FI" sz="1400" i="1" dirty="0">
                <a:highlight>
                  <a:srgbClr val="FFFFFF"/>
                </a:highlight>
              </a:rPr>
              <a:t>Voit aloittaa virittäytymisen ilman materiaalia suoraan pariporinalla. Valitse  vaihtoehtoisista kysymyksistä osallistujille paremmin sopiva tai muotoile itse juuri teille sopiva aloituskysymys.</a:t>
            </a:r>
            <a:endParaRPr lang="fi-FI" sz="1400" b="1" dirty="0"/>
          </a:p>
          <a:p>
            <a:pPr marL="0" lvl="0" indent="0" algn="l" rtl="0">
              <a:lnSpc>
                <a:spcPct val="115000"/>
              </a:lnSpc>
              <a:spcBef>
                <a:spcPts val="0"/>
              </a:spcBef>
              <a:spcAft>
                <a:spcPts val="0"/>
              </a:spcAft>
              <a:buClr>
                <a:schemeClr val="dk1"/>
              </a:buClr>
              <a:buSzPts val="1100"/>
              <a:buFont typeface="Arial"/>
              <a:buNone/>
            </a:pPr>
            <a:endParaRPr lang="fi-FI" sz="1400" i="1" dirty="0">
              <a:highlight>
                <a:srgbClr val="FFFFFF"/>
              </a:highlight>
            </a:endParaRPr>
          </a:p>
          <a:p>
            <a:pPr marL="0" lvl="0" indent="0">
              <a:lnSpc>
                <a:spcPct val="115000"/>
              </a:lnSpc>
              <a:spcBef>
                <a:spcPts val="0"/>
              </a:spcBef>
              <a:buSzPts val="1100"/>
              <a:buNone/>
            </a:pPr>
            <a:r>
              <a:rPr lang="fi-FI" sz="1400" i="1" dirty="0">
                <a:highlight>
                  <a:srgbClr val="FFFFFF"/>
                </a:highlight>
              </a:rPr>
              <a:t>Vaihtoehto 1 jos käytät alustusta: </a:t>
            </a:r>
            <a:r>
              <a:rPr lang="fi-FI" sz="1400" b="1" i="1" dirty="0">
                <a:highlight>
                  <a:srgbClr val="FFFFFF"/>
                </a:highlight>
              </a:rPr>
              <a:t> </a:t>
            </a:r>
            <a:r>
              <a:rPr lang="fi-FI" sz="1400" b="1" dirty="0">
                <a:solidFill>
                  <a:schemeClr val="tx1"/>
                </a:solidFill>
                <a:highlight>
                  <a:srgbClr val="FFFFFF"/>
                </a:highlight>
              </a:rPr>
              <a:t>Kertokaa parille jokin omakohtainen kokemus – ajatus, tunne, mielikuva - joka heräsi alustuksesta liittyen kestävään kotimaahan?</a:t>
            </a:r>
          </a:p>
          <a:p>
            <a:pPr marL="0" lvl="0" indent="0" algn="l" rtl="0">
              <a:lnSpc>
                <a:spcPct val="115000"/>
              </a:lnSpc>
              <a:spcBef>
                <a:spcPts val="0"/>
              </a:spcBef>
              <a:spcAft>
                <a:spcPts val="0"/>
              </a:spcAft>
              <a:buClr>
                <a:schemeClr val="dk1"/>
              </a:buClr>
              <a:buSzPts val="1100"/>
              <a:buFont typeface="Arial"/>
              <a:buNone/>
            </a:pPr>
            <a:endParaRPr lang="fi-FI" sz="1400" i="1" dirty="0">
              <a:highlight>
                <a:srgbClr val="FFFFFF"/>
              </a:highlight>
            </a:endParaRPr>
          </a:p>
          <a:p>
            <a:pPr marL="0" indent="0">
              <a:lnSpc>
                <a:spcPct val="115000"/>
              </a:lnSpc>
              <a:spcBef>
                <a:spcPts val="0"/>
              </a:spcBef>
              <a:buSzPts val="1100"/>
              <a:buNone/>
            </a:pPr>
            <a:r>
              <a:rPr lang="fi-FI" sz="1400" i="1" dirty="0"/>
              <a:t>Vaihtoehto 2 ilman alustusta: </a:t>
            </a:r>
            <a:r>
              <a:rPr lang="fi-FI" sz="1400" b="1" dirty="0">
                <a:solidFill>
                  <a:schemeClr val="tx1"/>
                </a:solidFill>
              </a:rPr>
              <a:t>Kerro parille viimeaikaisesta omakohtaisesta kokemuksesta tai tilanteesta, joka on saanut sinut jostain näkökulmasta pohtimaan kestävyyteen liittyviä asioita. </a:t>
            </a:r>
          </a:p>
          <a:p>
            <a:pPr marL="0" indent="0">
              <a:lnSpc>
                <a:spcPct val="115000"/>
              </a:lnSpc>
              <a:spcBef>
                <a:spcPts val="0"/>
              </a:spcBef>
              <a:buSzPts val="1100"/>
              <a:buNone/>
            </a:pPr>
            <a:endParaRPr lang="fi-FI" sz="1400" dirty="0"/>
          </a:p>
          <a:p>
            <a:pPr marL="0" indent="0">
              <a:lnSpc>
                <a:spcPct val="115000"/>
              </a:lnSpc>
              <a:spcBef>
                <a:spcPts val="0"/>
              </a:spcBef>
              <a:buSzPts val="1100"/>
              <a:buNone/>
            </a:pPr>
            <a:r>
              <a:rPr lang="fi-FI" sz="1400" dirty="0"/>
              <a:t>Pitäkää huoli, että molemmat pääsevät ääneen.</a:t>
            </a:r>
            <a:endParaRPr lang="fi-FI" sz="1400" i="1" dirty="0">
              <a:highlight>
                <a:srgbClr val="FFFFFF"/>
              </a:highlight>
            </a:endParaRPr>
          </a:p>
          <a:p>
            <a:pPr marL="0" lvl="0" indent="0" algn="l" rtl="0">
              <a:lnSpc>
                <a:spcPct val="115000"/>
              </a:lnSpc>
              <a:spcBef>
                <a:spcPts val="0"/>
              </a:spcBef>
              <a:spcAft>
                <a:spcPts val="0"/>
              </a:spcAft>
              <a:buClr>
                <a:schemeClr val="dk1"/>
              </a:buClr>
              <a:buSzPts val="1100"/>
              <a:buFont typeface="Arial"/>
              <a:buNone/>
            </a:pPr>
            <a:endParaRPr lang="fi-FI" sz="1400" b="1" dirty="0">
              <a:solidFill>
                <a:srgbClr val="FF0000"/>
              </a:solidFill>
            </a:endParaRPr>
          </a:p>
          <a:p>
            <a:pPr marL="0" lvl="0" indent="0" algn="l" rtl="0">
              <a:lnSpc>
                <a:spcPct val="110000"/>
              </a:lnSpc>
              <a:spcBef>
                <a:spcPts val="0"/>
              </a:spcBef>
              <a:spcAft>
                <a:spcPts val="0"/>
              </a:spcAft>
              <a:buClr>
                <a:schemeClr val="dk1"/>
              </a:buClr>
              <a:buSzPts val="1600"/>
              <a:buNone/>
            </a:pPr>
            <a:r>
              <a:rPr lang="fi-FI" sz="1400" dirty="0"/>
              <a:t>Tähän on aikaa kolme minuuttia. Voitte aloittaa…</a:t>
            </a:r>
          </a:p>
          <a:p>
            <a:pPr marL="0" lvl="0" indent="0" algn="l" rtl="0">
              <a:lnSpc>
                <a:spcPct val="110000"/>
              </a:lnSpc>
              <a:spcBef>
                <a:spcPts val="0"/>
              </a:spcBef>
              <a:spcAft>
                <a:spcPts val="0"/>
              </a:spcAft>
              <a:buClr>
                <a:schemeClr val="dk1"/>
              </a:buClr>
              <a:buSzPts val="1600"/>
              <a:buNone/>
            </a:pPr>
            <a:r>
              <a:rPr lang="fi-FI" sz="1400" dirty="0"/>
              <a:t>… Nyt on aika lopettaa.		                </a:t>
            </a:r>
            <a:endParaRPr lang="fi-FI" sz="1400" b="1" dirty="0"/>
          </a:p>
          <a:p>
            <a:pPr marL="0" lvl="0" indent="0" algn="l" rtl="0">
              <a:lnSpc>
                <a:spcPct val="110000"/>
              </a:lnSpc>
              <a:spcBef>
                <a:spcPts val="0"/>
              </a:spcBef>
              <a:spcAft>
                <a:spcPts val="0"/>
              </a:spcAft>
              <a:buClr>
                <a:schemeClr val="dk1"/>
              </a:buClr>
              <a:buSzPts val="1600"/>
              <a:buNone/>
            </a:pPr>
            <a:r>
              <a:rPr lang="fi-FI" sz="1400" b="1" dirty="0"/>
              <a:t>					     3 min</a:t>
            </a:r>
            <a:endParaRPr sz="1100" b="1" dirty="0"/>
          </a:p>
          <a:p>
            <a:pPr marL="0" lvl="0" indent="0" algn="l" rtl="0">
              <a:lnSpc>
                <a:spcPct val="110000"/>
              </a:lnSpc>
              <a:spcBef>
                <a:spcPts val="0"/>
              </a:spcBef>
              <a:spcAft>
                <a:spcPts val="0"/>
              </a:spcAft>
              <a:buClr>
                <a:schemeClr val="dk1"/>
              </a:buClr>
              <a:buSzPts val="1600"/>
              <a:buNone/>
            </a:pPr>
            <a:endParaRPr sz="1100" dirty="0"/>
          </a:p>
        </p:txBody>
      </p:sp>
      <p:sp>
        <p:nvSpPr>
          <p:cNvPr id="314" name="Google Shape;314;p20">
            <a:extLst>
              <a:ext uri="{FF2B5EF4-FFF2-40B4-BE49-F238E27FC236}">
                <a16:creationId xmlns:a16="http://schemas.microsoft.com/office/drawing/2014/main" id="{3AFCC91A-87B5-A212-9028-8E46E8189532}"/>
              </a:ext>
            </a:extLst>
          </p:cNvPr>
          <p:cNvSpPr txBox="1">
            <a:spLocks noGrp="1"/>
          </p:cNvSpPr>
          <p:nvPr>
            <p:ph type="body" idx="4"/>
          </p:nvPr>
        </p:nvSpPr>
        <p:spPr>
          <a:xfrm>
            <a:off x="6388550" y="132113"/>
            <a:ext cx="500905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Virittäytyminen -  pariporina</a:t>
            </a:r>
            <a:endParaRPr sz="1800" b="1" dirty="0"/>
          </a:p>
        </p:txBody>
      </p:sp>
      <p:sp>
        <p:nvSpPr>
          <p:cNvPr id="6" name="Google Shape;311;p20">
            <a:extLst>
              <a:ext uri="{FF2B5EF4-FFF2-40B4-BE49-F238E27FC236}">
                <a16:creationId xmlns:a16="http://schemas.microsoft.com/office/drawing/2014/main" id="{F4FA1526-71A7-8E25-054C-A37B823BBA24}"/>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b="1" dirty="0"/>
              <a:t>15 	Aloitus, periaatteet, virittäytyminen</a:t>
            </a:r>
            <a:endParaRPr sz="1400" b="1"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extLst>
      <p:ext uri="{BB962C8B-B14F-4D97-AF65-F5344CB8AC3E}">
        <p14:creationId xmlns:p14="http://schemas.microsoft.com/office/powerpoint/2010/main" val="3659758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30" name="Google Shape;330;p22"/>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400" dirty="0"/>
              <a:t>Kertokaa lyhyesti, mistä juttelitte parin kanssa ja mitä ajatuksia heräsi. </a:t>
            </a:r>
          </a:p>
          <a:p>
            <a:pPr marL="0" lvl="0" indent="0" algn="l" rtl="0">
              <a:lnSpc>
                <a:spcPct val="110000"/>
              </a:lnSpc>
              <a:spcBef>
                <a:spcPts val="0"/>
              </a:spcBef>
              <a:spcAft>
                <a:spcPts val="0"/>
              </a:spcAft>
              <a:buClr>
                <a:schemeClr val="dk1"/>
              </a:buClr>
              <a:buSzPts val="1600"/>
              <a:buNone/>
            </a:pPr>
            <a:endParaRPr lang="fi-FI" sz="1400" b="1" dirty="0">
              <a:highlight>
                <a:srgbClr val="FFFFFF"/>
              </a:highlight>
            </a:endParaRPr>
          </a:p>
          <a:p>
            <a:pPr marL="0" lvl="0" indent="0" algn="l" rtl="0">
              <a:lnSpc>
                <a:spcPct val="110000"/>
              </a:lnSpc>
              <a:spcBef>
                <a:spcPts val="0"/>
              </a:spcBef>
              <a:spcAft>
                <a:spcPts val="0"/>
              </a:spcAft>
              <a:buClr>
                <a:schemeClr val="dk1"/>
              </a:buClr>
              <a:buSzPts val="1600"/>
              <a:buNone/>
            </a:pPr>
            <a:r>
              <a:rPr lang="fi-FI" sz="1400" dirty="0"/>
              <a:t>Kuka aloittaa ja kertoo siitä, mistä puhuitte?</a:t>
            </a: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fi-FI" sz="1400" dirty="0"/>
              <a:t>Mitä muita kokemuksia nousi esiin? </a:t>
            </a:r>
            <a:endParaRPr sz="1400" dirty="0"/>
          </a:p>
          <a:p>
            <a:pPr marL="0" lvl="0" indent="0" algn="l" rtl="0">
              <a:lnSpc>
                <a:spcPct val="110000"/>
              </a:lnSpc>
              <a:spcBef>
                <a:spcPts val="0"/>
              </a:spcBef>
              <a:spcAft>
                <a:spcPts val="0"/>
              </a:spcAft>
              <a:buClr>
                <a:schemeClr val="dk1"/>
              </a:buClr>
              <a:buSzPts val="1600"/>
              <a:buNone/>
            </a:pPr>
            <a:endParaRPr lang="fi-FI" sz="1400" i="1" dirty="0"/>
          </a:p>
          <a:p>
            <a:pPr marL="0" indent="0">
              <a:spcBef>
                <a:spcPts val="0"/>
              </a:spcBef>
              <a:buSzPts val="1600"/>
              <a:buNone/>
            </a:pPr>
            <a:r>
              <a:rPr lang="fi-FI" sz="1400" i="1" dirty="0"/>
              <a:t>-&gt; Tässä vaiheessa kannattaa kysyä jokaiselta osallistujalta jotakin ja siten viestiä, että jokaisen osallistuminen dialogiin on tärkeää. Jatkossa keskustelu voi olla vapaampaa</a:t>
            </a:r>
          </a:p>
          <a:p>
            <a:pPr marL="0" lvl="0" indent="0" algn="l" rtl="0">
              <a:lnSpc>
                <a:spcPct val="110000"/>
              </a:lnSpc>
              <a:spcBef>
                <a:spcPts val="0"/>
              </a:spcBef>
              <a:spcAft>
                <a:spcPts val="0"/>
              </a:spcAft>
              <a:buClr>
                <a:schemeClr val="dk1"/>
              </a:buClr>
              <a:buSzPts val="1600"/>
              <a:buNone/>
            </a:pPr>
            <a:endParaRPr lang="fi-FI" sz="1400" i="1" dirty="0"/>
          </a:p>
          <a:p>
            <a:pPr marL="0" indent="0">
              <a:spcBef>
                <a:spcPts val="0"/>
              </a:spcBef>
              <a:buSzPts val="1600"/>
              <a:buNone/>
            </a:pPr>
            <a:r>
              <a:rPr lang="fi-FI" sz="1400" i="1" dirty="0"/>
              <a:t>Parien jälkeen jatkakaa keskustelua yhdessä: </a:t>
            </a:r>
            <a:r>
              <a:rPr lang="fi-FI" sz="1400" dirty="0"/>
              <a:t>Nyt kun olette kuunnelleet toisianne, millaisia ajatuksia/tuntemuksia, mahdollisia kysymyksiä on herännyt? </a:t>
            </a:r>
          </a:p>
          <a:p>
            <a:pPr marL="0" lvl="0" indent="0" algn="l" rtl="0">
              <a:lnSpc>
                <a:spcPct val="110000"/>
              </a:lnSpc>
              <a:spcBef>
                <a:spcPts val="0"/>
              </a:spcBef>
              <a:spcAft>
                <a:spcPts val="0"/>
              </a:spcAft>
              <a:buClr>
                <a:schemeClr val="dk1"/>
              </a:buClr>
              <a:buSzPts val="1600"/>
              <a:buNone/>
            </a:pPr>
            <a:endParaRPr sz="1400" i="1" dirty="0"/>
          </a:p>
          <a:p>
            <a:pPr marL="0" lvl="0" indent="0" algn="l" rtl="0">
              <a:lnSpc>
                <a:spcPct val="110000"/>
              </a:lnSpc>
              <a:spcBef>
                <a:spcPts val="0"/>
              </a:spcBef>
              <a:spcAft>
                <a:spcPts val="0"/>
              </a:spcAft>
              <a:buClr>
                <a:schemeClr val="dk1"/>
              </a:buClr>
              <a:buSzPts val="1600"/>
              <a:buNone/>
            </a:pPr>
            <a:r>
              <a:rPr lang="fi-FI" sz="1400" dirty="0"/>
              <a:t>Nostitte esiin ainakin seuraavia asioita: </a:t>
            </a:r>
            <a:r>
              <a:rPr lang="fi-FI" sz="1400" i="1" dirty="0"/>
              <a:t>kokoa joitakin esiin nousseita teemoja</a:t>
            </a:r>
            <a:endParaRPr sz="1400" i="1" dirty="0"/>
          </a:p>
          <a:p>
            <a:pPr marL="0" lvl="0" indent="0" algn="l" rtl="0">
              <a:lnSpc>
                <a:spcPct val="110000"/>
              </a:lnSpc>
              <a:spcBef>
                <a:spcPts val="0"/>
              </a:spcBef>
              <a:spcAft>
                <a:spcPts val="0"/>
              </a:spcAft>
              <a:buClr>
                <a:schemeClr val="dk1"/>
              </a:buClr>
              <a:buSzPts val="1600"/>
              <a:buNone/>
            </a:pPr>
            <a:endParaRPr sz="1400" i="1" dirty="0"/>
          </a:p>
          <a:p>
            <a:pPr marL="0" lvl="0" indent="0" algn="r" rtl="0">
              <a:lnSpc>
                <a:spcPct val="110000"/>
              </a:lnSpc>
              <a:spcBef>
                <a:spcPts val="0"/>
              </a:spcBef>
              <a:spcAft>
                <a:spcPts val="0"/>
              </a:spcAft>
              <a:buClr>
                <a:schemeClr val="dk1"/>
              </a:buClr>
              <a:buSzPts val="1600"/>
              <a:buNone/>
            </a:pPr>
            <a:r>
              <a:rPr lang="fi-FI" sz="1300" b="1" dirty="0"/>
              <a:t>20 min</a:t>
            </a:r>
            <a:endParaRPr sz="1300" b="1" dirty="0"/>
          </a:p>
          <a:p>
            <a:pPr marL="0" lvl="0" indent="0" algn="r"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dirty="0"/>
          </a:p>
        </p:txBody>
      </p:sp>
      <p:sp>
        <p:nvSpPr>
          <p:cNvPr id="332" name="Google Shape;332;p22"/>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Yhteinen keskustelu</a:t>
            </a:r>
            <a:endParaRPr sz="1800" b="1" dirty="0"/>
          </a:p>
        </p:txBody>
      </p:sp>
      <p:sp>
        <p:nvSpPr>
          <p:cNvPr id="6" name="Google Shape;311;p20">
            <a:extLst>
              <a:ext uri="{FF2B5EF4-FFF2-40B4-BE49-F238E27FC236}">
                <a16:creationId xmlns:a16="http://schemas.microsoft.com/office/drawing/2014/main" id="{67209484-F4D6-090F-C8EC-7667D844AEC4}"/>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dirty="0"/>
              <a:t>15 	Aloitus, periaatteet, virittäytyminen</a:t>
            </a:r>
            <a:endParaRPr sz="1400" dirty="0"/>
          </a:p>
          <a:p>
            <a:pPr marL="0" lvl="0" indent="0" algn="l" rtl="0">
              <a:lnSpc>
                <a:spcPct val="110000"/>
              </a:lnSpc>
              <a:spcBef>
                <a:spcPts val="0"/>
              </a:spcBef>
              <a:spcAft>
                <a:spcPts val="0"/>
              </a:spcAft>
              <a:buClr>
                <a:schemeClr val="dk1"/>
              </a:buClr>
              <a:buSzPts val="1600"/>
              <a:buNone/>
            </a:pPr>
            <a:r>
              <a:rPr lang="fi-FI" sz="1400" b="1" dirty="0"/>
              <a:t>85 	Yhteinen keskustelu (sis. tauko)</a:t>
            </a:r>
            <a:endParaRPr sz="1400" b="1"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9" name="Google Shape;339;p23"/>
          <p:cNvSpPr txBox="1">
            <a:spLocks noGrp="1"/>
          </p:cNvSpPr>
          <p:nvPr>
            <p:ph type="body" idx="2"/>
          </p:nvPr>
        </p:nvSpPr>
        <p:spPr>
          <a:xfrm>
            <a:off x="6333565" y="862324"/>
            <a:ext cx="5607423"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600"/>
              <a:buNone/>
            </a:pPr>
            <a:r>
              <a:rPr lang="fi-FI" sz="1400" i="1" dirty="0"/>
              <a:t>Pyri tarttumaan niihin aiheisiin, jotka nousevat esiin keskustelussa. Muotoile niiden pohjalta lisäkysymyksiä. Keskustelun on hyvä antaa edetä omalla painollaan ja välttää sen muuttumista haastatteluksi</a:t>
            </a:r>
            <a:r>
              <a:rPr lang="fi-FI" sz="1400" dirty="0"/>
              <a:t>. </a:t>
            </a:r>
          </a:p>
          <a:p>
            <a:pPr marL="0" lvl="0" indent="0" algn="l" rtl="0">
              <a:lnSpc>
                <a:spcPct val="100000"/>
              </a:lnSpc>
              <a:spcBef>
                <a:spcPts val="0"/>
              </a:spcBef>
              <a:spcAft>
                <a:spcPts val="0"/>
              </a:spcAft>
              <a:buClr>
                <a:schemeClr val="dk1"/>
              </a:buClr>
              <a:buSzPts val="1600"/>
              <a:buNone/>
            </a:pPr>
            <a:endParaRPr lang="fi-FI" sz="1400" dirty="0"/>
          </a:p>
          <a:p>
            <a:pPr marL="0" indent="0">
              <a:lnSpc>
                <a:spcPct val="100000"/>
              </a:lnSpc>
              <a:spcBef>
                <a:spcPts val="0"/>
              </a:spcBef>
              <a:buSzPts val="1600"/>
              <a:buNone/>
            </a:pPr>
            <a:r>
              <a:rPr lang="fi-FI" sz="1400" i="1" dirty="0"/>
              <a:t>Muokkaa kysymykset kohderyhmällesi, alueellesi tai organisaatiollesi sopivaksi. Hyödynnä kysymyksen jälkeen tarvittaessa yksilömietintää tai pariporinaa.</a:t>
            </a:r>
          </a:p>
          <a:p>
            <a:pPr marL="0" lvl="0" indent="0" algn="l" rtl="0">
              <a:lnSpc>
                <a:spcPct val="100000"/>
              </a:lnSpc>
              <a:spcBef>
                <a:spcPts val="0"/>
              </a:spcBef>
              <a:spcAft>
                <a:spcPts val="0"/>
              </a:spcAft>
              <a:buClr>
                <a:schemeClr val="dk1"/>
              </a:buClr>
              <a:buSzPts val="1600"/>
              <a:buNone/>
            </a:pPr>
            <a:endParaRPr lang="fi-FI" sz="1400" dirty="0"/>
          </a:p>
          <a:p>
            <a:pPr marL="0" indent="0">
              <a:lnSpc>
                <a:spcPct val="100000"/>
              </a:lnSpc>
              <a:spcBef>
                <a:spcPts val="0"/>
              </a:spcBef>
              <a:buSzPts val="1600"/>
              <a:buNone/>
            </a:pPr>
            <a:r>
              <a:rPr lang="fi-FI" sz="1400" i="1" dirty="0"/>
              <a:t>Mahdolliset lisäkysymykset:</a:t>
            </a:r>
          </a:p>
          <a:p>
            <a:pPr marL="0" indent="0">
              <a:lnSpc>
                <a:spcPct val="100000"/>
              </a:lnSpc>
              <a:spcBef>
                <a:spcPts val="0"/>
              </a:spcBef>
              <a:buSzPts val="1600"/>
              <a:buNone/>
            </a:pPr>
            <a:endParaRPr lang="fi-FI" sz="1400" b="1" i="1" dirty="0">
              <a:solidFill>
                <a:schemeClr val="tx1"/>
              </a:solidFill>
            </a:endParaRPr>
          </a:p>
          <a:p>
            <a:pPr marL="285750" indent="-285750">
              <a:lnSpc>
                <a:spcPct val="100000"/>
              </a:lnSpc>
              <a:spcBef>
                <a:spcPts val="0"/>
              </a:spcBef>
              <a:buSzPts val="1600"/>
            </a:pPr>
            <a:r>
              <a:rPr lang="fi-FI" sz="1400" b="1" dirty="0">
                <a:solidFill>
                  <a:schemeClr val="tx1"/>
                </a:solidFill>
              </a:rPr>
              <a:t>Millaiset asiat herättävät huolta kestävyyteen liittyen?</a:t>
            </a:r>
          </a:p>
          <a:p>
            <a:pPr marL="285750" indent="-285750">
              <a:lnSpc>
                <a:spcPct val="100000"/>
              </a:lnSpc>
              <a:spcBef>
                <a:spcPts val="0"/>
              </a:spcBef>
              <a:buSzPts val="1600"/>
            </a:pPr>
            <a:r>
              <a:rPr lang="fi-FI" sz="1400" b="1" dirty="0">
                <a:solidFill>
                  <a:schemeClr val="tx1"/>
                </a:solidFill>
              </a:rPr>
              <a:t>Mikä näyttää toiveikkaalta ja rohkaisevalta?</a:t>
            </a:r>
          </a:p>
          <a:p>
            <a:pPr marL="285750" indent="-285750">
              <a:lnSpc>
                <a:spcPct val="100000"/>
              </a:lnSpc>
              <a:spcBef>
                <a:spcPts val="0"/>
              </a:spcBef>
              <a:buSzPts val="1600"/>
            </a:pPr>
            <a:r>
              <a:rPr lang="fi-FI" sz="1400" b="1" dirty="0">
                <a:solidFill>
                  <a:schemeClr val="tx1"/>
                </a:solidFill>
              </a:rPr>
              <a:t>Mitä tarvitaan, jotta Suomi olisi kestävä kotimaa kaikille täällä asuville ja eläville?</a:t>
            </a:r>
          </a:p>
          <a:p>
            <a:pPr marL="285750" indent="-285750">
              <a:lnSpc>
                <a:spcPct val="100000"/>
              </a:lnSpc>
              <a:spcBef>
                <a:spcPts val="0"/>
              </a:spcBef>
              <a:buSzPts val="1600"/>
            </a:pPr>
            <a:r>
              <a:rPr lang="fi-FI" sz="1400" b="1" dirty="0">
                <a:solidFill>
                  <a:schemeClr val="tx1"/>
                </a:solidFill>
              </a:rPr>
              <a:t>Millaiset teot rakentavat kestävyyttä juuri nyt?</a:t>
            </a:r>
          </a:p>
          <a:p>
            <a:pPr marL="285750" indent="-285750">
              <a:lnSpc>
                <a:spcPct val="100000"/>
              </a:lnSpc>
              <a:spcBef>
                <a:spcPts val="0"/>
              </a:spcBef>
              <a:buSzPts val="1600"/>
            </a:pPr>
            <a:endParaRPr lang="fi-FI" sz="1400" b="1" dirty="0">
              <a:solidFill>
                <a:schemeClr val="tx1"/>
              </a:solidFill>
            </a:endParaRPr>
          </a:p>
          <a:p>
            <a:pPr marL="457200" lvl="0" indent="0" algn="l" rtl="0">
              <a:lnSpc>
                <a:spcPct val="115000"/>
              </a:lnSpc>
              <a:spcBef>
                <a:spcPts val="1000"/>
              </a:spcBef>
              <a:spcAft>
                <a:spcPts val="0"/>
              </a:spcAft>
              <a:buNone/>
            </a:pPr>
            <a:r>
              <a:rPr lang="fi-FI" sz="1400" dirty="0">
                <a:highlight>
                  <a:srgbClr val="FFFFFF"/>
                </a:highlight>
              </a:rPr>
              <a:t>	                     	</a:t>
            </a:r>
            <a:r>
              <a:rPr lang="fi-FI" sz="1400" b="1" dirty="0">
                <a:highlight>
                  <a:srgbClr val="FFFFFF"/>
                </a:highlight>
              </a:rPr>
              <a:t>65  min, sis. mahdollinen tauko</a:t>
            </a:r>
            <a:endParaRPr sz="1400" b="1" dirty="0">
              <a:highlight>
                <a:srgbClr val="FFFFFF"/>
              </a:highlight>
            </a:endParaRPr>
          </a:p>
          <a:p>
            <a:pPr marL="0" lvl="0" indent="0" algn="l" rtl="0">
              <a:lnSpc>
                <a:spcPct val="150000"/>
              </a:lnSpc>
              <a:spcBef>
                <a:spcPts val="1000"/>
              </a:spcBef>
              <a:spcAft>
                <a:spcPts val="0"/>
              </a:spcAft>
              <a:buClr>
                <a:schemeClr val="dk1"/>
              </a:buClr>
              <a:buSzPts val="1100"/>
              <a:buNone/>
            </a:pPr>
            <a:endParaRPr sz="1300" dirty="0">
              <a:highlight>
                <a:srgbClr val="FFFFFF"/>
              </a:highlight>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endParaRPr sz="1100" dirty="0">
              <a:highlight>
                <a:srgbClr val="FFFFFF"/>
              </a:highlight>
              <a:latin typeface="Arial"/>
              <a:ea typeface="Arial"/>
              <a:cs typeface="Arial"/>
              <a:sym typeface="Arial"/>
            </a:endParaRPr>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l" rtl="0">
              <a:lnSpc>
                <a:spcPct val="100000"/>
              </a:lnSpc>
              <a:spcBef>
                <a:spcPts val="0"/>
              </a:spcBef>
              <a:spcAft>
                <a:spcPts val="0"/>
              </a:spcAft>
              <a:buClr>
                <a:schemeClr val="dk1"/>
              </a:buClr>
              <a:buSzPts val="1600"/>
              <a:buNone/>
            </a:pPr>
            <a:endParaRPr sz="1200" i="1" dirty="0"/>
          </a:p>
          <a:p>
            <a:pPr marL="0" lvl="0" indent="0" algn="r"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dirty="0"/>
          </a:p>
        </p:txBody>
      </p:sp>
      <p:sp>
        <p:nvSpPr>
          <p:cNvPr id="341" name="Google Shape;341;p23"/>
          <p:cNvSpPr txBox="1">
            <a:spLocks noGrp="1"/>
          </p:cNvSpPr>
          <p:nvPr>
            <p:ph type="body" idx="4"/>
          </p:nvPr>
        </p:nvSpPr>
        <p:spPr>
          <a:xfrm>
            <a:off x="6333565" y="491013"/>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Yhteinen keskustelu jatkuu</a:t>
            </a:r>
            <a:endParaRPr sz="1800" b="1" dirty="0"/>
          </a:p>
        </p:txBody>
      </p:sp>
      <p:sp>
        <p:nvSpPr>
          <p:cNvPr id="4" name="Google Shape;311;p20">
            <a:extLst>
              <a:ext uri="{FF2B5EF4-FFF2-40B4-BE49-F238E27FC236}">
                <a16:creationId xmlns:a16="http://schemas.microsoft.com/office/drawing/2014/main" id="{F98F2544-DD4F-A19C-2EB2-F947EB0392BC}"/>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dirty="0"/>
              <a:t>15 	Aloitus, periaatteet, virittäytyminen</a:t>
            </a:r>
            <a:endParaRPr sz="1400" dirty="0"/>
          </a:p>
          <a:p>
            <a:pPr marL="0" lvl="0" indent="0" algn="l" rtl="0">
              <a:lnSpc>
                <a:spcPct val="110000"/>
              </a:lnSpc>
              <a:spcBef>
                <a:spcPts val="0"/>
              </a:spcBef>
              <a:spcAft>
                <a:spcPts val="0"/>
              </a:spcAft>
              <a:buClr>
                <a:schemeClr val="dk1"/>
              </a:buClr>
              <a:buSzPts val="1600"/>
              <a:buNone/>
            </a:pPr>
            <a:r>
              <a:rPr lang="fi-FI" sz="1400" b="1" dirty="0"/>
              <a:t>85 	Yhteinen keskustelu (sis. tauko)</a:t>
            </a:r>
            <a:endParaRPr sz="1400" b="1" dirty="0"/>
          </a:p>
          <a:p>
            <a:pPr marL="0" lvl="0" indent="0" algn="l" rtl="0">
              <a:lnSpc>
                <a:spcPct val="110000"/>
              </a:lnSpc>
              <a:spcBef>
                <a:spcPts val="0"/>
              </a:spcBef>
              <a:spcAft>
                <a:spcPts val="0"/>
              </a:spcAft>
              <a:buClr>
                <a:schemeClr val="dk1"/>
              </a:buClr>
              <a:buSzPts val="1600"/>
              <a:buNone/>
            </a:pPr>
            <a:r>
              <a:rPr lang="fi-FI" sz="1400"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8" name="Google Shape;348;p24"/>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400" dirty="0"/>
              <a:t>Dialogi alkaa tulla päätökseensä. Haluan kuulla, mitä asioita, tunteita tai ajatuksia yhteinen keskustelustamme on synnyttänyt.</a:t>
            </a: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fi-FI" sz="1400" dirty="0"/>
              <a:t>Kirjoita omaan paperiisi kokonaisina lauseina muutama asia, tunne tai ajatus, joka on ollut sinulle merkittävää tässä keskustelussa. Keräämme nämä dialogin kirjauksen tueksi niin, ettei niistä voi tunnistaa yksittäisiä henkilöitä.</a:t>
            </a: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r>
              <a:rPr lang="fi-FI" sz="1400" dirty="0"/>
              <a:t>Kirjoittamiseen on aikaa muutama minuutti. Valitse sen jälkeen kirjoittamistasi yksi, jonka haluat jakaa tässä muille.</a:t>
            </a: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r" rtl="0">
              <a:lnSpc>
                <a:spcPct val="110000"/>
              </a:lnSpc>
              <a:spcBef>
                <a:spcPts val="0"/>
              </a:spcBef>
              <a:spcAft>
                <a:spcPts val="0"/>
              </a:spcAft>
              <a:buClr>
                <a:schemeClr val="dk1"/>
              </a:buClr>
              <a:buSzPts val="1600"/>
              <a:buNone/>
            </a:pPr>
            <a:r>
              <a:rPr lang="fi-FI" sz="1400" b="1" dirty="0"/>
              <a:t>5 min</a:t>
            </a:r>
            <a:endParaRPr sz="1400" b="1" dirty="0"/>
          </a:p>
        </p:txBody>
      </p:sp>
      <p:sp>
        <p:nvSpPr>
          <p:cNvPr id="350" name="Google Shape;350;p24"/>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fi-FI" sz="1800" b="1" dirty="0"/>
              <a:t>Keskustelun anti: kirjoittaminen</a:t>
            </a:r>
            <a:endParaRPr sz="1800" b="1" dirty="0"/>
          </a:p>
        </p:txBody>
      </p:sp>
      <p:sp>
        <p:nvSpPr>
          <p:cNvPr id="6" name="Google Shape;311;p20">
            <a:extLst>
              <a:ext uri="{FF2B5EF4-FFF2-40B4-BE49-F238E27FC236}">
                <a16:creationId xmlns:a16="http://schemas.microsoft.com/office/drawing/2014/main" id="{88F681BB-F91F-AD94-7B14-BC6400D986E7}"/>
              </a:ext>
            </a:extLst>
          </p:cNvPr>
          <p:cNvSpPr txBox="1">
            <a:spLocks noGrp="1"/>
          </p:cNvSpPr>
          <p:nvPr>
            <p:ph type="body" idx="1"/>
          </p:nvPr>
        </p:nvSpPr>
        <p:spPr>
          <a:xfrm>
            <a:off x="516708" y="501713"/>
            <a:ext cx="4706400"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fi-FI" sz="1500" dirty="0"/>
              <a:t>Min	Osio							</a:t>
            </a:r>
            <a:endParaRPr sz="1500" dirty="0"/>
          </a:p>
          <a:p>
            <a:pPr marL="0" lvl="0" indent="0" algn="l" rtl="0">
              <a:lnSpc>
                <a:spcPct val="110000"/>
              </a:lnSpc>
              <a:spcBef>
                <a:spcPts val="0"/>
              </a:spcBef>
              <a:spcAft>
                <a:spcPts val="0"/>
              </a:spcAft>
              <a:buClr>
                <a:schemeClr val="dk1"/>
              </a:buClr>
              <a:buSzPts val="1600"/>
              <a:buNone/>
            </a:pPr>
            <a:r>
              <a:rPr lang="fi-FI" sz="1400" dirty="0"/>
              <a:t>15 	Aloitus, periaatteet, virittäytyminen</a:t>
            </a:r>
            <a:endParaRPr sz="1400" dirty="0"/>
          </a:p>
          <a:p>
            <a:pPr marL="0" lvl="0" indent="0" algn="l" rtl="0">
              <a:lnSpc>
                <a:spcPct val="110000"/>
              </a:lnSpc>
              <a:spcBef>
                <a:spcPts val="0"/>
              </a:spcBef>
              <a:spcAft>
                <a:spcPts val="0"/>
              </a:spcAft>
              <a:buClr>
                <a:schemeClr val="dk1"/>
              </a:buClr>
              <a:buSzPts val="1600"/>
              <a:buNone/>
            </a:pPr>
            <a:r>
              <a:rPr lang="fi-FI" sz="1400" dirty="0"/>
              <a:t>85 	Yhteinen keskustelu (sis. tauko)</a:t>
            </a:r>
            <a:endParaRPr sz="1400" dirty="0"/>
          </a:p>
          <a:p>
            <a:pPr marL="0" lvl="0" indent="0" algn="l" rtl="0">
              <a:lnSpc>
                <a:spcPct val="110000"/>
              </a:lnSpc>
              <a:spcBef>
                <a:spcPts val="0"/>
              </a:spcBef>
              <a:spcAft>
                <a:spcPts val="0"/>
              </a:spcAft>
              <a:buClr>
                <a:schemeClr val="dk1"/>
              </a:buClr>
              <a:buSzPts val="1600"/>
              <a:buNone/>
            </a:pPr>
            <a:r>
              <a:rPr lang="fi-FI" sz="1400" b="1" dirty="0"/>
              <a:t>5 	Keskustelun anti: kirjoittaminen</a:t>
            </a:r>
          </a:p>
          <a:p>
            <a:pPr marL="0" lvl="0" indent="0" algn="l" rtl="0">
              <a:lnSpc>
                <a:spcPct val="110000"/>
              </a:lnSpc>
              <a:spcBef>
                <a:spcPts val="0"/>
              </a:spcBef>
              <a:spcAft>
                <a:spcPts val="0"/>
              </a:spcAft>
              <a:buClr>
                <a:schemeClr val="dk1"/>
              </a:buClr>
              <a:buSzPts val="1600"/>
              <a:buNone/>
            </a:pPr>
            <a:r>
              <a:rPr lang="fi-FI" sz="1400" dirty="0"/>
              <a:t>10	Keskustelun anti: jakaminen</a:t>
            </a:r>
          </a:p>
          <a:p>
            <a:pPr marL="0" lvl="0" indent="0" algn="l" rtl="0">
              <a:lnSpc>
                <a:spcPct val="110000"/>
              </a:lnSpc>
              <a:spcBef>
                <a:spcPts val="0"/>
              </a:spcBef>
              <a:spcAft>
                <a:spcPts val="0"/>
              </a:spcAft>
              <a:buClr>
                <a:schemeClr val="dk1"/>
              </a:buClr>
              <a:buSzPts val="1600"/>
              <a:buNone/>
            </a:pPr>
            <a:r>
              <a:rPr lang="fi-FI" sz="1400" dirty="0"/>
              <a:t>5	Kiitos ja lopetus</a:t>
            </a:r>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Clr>
                <a:schemeClr val="dk1"/>
              </a:buClr>
              <a:buSzPts val="1600"/>
              <a:buNone/>
            </a:pPr>
            <a:r>
              <a:rPr lang="fi-FI" sz="1400" dirty="0"/>
              <a:t>Yhteensä 120 min</a:t>
            </a:r>
            <a:endParaRPr sz="1400"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a:p>
            <a:pPr marL="0" lvl="0" indent="0" algn="l" rtl="0">
              <a:spcBef>
                <a:spcPts val="0"/>
              </a:spcBef>
              <a:spcAft>
                <a:spcPts val="0"/>
              </a:spcAft>
              <a:buClr>
                <a:schemeClr val="dk1"/>
              </a:buClr>
              <a:buSzPts val="1600"/>
              <a:buNone/>
            </a:pPr>
            <a:endParaRPr sz="1400" dirty="0"/>
          </a:p>
        </p:txBody>
      </p:sp>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b01220f1-ab94-4936-86d7-f3b40f38f4b7}" enabled="0" method="" siteId="{b01220f1-ab94-4936-86d7-f3b40f38f4b7}" removed="1"/>
</clbl:labelList>
</file>

<file path=docProps/app.xml><?xml version="1.0" encoding="utf-8"?>
<Properties xmlns="http://schemas.openxmlformats.org/officeDocument/2006/extended-properties" xmlns:vt="http://schemas.openxmlformats.org/officeDocument/2006/docPropsVTypes">
  <TotalTime>8539</TotalTime>
  <Words>1794</Words>
  <Application>Microsoft Office PowerPoint</Application>
  <PresentationFormat>Laajakuva</PresentationFormat>
  <Paragraphs>249</Paragraphs>
  <Slides>12</Slides>
  <Notes>12</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12</vt:i4>
      </vt:variant>
    </vt:vector>
  </HeadingPairs>
  <TitlesOfParts>
    <vt:vector size="16" baseType="lpstr">
      <vt:lpstr>Inter Tight</vt:lpstr>
      <vt:lpstr>Arial</vt:lpstr>
      <vt:lpstr>Inter</vt:lpstr>
      <vt:lpstr>Kansalliset Dialogit</vt:lpstr>
      <vt:lpstr>Kansalliset dialogit  Kestävä kotimaa (tai tarkempi otsikko)  Dialogin käsikirjoitusluonnos Kesto 120 min </vt:lpstr>
      <vt:lpstr>Ohjeita käsikirjoituksen käyttämiseen  Suunnittele dialogi ennakkoon käsikirjoituksen pohjalta.  Käsikirjoitus on dialogin ohjaamisen tueksi, sitä ei tarvitse jakaa keskustelijoille. Käsikirjoitus kannattaa tulostaa itselle muokkauksen jälkeen.  Käsikirjoituksen sanoitukset ovat esimerkkisanoituksia. Muokkaa ne keskustelun aiheeseen, kohderyhmään ja suuhusi sopiviksi. Kellonajat ovat suuntaa-antavia. Niiden on tarkoitus antaa käsitys siitä, minkä verran aikaa kuhunkin vaiheeseen kannattaa suurin piirtein käyttää. Kellonaikoja ei tarvitse noudattaa täsmällisesti aloitusta ja lopetusta lukuun ottamatta.   Voit hyödyntää omaa ryhmänohjauksen osaamistasi ja käyttää tarpeen mukaan hyväksi havaittuja keinoja keskustelun ja keskustelijoiden tukemiseksi. Sovi ennakkoon, kuka kirjaa keskustelun. On tärkeää kirjata koko keskustelun kulku mahdollisimman sanasta sanaan. Kirjurin ei tarvitse koostaa kirjauksista tiivistelmää vaan kirjata mahdollisimman tarkkaan, mitä keskustelussa sanottiin. Käsikirjoitus voi auttaa myös kirjuria valmistautumisessa.</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Kansalliset dialogit  Yhdessä ja yksin (tai tarkempi otsikko) Erätauko-keskustelun käsikirjoitus Kesto 120 min</dc:title>
  <dc:creator>Laaksolahti Hannele</dc:creator>
  <cp:lastModifiedBy>Savinen Marianne (VM)</cp:lastModifiedBy>
  <cp:revision>180</cp:revision>
  <dcterms:modified xsi:type="dcterms:W3CDTF">2026-08-20T12:54:27Z</dcterms:modified>
</cp:coreProperties>
</file>