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9" r:id="rId7"/>
    <p:sldId id="263" r:id="rId8"/>
    <p:sldId id="264" r:id="rId9"/>
    <p:sldId id="265" r:id="rId10"/>
    <p:sldId id="266" r:id="rId11"/>
    <p:sldId id="267" r:id="rId12"/>
    <p:sldId id="268" r:id="rId13"/>
  </p:sldIdLst>
  <p:sldSz cx="12192000" cy="6858000"/>
  <p:notesSz cx="6858000" cy="9144000"/>
  <p:embeddedFontLst>
    <p:embeddedFont>
      <p:font typeface="Inter" panose="02000503000000020004" pitchFamily="2" charset="0"/>
      <p:regular r:id="rId15"/>
      <p:bold r:id="rId16"/>
    </p:embeddedFont>
    <p:embeddedFont>
      <p:font typeface="Inter Tight"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5"/>
    <p:restoredTop sz="94539"/>
  </p:normalViewPr>
  <p:slideViewPr>
    <p:cSldViewPr snapToGrid="0">
      <p:cViewPr varScale="1">
        <p:scale>
          <a:sx n="115" d="100"/>
          <a:sy n="115" d="100"/>
        </p:scale>
        <p:origin x="224"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kansallisetdialogit.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583660" y="804115"/>
            <a:ext cx="10823927" cy="4429365"/>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dirty="0"/>
            </a:br>
            <a:endParaRPr sz="9000" dirty="0"/>
          </a:p>
          <a:p>
            <a:pPr marL="0" lvl="0" indent="0" algn="l" rtl="0">
              <a:lnSpc>
                <a:spcPct val="80000"/>
              </a:lnSpc>
              <a:spcBef>
                <a:spcPts val="0"/>
              </a:spcBef>
              <a:spcAft>
                <a:spcPts val="0"/>
              </a:spcAft>
              <a:buClr>
                <a:schemeClr val="dk1"/>
              </a:buClr>
              <a:buSzPts val="9000"/>
              <a:buFont typeface="Inter Tight"/>
              <a:buNone/>
            </a:pPr>
            <a:r>
              <a:rPr lang="fi-FI" sz="4400" b="1" dirty="0"/>
              <a:t>Nuorten huominen (tai tarkempi otsikko)</a:t>
            </a:r>
            <a:br>
              <a:rPr lang="fi-FI" sz="4400" b="1" dirty="0"/>
            </a:br>
            <a:br>
              <a:rPr lang="fi-FI" sz="4400" b="1" dirty="0"/>
            </a:br>
            <a:endParaRPr sz="4400" b="1" dirty="0"/>
          </a:p>
          <a:p>
            <a:pPr marL="0" lvl="0" indent="0" algn="l" rtl="0">
              <a:lnSpc>
                <a:spcPct val="80000"/>
              </a:lnSpc>
              <a:spcBef>
                <a:spcPts val="0"/>
              </a:spcBef>
              <a:spcAft>
                <a:spcPts val="0"/>
              </a:spcAft>
              <a:buClr>
                <a:schemeClr val="dk1"/>
              </a:buClr>
              <a:buSzPts val="9000"/>
              <a:buFont typeface="Inter Tight"/>
              <a:buNone/>
            </a:pPr>
            <a:r>
              <a:rPr lang="fi-FI" sz="2400" dirty="0"/>
              <a:t>Dialogin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a:t>
            </a:r>
            <a:endParaRPr sz="1800" b="1" dirty="0"/>
          </a:p>
        </p:txBody>
      </p:sp>
      <p:sp>
        <p:nvSpPr>
          <p:cNvPr id="6" name="Google Shape;311;p20">
            <a:extLst>
              <a:ext uri="{FF2B5EF4-FFF2-40B4-BE49-F238E27FC236}">
                <a16:creationId xmlns:a16="http://schemas.microsoft.com/office/drawing/2014/main" id="{A4B63CF5-E72A-68C7-F5CC-C5857CC4B55A}"/>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
        <p:nvSpPr>
          <p:cNvPr id="6" name="Google Shape;311;p20">
            <a:extLst>
              <a:ext uri="{FF2B5EF4-FFF2-40B4-BE49-F238E27FC236}">
                <a16:creationId xmlns:a16="http://schemas.microsoft.com/office/drawing/2014/main" id="{8305A858-DAB3-3522-62EC-B34706E38645}"/>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b="1"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on tärkeää, sillä se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a:t>
            </a:r>
            <a:r>
              <a:rPr lang="fi-FI" sz="1400" dirty="0">
                <a:hlinkClick r:id="rId3"/>
              </a:rPr>
              <a:t>verkkosivuilla</a:t>
            </a:r>
            <a:r>
              <a:rPr lang="fi-FI" sz="1400" dirty="0"/>
              <a:t>.</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88893" y="891019"/>
            <a:ext cx="10614213" cy="4005072"/>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424100"/>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lang="fi-FI"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a:t>
            </a:r>
            <a:endParaRPr sz="1400" dirty="0"/>
          </a:p>
          <a:p>
            <a:pPr marL="0" lvl="0" indent="0" algn="l" rtl="0">
              <a:lnSpc>
                <a:spcPct val="110000"/>
              </a:lnSpc>
              <a:spcBef>
                <a:spcPts val="0"/>
              </a:spcBef>
              <a:spcAft>
                <a:spcPts val="0"/>
              </a:spcAft>
              <a:buClr>
                <a:schemeClr val="dk1"/>
              </a:buClr>
              <a:buSzPts val="1600"/>
              <a:buNone/>
            </a:pPr>
            <a:r>
              <a:rPr lang="fi-FI" sz="1400" dirty="0"/>
              <a:t>5	Kiitos ja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”Nuorten huominen”</a:t>
            </a:r>
            <a:r>
              <a:rPr lang="fi-FI" sz="1100" dirty="0"/>
              <a:t> </a:t>
            </a:r>
            <a:r>
              <a:rPr lang="fi-FI" sz="1100" i="1" dirty="0"/>
              <a:t>Muokkaa tämä vastaamaan juuri teidän keskustelun otsikkoa.</a:t>
            </a:r>
            <a:r>
              <a:rPr lang="fi-FI" sz="1100" b="1" dirty="0"/>
              <a:t> </a:t>
            </a:r>
            <a:r>
              <a:rPr lang="fi-FI" sz="1100" dirty="0">
                <a:solidFill>
                  <a:schemeClr val="tx1"/>
                </a:solidFill>
              </a:rPr>
              <a:t>Aihepiiristä järjestetään lukuisia dialogeja ympäri Suomen. Kevään Kansallisissa dialogeissa kootaan Suomessa asuvat ihmiset keskustelemaan Nuorten tulevaisuuteen liittyvistä aiheista. Miltä nuorten tulevaisuus näyttää juuri nyt? Mikä herättää huolta ja mikä luo toivoa? Millainen suomalaisen yhteiskunnan tulisi olla, jotta se olisi kaikille tasapuolinen ja ekologisesti kestävä?</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hyvin lyhyesti,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366075" y="598311"/>
            <a:ext cx="5636871" cy="5208149"/>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800" b="1" i="1" dirty="0"/>
          </a:p>
          <a:p>
            <a:pPr marL="0" indent="0">
              <a:lnSpc>
                <a:spcPct val="115000"/>
              </a:lnSpc>
              <a:spcBef>
                <a:spcPts val="0"/>
              </a:spcBef>
              <a:buSzPts val="1100"/>
              <a:buNone/>
            </a:pPr>
            <a:r>
              <a:rPr lang="fi-FI" sz="1300" i="1" dirty="0"/>
              <a:t>Voit käyttää virittäytymiseen esimerkiksi tätä tekstiä: </a:t>
            </a:r>
          </a:p>
          <a:p>
            <a:pPr marL="0" indent="0">
              <a:lnSpc>
                <a:spcPct val="115000"/>
              </a:lnSpc>
              <a:spcBef>
                <a:spcPts val="0"/>
              </a:spcBef>
              <a:buSzPts val="1100"/>
              <a:buNone/>
            </a:pPr>
            <a:r>
              <a:rPr lang="fi-FI" sz="1300" b="1" dirty="0"/>
              <a:t>Monien Suomessa asuvien nuorten ihmisten usko tulevaisuuteen on heikentymässä. Tulevaisuutta varjostavat ilmastonmuutos, sodat, heikentyneet työllisyysnäkymät, mielenterveyden haasteet ja kasvava eriarvoisuus. Epävarmoinakin aikoina nuoruuteen kuuluu kyky nähdä asioita uudella tavalla ja halu muuttaa maailmaa. Nämä voimavarat tulisi saada täyteen mittaansa, jotta yhteiskuntaa voidaan rakentaa kestävällä tavalla. Nuorten tulevaisuuden turvaaminen on kaikkien ihmisten yhteinen asia ja sen eteen on tehtävä töitä välittömästi.</a:t>
            </a:r>
          </a:p>
          <a:p>
            <a:pPr marL="0" indent="0">
              <a:lnSpc>
                <a:spcPct val="115000"/>
              </a:lnSpc>
              <a:spcBef>
                <a:spcPts val="0"/>
              </a:spcBef>
              <a:buSzPts val="1100"/>
              <a:buNone/>
            </a:pPr>
            <a:endParaRPr lang="fi-FI" sz="1300" b="1" dirty="0"/>
          </a:p>
          <a:p>
            <a:pPr marL="0" indent="0">
              <a:lnSpc>
                <a:spcPct val="115000"/>
              </a:lnSpc>
              <a:spcBef>
                <a:spcPts val="0"/>
              </a:spcBef>
              <a:buSzPts val="1100"/>
              <a:buNone/>
            </a:pPr>
            <a:r>
              <a:rPr lang="fi-FI" sz="1300" b="1" dirty="0"/>
              <a:t>Miltä nuorten tulevaisuus näyttää juuri nyt? Mikä herättää huolta ja mikä luo toivoa? Millainen suomalaisen yhteiskunnan tulisi olla, jotta se olisi kaikille tasapuolinen ja ekologisesti kestävä? Mitkä muutokset eivät voi odottaa, vaan niiden on tapahduttava jo huomenna?</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3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4" name="Google Shape;314;p20"/>
          <p:cNvSpPr txBox="1">
            <a:spLocks noGrp="1"/>
          </p:cNvSpPr>
          <p:nvPr>
            <p:ph type="body" idx="4"/>
          </p:nvPr>
        </p:nvSpPr>
        <p:spPr>
          <a:xfrm>
            <a:off x="6381825" y="134150"/>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Virittäytyminen</a:t>
            </a:r>
            <a:endParaRPr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Vaihtoehto 1 jos käytät alustusta: </a:t>
            </a:r>
            <a:r>
              <a:rPr lang="fi-FI" sz="1400" b="1" i="1" dirty="0">
                <a:highlight>
                  <a:srgbClr val="FFFFFF"/>
                </a:highlight>
              </a:rPr>
              <a:t> </a:t>
            </a:r>
            <a:r>
              <a:rPr lang="fi-FI" sz="1400" b="1" dirty="0">
                <a:solidFill>
                  <a:schemeClr val="tx1"/>
                </a:solidFill>
                <a:highlight>
                  <a:srgbClr val="FFFFFF"/>
                </a:highlight>
              </a:rPr>
              <a:t>Kertokaa parille jokin omakohtainen kokemus – ajatus, tunne, mielikuva - joka heräsi alustuksesta liittyen nuorten huomiseen?</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2 ilman alustusta: </a:t>
            </a:r>
            <a:r>
              <a:rPr lang="fi-FI" sz="1400" b="1" dirty="0">
                <a:solidFill>
                  <a:schemeClr val="tx1"/>
                </a:solidFill>
              </a:rPr>
              <a:t>Kertokaa parille </a:t>
            </a:r>
            <a:r>
              <a:rPr lang="fi-FI" sz="1400" b="1" dirty="0">
                <a:solidFill>
                  <a:schemeClr val="tx1"/>
                </a:solidFill>
                <a:highlight>
                  <a:srgbClr val="FFFFFF"/>
                </a:highlight>
              </a:rPr>
              <a:t>jokin viimeaikainen omakohtainen kokemus tai tilanne, joka jollain tavalla liittyy nuorten huomiseen</a:t>
            </a:r>
            <a:r>
              <a:rPr lang="fi-FI" sz="1400" b="1" dirty="0">
                <a:solidFill>
                  <a:schemeClr val="tx1"/>
                </a:solidFill>
              </a:rPr>
              <a:t>?</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Virittäytyminen -  pariporina</a:t>
            </a:r>
            <a:endParaRPr sz="1800" b="1" dirty="0"/>
          </a:p>
        </p:txBody>
      </p:sp>
      <p:sp>
        <p:nvSpPr>
          <p:cNvPr id="6" name="Google Shape;311;p20">
            <a:extLst>
              <a:ext uri="{FF2B5EF4-FFF2-40B4-BE49-F238E27FC236}">
                <a16:creationId xmlns:a16="http://schemas.microsoft.com/office/drawing/2014/main" id="{F4FA1526-71A7-8E25-054C-A37B823BBA24}"/>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
        <p:nvSpPr>
          <p:cNvPr id="6" name="Google Shape;311;p20">
            <a:extLst>
              <a:ext uri="{FF2B5EF4-FFF2-40B4-BE49-F238E27FC236}">
                <a16:creationId xmlns:a16="http://schemas.microsoft.com/office/drawing/2014/main" id="{67209484-F4D6-090F-C8EC-7667D844AEC4}"/>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a:t>. </a:t>
            </a:r>
          </a:p>
          <a:p>
            <a:pPr marL="0" lvl="0" indent="0" algn="l" rtl="0">
              <a:lnSpc>
                <a:spcPct val="100000"/>
              </a:lnSpc>
              <a:spcBef>
                <a:spcPts val="0"/>
              </a:spcBef>
              <a:spcAft>
                <a:spcPts val="0"/>
              </a:spcAft>
              <a:buClr>
                <a:schemeClr val="dk1"/>
              </a:buClr>
              <a:buSzPts val="1600"/>
              <a:buNone/>
            </a:pPr>
            <a:endParaRPr lang="fi-FI" sz="1400" dirty="0"/>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Mahdolliset lisäkysymykset:</a:t>
            </a:r>
          </a:p>
          <a:p>
            <a:pPr marL="0" indent="0">
              <a:lnSpc>
                <a:spcPct val="100000"/>
              </a:lnSpc>
              <a:spcBef>
                <a:spcPts val="0"/>
              </a:spcBef>
              <a:buSzPts val="1600"/>
              <a:buNone/>
            </a:pPr>
            <a:endParaRPr lang="fi-FI" sz="1400" b="1" i="1" dirty="0">
              <a:solidFill>
                <a:schemeClr val="tx1"/>
              </a:solidFill>
            </a:endParaRPr>
          </a:p>
          <a:p>
            <a:pPr marL="285750" indent="-285750">
              <a:lnSpc>
                <a:spcPct val="100000"/>
              </a:lnSpc>
              <a:spcBef>
                <a:spcPts val="0"/>
              </a:spcBef>
              <a:buSzPts val="1600"/>
            </a:pPr>
            <a:r>
              <a:rPr lang="fi-FI" sz="1400" b="1" dirty="0">
                <a:solidFill>
                  <a:schemeClr val="tx1"/>
                </a:solidFill>
              </a:rPr>
              <a:t>Millaiset asiat nuorten tulevaisuuden suhteen herättävät huolta?</a:t>
            </a:r>
          </a:p>
          <a:p>
            <a:pPr marL="285750" indent="-285750">
              <a:lnSpc>
                <a:spcPct val="100000"/>
              </a:lnSpc>
              <a:spcBef>
                <a:spcPts val="0"/>
              </a:spcBef>
              <a:buSzPts val="1600"/>
            </a:pPr>
            <a:r>
              <a:rPr lang="fi-FI" sz="1400" b="1" dirty="0">
                <a:solidFill>
                  <a:schemeClr val="tx1"/>
                </a:solidFill>
              </a:rPr>
              <a:t>Mitkä asiat herättävät toivoa?</a:t>
            </a:r>
          </a:p>
          <a:p>
            <a:pPr marL="285750" indent="-285750">
              <a:lnSpc>
                <a:spcPct val="100000"/>
              </a:lnSpc>
              <a:spcBef>
                <a:spcPts val="0"/>
              </a:spcBef>
              <a:buSzPts val="1600"/>
            </a:pPr>
            <a:r>
              <a:rPr lang="fi-FI" sz="1400" b="1" dirty="0">
                <a:solidFill>
                  <a:schemeClr val="tx1"/>
                </a:solidFill>
              </a:rPr>
              <a:t>Mitä muutoksia tarvitaan mahdollisimman pian?</a:t>
            </a:r>
          </a:p>
          <a:p>
            <a:pPr marL="285750" indent="-285750">
              <a:lnSpc>
                <a:spcPct val="100000"/>
              </a:lnSpc>
              <a:spcBef>
                <a:spcPts val="0"/>
              </a:spcBef>
              <a:buSzPts val="1600"/>
            </a:pPr>
            <a:r>
              <a:rPr lang="fi-FI" sz="1400" b="1" dirty="0">
                <a:solidFill>
                  <a:schemeClr val="tx1"/>
                </a:solidFill>
              </a:rPr>
              <a:t>Mitä me voimme tehdä nuorten tulevaisuuden hyväksi? </a:t>
            </a:r>
          </a:p>
          <a:p>
            <a:pPr marL="285750" indent="-285750">
              <a:lnSpc>
                <a:spcPct val="100000"/>
              </a:lnSpc>
              <a:spcBef>
                <a:spcPts val="0"/>
              </a:spcBef>
              <a:buSzPts val="1600"/>
            </a:pPr>
            <a:endParaRPr lang="fi-FI" sz="1400" b="1" dirty="0">
              <a:solidFill>
                <a:schemeClr val="tx1"/>
              </a:solidFill>
            </a:endParaRPr>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a:t>
            </a:r>
            <a:r>
              <a:rPr lang="fi-FI" sz="1400" b="1" dirty="0">
                <a:highlight>
                  <a:srgbClr val="FFFFFF"/>
                </a:highlight>
              </a:rPr>
              <a:t>65  min, sis. mahdollinen tauko</a:t>
            </a:r>
            <a:endParaRPr sz="1400" b="1"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
        <p:nvSpPr>
          <p:cNvPr id="4" name="Google Shape;311;p20">
            <a:extLst>
              <a:ext uri="{FF2B5EF4-FFF2-40B4-BE49-F238E27FC236}">
                <a16:creationId xmlns:a16="http://schemas.microsoft.com/office/drawing/2014/main" id="{F98F2544-DD4F-A19C-2EB2-F947EB0392BC}"/>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
        <p:nvSpPr>
          <p:cNvPr id="6" name="Google Shape;311;p20">
            <a:extLst>
              <a:ext uri="{FF2B5EF4-FFF2-40B4-BE49-F238E27FC236}">
                <a16:creationId xmlns:a16="http://schemas.microsoft.com/office/drawing/2014/main" id="{88F681BB-F91F-AD94-7B14-BC6400D986E7}"/>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8222</TotalTime>
  <Words>1801</Words>
  <Application>Microsoft Macintosh PowerPoint</Application>
  <PresentationFormat>Laajakuva</PresentationFormat>
  <Paragraphs>254</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Inter</vt:lpstr>
      <vt:lpstr>Inter Tight</vt:lpstr>
      <vt:lpstr>Kansalliset Dialogit</vt:lpstr>
      <vt:lpstr>Kansalliset dialogit  Nuorten huominen (tai tarkempi otsikko)   Dialogin käsikirjoitusluonnos Kesto 120 min </vt:lpstr>
      <vt:lpstr>Ohjeita käsikirjoituksen käyttämiseen  Suunnittele dialogi ennakkoon käsikirjoituksen pohjalta.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Janne Kareinen</cp:lastModifiedBy>
  <cp:revision>164</cp:revision>
  <dcterms:modified xsi:type="dcterms:W3CDTF">2026-01-23T12:48:25Z</dcterms:modified>
</cp:coreProperties>
</file>