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embeddedFontLst>
    <p:embeddedFont>
      <p:font typeface="Inter" panose="020B0604020202020204" charset="0"/>
      <p:regular r:id="rId15"/>
      <p:bold r:id="rId16"/>
      <p:italic r:id="rId17"/>
      <p:boldItalic r:id="rId18"/>
    </p:embeddedFont>
    <p:embeddedFont>
      <p:font typeface="Inter Tight" panose="020B060402020202020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6" roundtripDataSignature="AMtx7miTl7FBdtpYM0Wh+eaW6pD8KBqRl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016B6F-6C43-D67C-0ED3-7082173CA587}" v="103" dt="2026-08-19T10:39:22.020"/>
    <p1510:client id="{3C87EBA6-C9FD-90DE-4937-1A3CC1D52DFA}" v="22" dt="2026-08-20T10:48:08.1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2" name="Google Shape;27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3" name="Google Shape;33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0" name="Google Shape;34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7" name="Google Shape;347;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8" name="Google Shape;27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3" name="Google Shape;28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0" name="Google Shape;29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8" name="Google Shape;29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5" name="Google Shape;30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2" name="Google Shape;31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9" name="Google Shape;31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6" name="Google Shape;32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1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Kansisivu">
  <p:cSld name="Kansisivu">
    <p:spTree>
      <p:nvGrpSpPr>
        <p:cNvPr id="1" name="Shape 11"/>
        <p:cNvGrpSpPr/>
        <p:nvPr/>
      </p:nvGrpSpPr>
      <p:grpSpPr>
        <a:xfrm>
          <a:off x="0" y="0"/>
          <a:ext cx="0" cy="0"/>
          <a:chOff x="0" y="0"/>
          <a:chExt cx="0" cy="0"/>
        </a:xfrm>
      </p:grpSpPr>
      <p:pic>
        <p:nvPicPr>
          <p:cNvPr id="12" name="Google Shape;12;p14" descr="Kuva, joka sisältää kohteen lintu, siluetti&#10;&#10;Kuvaus luotu automaattisesti"/>
          <p:cNvPicPr preferRelativeResize="0"/>
          <p:nvPr/>
        </p:nvPicPr>
        <p:blipFill rotWithShape="1">
          <a:blip r:embed="rId2">
            <a:alphaModFix/>
          </a:blip>
          <a:srcRect/>
          <a:stretch/>
        </p:blipFill>
        <p:spPr>
          <a:xfrm>
            <a:off x="5516387" y="-1"/>
            <a:ext cx="6693324" cy="6858000"/>
          </a:xfrm>
          <a:prstGeom prst="rect">
            <a:avLst/>
          </a:prstGeom>
          <a:noFill/>
          <a:ln>
            <a:noFill/>
          </a:ln>
        </p:spPr>
      </p:pic>
      <p:pic>
        <p:nvPicPr>
          <p:cNvPr id="13" name="Google Shape;13;p14"/>
          <p:cNvPicPr preferRelativeResize="0"/>
          <p:nvPr/>
        </p:nvPicPr>
        <p:blipFill rotWithShape="1">
          <a:blip r:embed="rId3">
            <a:alphaModFix/>
          </a:blip>
          <a:srcRect/>
          <a:stretch/>
        </p:blipFill>
        <p:spPr>
          <a:xfrm>
            <a:off x="8961" y="3023234"/>
            <a:ext cx="7126945" cy="3844104"/>
          </a:xfrm>
          <a:prstGeom prst="rect">
            <a:avLst/>
          </a:prstGeom>
          <a:noFill/>
          <a:ln>
            <a:noFill/>
          </a:ln>
        </p:spPr>
      </p:pic>
      <p:pic>
        <p:nvPicPr>
          <p:cNvPr id="14" name="Google Shape;14;p14"/>
          <p:cNvPicPr preferRelativeResize="0"/>
          <p:nvPr/>
        </p:nvPicPr>
        <p:blipFill rotWithShape="1">
          <a:blip r:embed="rId4">
            <a:alphaModFix/>
          </a:blip>
          <a:srcRect/>
          <a:stretch/>
        </p:blipFill>
        <p:spPr>
          <a:xfrm>
            <a:off x="0" y="1827958"/>
            <a:ext cx="6046694" cy="5030041"/>
          </a:xfrm>
          <a:prstGeom prst="rect">
            <a:avLst/>
          </a:prstGeom>
          <a:noFill/>
          <a:ln>
            <a:noFill/>
          </a:ln>
        </p:spPr>
      </p:pic>
      <p:sp>
        <p:nvSpPr>
          <p:cNvPr id="15" name="Google Shape;15;p14"/>
          <p:cNvSpPr/>
          <p:nvPr/>
        </p:nvSpPr>
        <p:spPr>
          <a:xfrm>
            <a:off x="389964" y="372035"/>
            <a:ext cx="11421035" cy="6113930"/>
          </a:xfrm>
          <a:prstGeom prst="rect">
            <a:avLst/>
          </a:prstGeom>
          <a:solidFill>
            <a:schemeClr val="lt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Inter"/>
              <a:ea typeface="Inter"/>
              <a:cs typeface="Inter"/>
              <a:sym typeface="Inter"/>
            </a:endParaRPr>
          </a:p>
        </p:txBody>
      </p:sp>
      <p:sp>
        <p:nvSpPr>
          <p:cNvPr id="16" name="Google Shape;16;p14"/>
          <p:cNvSpPr txBox="1">
            <a:spLocks noGrp="1"/>
          </p:cNvSpPr>
          <p:nvPr>
            <p:ph type="ctrTitle"/>
          </p:nvPr>
        </p:nvSpPr>
        <p:spPr>
          <a:xfrm>
            <a:off x="793374" y="804116"/>
            <a:ext cx="10614213" cy="3238966"/>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1"/>
              </a:buClr>
              <a:buSzPts val="9000"/>
              <a:buFont typeface="Inter Tight"/>
              <a:buNone/>
              <a:defRPr sz="9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4"/>
          <p:cNvSpPr txBox="1">
            <a:spLocks noGrp="1"/>
          </p:cNvSpPr>
          <p:nvPr>
            <p:ph type="subTitle" idx="1"/>
          </p:nvPr>
        </p:nvSpPr>
        <p:spPr>
          <a:xfrm>
            <a:off x="793374" y="4545105"/>
            <a:ext cx="10614213" cy="667871"/>
          </a:xfrm>
          <a:prstGeom prst="rect">
            <a:avLst/>
          </a:prstGeom>
          <a:noFill/>
          <a:ln>
            <a:noFill/>
          </a:ln>
        </p:spPr>
        <p:txBody>
          <a:bodyPr spcFirstLastPara="1" wrap="square" lIns="0" tIns="0" rIns="0" bIns="0" anchor="t" anchorCtr="0">
            <a:noAutofit/>
          </a:bodyPr>
          <a:lstStyle>
            <a:lvl1pPr lvl="0" algn="l">
              <a:lnSpc>
                <a:spcPct val="110000"/>
              </a:lnSpc>
              <a:spcBef>
                <a:spcPts val="1000"/>
              </a:spcBef>
              <a:spcAft>
                <a:spcPts val="0"/>
              </a:spcAft>
              <a:buClr>
                <a:schemeClr val="dk1"/>
              </a:buClr>
              <a:buSzPts val="2400"/>
              <a:buNone/>
              <a:defRPr sz="2400"/>
            </a:lvl1pPr>
            <a:lvl2pPr lvl="1" algn="ctr">
              <a:lnSpc>
                <a:spcPct val="110000"/>
              </a:lnSpc>
              <a:spcBef>
                <a:spcPts val="500"/>
              </a:spcBef>
              <a:spcAft>
                <a:spcPts val="0"/>
              </a:spcAft>
              <a:buClr>
                <a:schemeClr val="dk1"/>
              </a:buClr>
              <a:buSzPts val="2000"/>
              <a:buNone/>
              <a:defRPr sz="2000"/>
            </a:lvl2pPr>
            <a:lvl3pPr lvl="2" algn="ctr">
              <a:lnSpc>
                <a:spcPct val="110000"/>
              </a:lnSpc>
              <a:spcBef>
                <a:spcPts val="500"/>
              </a:spcBef>
              <a:spcAft>
                <a:spcPts val="0"/>
              </a:spcAft>
              <a:buClr>
                <a:schemeClr val="dk1"/>
              </a:buClr>
              <a:buSzPts val="1800"/>
              <a:buNone/>
              <a:defRPr sz="1800"/>
            </a:lvl3pPr>
            <a:lvl4pPr lvl="3" algn="ctr">
              <a:lnSpc>
                <a:spcPct val="110000"/>
              </a:lnSpc>
              <a:spcBef>
                <a:spcPts val="500"/>
              </a:spcBef>
              <a:spcAft>
                <a:spcPts val="0"/>
              </a:spcAft>
              <a:buClr>
                <a:schemeClr val="dk1"/>
              </a:buClr>
              <a:buSzPts val="1600"/>
              <a:buNone/>
              <a:defRPr sz="1600"/>
            </a:lvl4pPr>
            <a:lvl5pPr lvl="4" algn="ctr">
              <a:lnSpc>
                <a:spcPct val="11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4"/>
          <p:cNvSpPr txBox="1">
            <a:spLocks noGrp="1"/>
          </p:cNvSpPr>
          <p:nvPr>
            <p:ph type="body" idx="2"/>
          </p:nvPr>
        </p:nvSpPr>
        <p:spPr>
          <a:xfrm>
            <a:off x="793376" y="5854327"/>
            <a:ext cx="8552330" cy="365125"/>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1000"/>
              </a:spcBef>
              <a:spcAft>
                <a:spcPts val="0"/>
              </a:spcAft>
              <a:buClr>
                <a:schemeClr val="dk1"/>
              </a:buClr>
              <a:buSzPts val="1600"/>
              <a:buNone/>
              <a:defRPr/>
            </a:lvl1pPr>
            <a:lvl2pPr marL="914400" lvl="1" indent="-228600" algn="l">
              <a:lnSpc>
                <a:spcPct val="110000"/>
              </a:lnSpc>
              <a:spcBef>
                <a:spcPts val="500"/>
              </a:spcBef>
              <a:spcAft>
                <a:spcPts val="0"/>
              </a:spcAft>
              <a:buClr>
                <a:schemeClr val="dk1"/>
              </a:buClr>
              <a:buSzPts val="1600"/>
              <a:buNone/>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9" name="Google Shape;19;p14"/>
          <p:cNvGrpSpPr/>
          <p:nvPr/>
        </p:nvGrpSpPr>
        <p:grpSpPr>
          <a:xfrm>
            <a:off x="10197819" y="5884768"/>
            <a:ext cx="1289051" cy="318800"/>
            <a:chOff x="2181226" y="2460626"/>
            <a:chExt cx="7831137" cy="1936750"/>
          </a:xfrm>
        </p:grpSpPr>
        <p:sp>
          <p:nvSpPr>
            <p:cNvPr id="20" name="Google Shape;20;p14"/>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1" name="Google Shape;21;p14"/>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 name="Google Shape;22;p14"/>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 name="Google Shape;23;p14"/>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4" name="Google Shape;24;p14"/>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 name="Google Shape;25;p14"/>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 name="Google Shape;26;p14"/>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7" name="Google Shape;27;p14"/>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8" name="Google Shape;28;p14"/>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9" name="Google Shape;29;p14"/>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0" name="Google Shape;30;p14"/>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1" name="Google Shape;31;p14"/>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2" name="Google Shape;32;p14"/>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3" name="Google Shape;33;p14"/>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4" name="Google Shape;34;p14"/>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5" name="Google Shape;35;p14"/>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6" name="Google Shape;36;p14"/>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7" name="Google Shape;37;p14"/>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8" name="Google Shape;38;p14"/>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39" name="Google Shape;39;p14"/>
          <p:cNvCxnSpPr/>
          <p:nvPr/>
        </p:nvCxnSpPr>
        <p:spPr>
          <a:xfrm>
            <a:off x="380999" y="5616388"/>
            <a:ext cx="11438965" cy="0"/>
          </a:xfrm>
          <a:prstGeom prst="straightConnector1">
            <a:avLst/>
          </a:prstGeom>
          <a:noFill/>
          <a:ln w="12700" cap="flat" cmpd="sng">
            <a:solidFill>
              <a:schemeClr val="dk1"/>
            </a:solidFill>
            <a:prstDash val="solid"/>
            <a:miter lim="800000"/>
            <a:headEnd type="none" w="sm" len="sm"/>
            <a:tailEnd type="none" w="sm" len="sm"/>
          </a:ln>
        </p:spPr>
      </p:cxnSp>
      <p:cxnSp>
        <p:nvCxnSpPr>
          <p:cNvPr id="40" name="Google Shape;40;p14"/>
          <p:cNvCxnSpPr/>
          <p:nvPr/>
        </p:nvCxnSpPr>
        <p:spPr>
          <a:xfrm>
            <a:off x="9865659" y="5616000"/>
            <a:ext cx="0" cy="861000"/>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Otsikko ja sisältö">
  <p:cSld name="1_Otsikko ja sisältö">
    <p:spTree>
      <p:nvGrpSpPr>
        <p:cNvPr id="1" name="Shape 208"/>
        <p:cNvGrpSpPr/>
        <p:nvPr/>
      </p:nvGrpSpPr>
      <p:grpSpPr>
        <a:xfrm>
          <a:off x="0" y="0"/>
          <a:ext cx="0" cy="0"/>
          <a:chOff x="0" y="0"/>
          <a:chExt cx="0" cy="0"/>
        </a:xfrm>
      </p:grpSpPr>
      <p:sp>
        <p:nvSpPr>
          <p:cNvPr id="209" name="Google Shape;209;p23"/>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0" name="Google Shape;210;p23"/>
          <p:cNvSpPr txBox="1">
            <a:spLocks noGrp="1"/>
          </p:cNvSpPr>
          <p:nvPr>
            <p:ph type="body" idx="1"/>
          </p:nvPr>
        </p:nvSpPr>
        <p:spPr>
          <a:xfrm>
            <a:off x="672352" y="1546412"/>
            <a:ext cx="10860741"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23"/>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2" name="Google Shape;212;p23"/>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3" name="Google Shape;213;p23"/>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fi-FI"/>
              <a:t>‹#›</a:t>
            </a:fld>
            <a:endParaRPr/>
          </a:p>
        </p:txBody>
      </p:sp>
      <p:pic>
        <p:nvPicPr>
          <p:cNvPr id="214" name="Google Shape;214;p23"/>
          <p:cNvPicPr preferRelativeResize="0"/>
          <p:nvPr/>
        </p:nvPicPr>
        <p:blipFill rotWithShape="1">
          <a:blip r:embed="rId2">
            <a:alphaModFix/>
          </a:blip>
          <a:srcRect/>
          <a:stretch/>
        </p:blipFill>
        <p:spPr>
          <a:xfrm>
            <a:off x="3504477" y="5236798"/>
            <a:ext cx="5361618" cy="1621201"/>
          </a:xfrm>
          <a:prstGeom prst="rect">
            <a:avLst/>
          </a:prstGeom>
          <a:noFill/>
          <a:ln>
            <a:noFill/>
          </a:ln>
        </p:spPr>
      </p:pic>
      <p:pic>
        <p:nvPicPr>
          <p:cNvPr id="215" name="Google Shape;215;p23"/>
          <p:cNvPicPr preferRelativeResize="0"/>
          <p:nvPr/>
        </p:nvPicPr>
        <p:blipFill rotWithShape="1">
          <a:blip r:embed="rId3">
            <a:alphaModFix/>
          </a:blip>
          <a:srcRect/>
          <a:stretch/>
        </p:blipFill>
        <p:spPr>
          <a:xfrm>
            <a:off x="4876799" y="6342111"/>
            <a:ext cx="2718865" cy="515874"/>
          </a:xfrm>
          <a:prstGeom prst="rect">
            <a:avLst/>
          </a:prstGeom>
          <a:noFill/>
          <a:ln>
            <a:noFill/>
          </a:ln>
        </p:spPr>
      </p:pic>
      <p:grpSp>
        <p:nvGrpSpPr>
          <p:cNvPr id="216" name="Google Shape;216;p23"/>
          <p:cNvGrpSpPr/>
          <p:nvPr/>
        </p:nvGrpSpPr>
        <p:grpSpPr>
          <a:xfrm>
            <a:off x="10574336" y="6256804"/>
            <a:ext cx="1289051" cy="318800"/>
            <a:chOff x="2181226" y="2460626"/>
            <a:chExt cx="7831137" cy="1936750"/>
          </a:xfrm>
        </p:grpSpPr>
        <p:sp>
          <p:nvSpPr>
            <p:cNvPr id="217" name="Google Shape;217;p23"/>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18" name="Google Shape;218;p23"/>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19" name="Google Shape;219;p23"/>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0" name="Google Shape;220;p23"/>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1" name="Google Shape;221;p23"/>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2" name="Google Shape;222;p23"/>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3" name="Google Shape;223;p23"/>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4" name="Google Shape;224;p23"/>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5" name="Google Shape;225;p23"/>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6" name="Google Shape;226;p23"/>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7" name="Google Shape;227;p23"/>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8" name="Google Shape;228;p23"/>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9" name="Google Shape;229;p23"/>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0" name="Google Shape;230;p23"/>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1" name="Google Shape;231;p23"/>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2" name="Google Shape;232;p23"/>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3" name="Google Shape;233;p23"/>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4" name="Google Shape;234;p23"/>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5" name="Google Shape;235;p23"/>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236" name="Google Shape;236;p23"/>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237" name="Google Shape;237;p23"/>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ain otsikko" type="titleOnly">
  <p:cSld name="TITLE_ONLY">
    <p:spTree>
      <p:nvGrpSpPr>
        <p:cNvPr id="1" name="Shape 238"/>
        <p:cNvGrpSpPr/>
        <p:nvPr/>
      </p:nvGrpSpPr>
      <p:grpSpPr>
        <a:xfrm>
          <a:off x="0" y="0"/>
          <a:ext cx="0" cy="0"/>
          <a:chOff x="0" y="0"/>
          <a:chExt cx="0" cy="0"/>
        </a:xfrm>
      </p:grpSpPr>
      <p:sp>
        <p:nvSpPr>
          <p:cNvPr id="239" name="Google Shape;239;p24"/>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0" name="Google Shape;240;p24"/>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1" name="Google Shape;241;p24"/>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2" name="Google Shape;242;p24"/>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fi-FI"/>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Alaosio ja logo" type="blank">
  <p:cSld name="BLANK">
    <p:spTree>
      <p:nvGrpSpPr>
        <p:cNvPr id="1" name="Shape 243"/>
        <p:cNvGrpSpPr/>
        <p:nvPr/>
      </p:nvGrpSpPr>
      <p:grpSpPr>
        <a:xfrm>
          <a:off x="0" y="0"/>
          <a:ext cx="0" cy="0"/>
          <a:chOff x="0" y="0"/>
          <a:chExt cx="0" cy="0"/>
        </a:xfrm>
      </p:grpSpPr>
      <p:sp>
        <p:nvSpPr>
          <p:cNvPr id="244" name="Google Shape;244;p25"/>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5" name="Google Shape;245;p25"/>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6" name="Google Shape;246;p25"/>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fi-FI"/>
              <a:t>‹#›</a:t>
            </a:fld>
            <a:endParaRPr/>
          </a:p>
        </p:txBody>
      </p:sp>
      <p:grpSp>
        <p:nvGrpSpPr>
          <p:cNvPr id="247" name="Google Shape;247;p25"/>
          <p:cNvGrpSpPr/>
          <p:nvPr/>
        </p:nvGrpSpPr>
        <p:grpSpPr>
          <a:xfrm>
            <a:off x="10574336" y="6256804"/>
            <a:ext cx="1289051" cy="318800"/>
            <a:chOff x="2181226" y="2460626"/>
            <a:chExt cx="7831137" cy="1936750"/>
          </a:xfrm>
        </p:grpSpPr>
        <p:sp>
          <p:nvSpPr>
            <p:cNvPr id="248" name="Google Shape;248;p25"/>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49" name="Google Shape;249;p25"/>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0" name="Google Shape;250;p25"/>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1" name="Google Shape;251;p25"/>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2" name="Google Shape;252;p25"/>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3" name="Google Shape;253;p25"/>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4" name="Google Shape;254;p25"/>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5" name="Google Shape;255;p25"/>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6" name="Google Shape;256;p25"/>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7" name="Google Shape;257;p25"/>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8" name="Google Shape;258;p25"/>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9" name="Google Shape;259;p25"/>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0" name="Google Shape;260;p25"/>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1" name="Google Shape;261;p25"/>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2" name="Google Shape;262;p25"/>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3" name="Google Shape;263;p25"/>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4" name="Google Shape;264;p25"/>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5" name="Google Shape;265;p25"/>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6" name="Google Shape;266;p25"/>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267" name="Google Shape;267;p25"/>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268" name="Google Shape;268;p25"/>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yhjä">
  <p:cSld name="Tyhjä">
    <p:spTree>
      <p:nvGrpSpPr>
        <p:cNvPr id="1" name="Shape 269"/>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tsikkodia">
  <p:cSld name="Otsikkodia">
    <p:spTree>
      <p:nvGrpSpPr>
        <p:cNvPr id="1" name="Shape 41"/>
        <p:cNvGrpSpPr/>
        <p:nvPr/>
      </p:nvGrpSpPr>
      <p:grpSpPr>
        <a:xfrm>
          <a:off x="0" y="0"/>
          <a:ext cx="0" cy="0"/>
          <a:chOff x="0" y="0"/>
          <a:chExt cx="0" cy="0"/>
        </a:xfrm>
      </p:grpSpPr>
      <p:pic>
        <p:nvPicPr>
          <p:cNvPr id="42" name="Google Shape;42;p15" descr="Kuva, joka sisältää kohteen lintu&#10;&#10;Kuvaus luotu automaattisesti"/>
          <p:cNvPicPr preferRelativeResize="0"/>
          <p:nvPr/>
        </p:nvPicPr>
        <p:blipFill rotWithShape="1">
          <a:blip r:embed="rId2">
            <a:alphaModFix/>
          </a:blip>
          <a:srcRect/>
          <a:stretch/>
        </p:blipFill>
        <p:spPr>
          <a:xfrm>
            <a:off x="6799315" y="4276173"/>
            <a:ext cx="5392685" cy="2581661"/>
          </a:xfrm>
          <a:prstGeom prst="rect">
            <a:avLst/>
          </a:prstGeom>
          <a:noFill/>
          <a:ln>
            <a:noFill/>
          </a:ln>
        </p:spPr>
      </p:pic>
      <p:pic>
        <p:nvPicPr>
          <p:cNvPr id="43" name="Google Shape;43;p15"/>
          <p:cNvPicPr preferRelativeResize="0"/>
          <p:nvPr/>
        </p:nvPicPr>
        <p:blipFill rotWithShape="1">
          <a:blip r:embed="rId3">
            <a:alphaModFix/>
          </a:blip>
          <a:srcRect/>
          <a:stretch/>
        </p:blipFill>
        <p:spPr>
          <a:xfrm>
            <a:off x="8138151" y="3774775"/>
            <a:ext cx="4053849" cy="3083059"/>
          </a:xfrm>
          <a:prstGeom prst="rect">
            <a:avLst/>
          </a:prstGeom>
          <a:noFill/>
          <a:ln>
            <a:noFill/>
          </a:ln>
        </p:spPr>
      </p:pic>
      <p:pic>
        <p:nvPicPr>
          <p:cNvPr id="44" name="Google Shape;44;p15"/>
          <p:cNvPicPr preferRelativeResize="0"/>
          <p:nvPr/>
        </p:nvPicPr>
        <p:blipFill rotWithShape="1">
          <a:blip r:embed="rId4">
            <a:alphaModFix/>
          </a:blip>
          <a:srcRect/>
          <a:stretch/>
        </p:blipFill>
        <p:spPr>
          <a:xfrm>
            <a:off x="0" y="0"/>
            <a:ext cx="4607859" cy="3921470"/>
          </a:xfrm>
          <a:prstGeom prst="rect">
            <a:avLst/>
          </a:prstGeom>
          <a:noFill/>
          <a:ln>
            <a:noFill/>
          </a:ln>
        </p:spPr>
      </p:pic>
      <p:sp>
        <p:nvSpPr>
          <p:cNvPr id="45" name="Google Shape;45;p15"/>
          <p:cNvSpPr txBox="1">
            <a:spLocks noGrp="1"/>
          </p:cNvSpPr>
          <p:nvPr>
            <p:ph type="ctrTitle"/>
          </p:nvPr>
        </p:nvSpPr>
        <p:spPr>
          <a:xfrm>
            <a:off x="793374" y="1601975"/>
            <a:ext cx="10614213" cy="3238966"/>
          </a:xfrm>
          <a:prstGeom prst="rect">
            <a:avLst/>
          </a:prstGeom>
          <a:noFill/>
          <a:ln>
            <a:noFill/>
          </a:ln>
        </p:spPr>
        <p:txBody>
          <a:bodyPr spcFirstLastPara="1" wrap="square" lIns="0" tIns="0" rIns="0" bIns="0" anchor="ctr" anchorCtr="0">
            <a:noAutofit/>
          </a:bodyPr>
          <a:lstStyle>
            <a:lvl1pPr lvl="0" algn="ctr">
              <a:lnSpc>
                <a:spcPct val="80000"/>
              </a:lnSpc>
              <a:spcBef>
                <a:spcPts val="0"/>
              </a:spcBef>
              <a:spcAft>
                <a:spcPts val="0"/>
              </a:spcAft>
              <a:buClr>
                <a:schemeClr val="dk1"/>
              </a:buClr>
              <a:buSzPts val="7000"/>
              <a:buFont typeface="Inter Tight"/>
              <a:buNone/>
              <a:defRPr sz="7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5"/>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5"/>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5"/>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fi-FI"/>
              <a:t>‹#›</a:t>
            </a:fld>
            <a:endParaRPr/>
          </a:p>
        </p:txBody>
      </p:sp>
      <p:grpSp>
        <p:nvGrpSpPr>
          <p:cNvPr id="49" name="Google Shape;49;p15"/>
          <p:cNvGrpSpPr/>
          <p:nvPr/>
        </p:nvGrpSpPr>
        <p:grpSpPr>
          <a:xfrm>
            <a:off x="10574336" y="6256804"/>
            <a:ext cx="1289051" cy="318800"/>
            <a:chOff x="2181226" y="2460626"/>
            <a:chExt cx="7831137" cy="1936750"/>
          </a:xfrm>
        </p:grpSpPr>
        <p:sp>
          <p:nvSpPr>
            <p:cNvPr id="50" name="Google Shape;50;p15"/>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1" name="Google Shape;51;p15"/>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2" name="Google Shape;52;p15"/>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3" name="Google Shape;53;p15"/>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4" name="Google Shape;54;p15"/>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5" name="Google Shape;55;p15"/>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6" name="Google Shape;56;p15"/>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7" name="Google Shape;57;p15"/>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8" name="Google Shape;58;p15"/>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9" name="Google Shape;59;p15"/>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0" name="Google Shape;60;p15"/>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1" name="Google Shape;61;p15"/>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2" name="Google Shape;62;p15"/>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3" name="Google Shape;63;p15"/>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4" name="Google Shape;64;p15"/>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5" name="Google Shape;65;p15"/>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6" name="Google Shape;66;p15"/>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7" name="Google Shape;67;p15"/>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8" name="Google Shape;68;p15"/>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69" name="Google Shape;69;p15"/>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70" name="Google Shape;70;p15"/>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Vertailu">
  <p:cSld name="Vertailu">
    <p:spTree>
      <p:nvGrpSpPr>
        <p:cNvPr id="1" name="Shape 71"/>
        <p:cNvGrpSpPr/>
        <p:nvPr/>
      </p:nvGrpSpPr>
      <p:grpSpPr>
        <a:xfrm>
          <a:off x="0" y="0"/>
          <a:ext cx="0" cy="0"/>
          <a:chOff x="0" y="0"/>
          <a:chExt cx="0" cy="0"/>
        </a:xfrm>
      </p:grpSpPr>
      <p:pic>
        <p:nvPicPr>
          <p:cNvPr id="72" name="Google Shape;72;p16"/>
          <p:cNvPicPr preferRelativeResize="0"/>
          <p:nvPr/>
        </p:nvPicPr>
        <p:blipFill rotWithShape="1">
          <a:blip r:embed="rId2">
            <a:alphaModFix/>
          </a:blip>
          <a:srcRect/>
          <a:stretch/>
        </p:blipFill>
        <p:spPr>
          <a:xfrm>
            <a:off x="3504477" y="5236798"/>
            <a:ext cx="5361618" cy="1621201"/>
          </a:xfrm>
          <a:prstGeom prst="rect">
            <a:avLst/>
          </a:prstGeom>
          <a:noFill/>
          <a:ln>
            <a:noFill/>
          </a:ln>
        </p:spPr>
      </p:pic>
      <p:pic>
        <p:nvPicPr>
          <p:cNvPr id="73" name="Google Shape;73;p16"/>
          <p:cNvPicPr preferRelativeResize="0"/>
          <p:nvPr/>
        </p:nvPicPr>
        <p:blipFill rotWithShape="1">
          <a:blip r:embed="rId3">
            <a:alphaModFix/>
          </a:blip>
          <a:srcRect/>
          <a:stretch/>
        </p:blipFill>
        <p:spPr>
          <a:xfrm>
            <a:off x="4876799" y="6342111"/>
            <a:ext cx="2718865" cy="515874"/>
          </a:xfrm>
          <a:prstGeom prst="rect">
            <a:avLst/>
          </a:prstGeom>
          <a:noFill/>
          <a:ln>
            <a:noFill/>
          </a:ln>
        </p:spPr>
      </p:pic>
      <p:sp>
        <p:nvSpPr>
          <p:cNvPr id="74" name="Google Shape;74;p16"/>
          <p:cNvSpPr txBox="1">
            <a:spLocks noGrp="1"/>
          </p:cNvSpPr>
          <p:nvPr>
            <p:ph type="body" idx="1"/>
          </p:nvPr>
        </p:nvSpPr>
        <p:spPr>
          <a:xfrm>
            <a:off x="672353" y="1546412"/>
            <a:ext cx="4706469"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6"/>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6"/>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6"/>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fi-FI"/>
              <a:t>‹#›</a:t>
            </a:fld>
            <a:endParaRPr/>
          </a:p>
        </p:txBody>
      </p:sp>
      <p:sp>
        <p:nvSpPr>
          <p:cNvPr id="78" name="Google Shape;78;p16"/>
          <p:cNvSpPr txBox="1">
            <a:spLocks noGrp="1"/>
          </p:cNvSpPr>
          <p:nvPr>
            <p:ph type="body" idx="2"/>
          </p:nvPr>
        </p:nvSpPr>
        <p:spPr>
          <a:xfrm>
            <a:off x="6826624" y="1546412"/>
            <a:ext cx="4706469"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6"/>
          <p:cNvSpPr txBox="1">
            <a:spLocks noGrp="1"/>
          </p:cNvSpPr>
          <p:nvPr>
            <p:ph type="body" idx="3"/>
          </p:nvPr>
        </p:nvSpPr>
        <p:spPr>
          <a:xfrm>
            <a:off x="673200" y="554400"/>
            <a:ext cx="4738022" cy="8892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0"/>
              </a:spcBef>
              <a:spcAft>
                <a:spcPts val="0"/>
              </a:spcAft>
              <a:buClr>
                <a:schemeClr val="dk1"/>
              </a:buClr>
              <a:buSzPts val="5000"/>
              <a:buNone/>
              <a:defRPr sz="5000" b="0">
                <a:latin typeface="Inter Tight"/>
                <a:ea typeface="Inter Tight"/>
                <a:cs typeface="Inter Tight"/>
                <a:sym typeface="Inter Tight"/>
              </a:defRPr>
            </a:lvl1pPr>
            <a:lvl2pPr marL="914400" lvl="1" indent="-228600" algn="l">
              <a:lnSpc>
                <a:spcPct val="110000"/>
              </a:lnSpc>
              <a:spcBef>
                <a:spcPts val="500"/>
              </a:spcBef>
              <a:spcAft>
                <a:spcPts val="0"/>
              </a:spcAft>
              <a:buClr>
                <a:schemeClr val="dk1"/>
              </a:buClr>
              <a:buSzPts val="2000"/>
              <a:buNone/>
              <a:defRPr sz="2000" b="1"/>
            </a:lvl2pPr>
            <a:lvl3pPr marL="1371600" lvl="2" indent="-228600" algn="l">
              <a:lnSpc>
                <a:spcPct val="110000"/>
              </a:lnSpc>
              <a:spcBef>
                <a:spcPts val="500"/>
              </a:spcBef>
              <a:spcAft>
                <a:spcPts val="0"/>
              </a:spcAft>
              <a:buClr>
                <a:schemeClr val="dk1"/>
              </a:buClr>
              <a:buSzPts val="1800"/>
              <a:buNone/>
              <a:defRPr sz="1800" b="1"/>
            </a:lvl3pPr>
            <a:lvl4pPr marL="1828800" lvl="3" indent="-228600" algn="l">
              <a:lnSpc>
                <a:spcPct val="110000"/>
              </a:lnSpc>
              <a:spcBef>
                <a:spcPts val="500"/>
              </a:spcBef>
              <a:spcAft>
                <a:spcPts val="0"/>
              </a:spcAft>
              <a:buClr>
                <a:schemeClr val="dk1"/>
              </a:buClr>
              <a:buSzPts val="1600"/>
              <a:buNone/>
              <a:defRPr sz="1600" b="1"/>
            </a:lvl4pPr>
            <a:lvl5pPr marL="2286000" lvl="4" indent="-228600" algn="l">
              <a:lnSpc>
                <a:spcPct val="11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0" name="Google Shape;80;p16"/>
          <p:cNvSpPr txBox="1">
            <a:spLocks noGrp="1"/>
          </p:cNvSpPr>
          <p:nvPr>
            <p:ph type="body" idx="4"/>
          </p:nvPr>
        </p:nvSpPr>
        <p:spPr>
          <a:xfrm>
            <a:off x="6826623" y="554400"/>
            <a:ext cx="4706469" cy="8892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0"/>
              </a:spcBef>
              <a:spcAft>
                <a:spcPts val="0"/>
              </a:spcAft>
              <a:buClr>
                <a:schemeClr val="dk1"/>
              </a:buClr>
              <a:buSzPts val="5000"/>
              <a:buNone/>
              <a:defRPr sz="5000" b="0">
                <a:latin typeface="Inter Tight"/>
                <a:ea typeface="Inter Tight"/>
                <a:cs typeface="Inter Tight"/>
                <a:sym typeface="Inter Tight"/>
              </a:defRPr>
            </a:lvl1pPr>
            <a:lvl2pPr marL="914400" lvl="1" indent="-228600" algn="l">
              <a:lnSpc>
                <a:spcPct val="110000"/>
              </a:lnSpc>
              <a:spcBef>
                <a:spcPts val="500"/>
              </a:spcBef>
              <a:spcAft>
                <a:spcPts val="0"/>
              </a:spcAft>
              <a:buClr>
                <a:schemeClr val="dk1"/>
              </a:buClr>
              <a:buSzPts val="2000"/>
              <a:buNone/>
              <a:defRPr sz="2000" b="1"/>
            </a:lvl2pPr>
            <a:lvl3pPr marL="1371600" lvl="2" indent="-228600" algn="l">
              <a:lnSpc>
                <a:spcPct val="110000"/>
              </a:lnSpc>
              <a:spcBef>
                <a:spcPts val="500"/>
              </a:spcBef>
              <a:spcAft>
                <a:spcPts val="0"/>
              </a:spcAft>
              <a:buClr>
                <a:schemeClr val="dk1"/>
              </a:buClr>
              <a:buSzPts val="1800"/>
              <a:buNone/>
              <a:defRPr sz="1800" b="1"/>
            </a:lvl3pPr>
            <a:lvl4pPr marL="1828800" lvl="3" indent="-228600" algn="l">
              <a:lnSpc>
                <a:spcPct val="110000"/>
              </a:lnSpc>
              <a:spcBef>
                <a:spcPts val="500"/>
              </a:spcBef>
              <a:spcAft>
                <a:spcPts val="0"/>
              </a:spcAft>
              <a:buClr>
                <a:schemeClr val="dk1"/>
              </a:buClr>
              <a:buSzPts val="1600"/>
              <a:buNone/>
              <a:defRPr sz="1600" b="1"/>
            </a:lvl4pPr>
            <a:lvl5pPr marL="2286000" lvl="4" indent="-228600" algn="l">
              <a:lnSpc>
                <a:spcPct val="11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cxnSp>
        <p:nvCxnSpPr>
          <p:cNvPr id="81" name="Google Shape;81;p16"/>
          <p:cNvCxnSpPr/>
          <p:nvPr/>
        </p:nvCxnSpPr>
        <p:spPr>
          <a:xfrm>
            <a:off x="6091518" y="0"/>
            <a:ext cx="0" cy="5988424"/>
          </a:xfrm>
          <a:prstGeom prst="straightConnector1">
            <a:avLst/>
          </a:prstGeom>
          <a:noFill/>
          <a:ln w="12700" cap="flat" cmpd="sng">
            <a:solidFill>
              <a:schemeClr val="dk1"/>
            </a:solidFill>
            <a:prstDash val="solid"/>
            <a:miter lim="800000"/>
            <a:headEnd type="none" w="sm" len="sm"/>
            <a:tailEnd type="none" w="sm" len="sm"/>
          </a:ln>
        </p:spPr>
      </p:cxnSp>
      <p:grpSp>
        <p:nvGrpSpPr>
          <p:cNvPr id="82" name="Google Shape;82;p16"/>
          <p:cNvGrpSpPr/>
          <p:nvPr/>
        </p:nvGrpSpPr>
        <p:grpSpPr>
          <a:xfrm>
            <a:off x="10574336" y="6256804"/>
            <a:ext cx="1289051" cy="318800"/>
            <a:chOff x="2181226" y="2460626"/>
            <a:chExt cx="7831137" cy="1936750"/>
          </a:xfrm>
        </p:grpSpPr>
        <p:sp>
          <p:nvSpPr>
            <p:cNvPr id="83" name="Google Shape;83;p16"/>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84" name="Google Shape;84;p16"/>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85" name="Google Shape;85;p16"/>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86" name="Google Shape;86;p16"/>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87" name="Google Shape;87;p16"/>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88" name="Google Shape;88;p16"/>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89" name="Google Shape;89;p16"/>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0" name="Google Shape;90;p16"/>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1" name="Google Shape;91;p16"/>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2" name="Google Shape;92;p16"/>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3" name="Google Shape;93;p16"/>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4" name="Google Shape;94;p16"/>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5" name="Google Shape;95;p16"/>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6" name="Google Shape;96;p16"/>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7" name="Google Shape;97;p16"/>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8" name="Google Shape;98;p16"/>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9" name="Google Shape;99;p16"/>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00" name="Google Shape;100;p16"/>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01" name="Google Shape;101;p16"/>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102" name="Google Shape;102;p16"/>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103" name="Google Shape;103;p16"/>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Kaksi sisältökohdetta" type="obj">
  <p:cSld name="OBJECT">
    <p:spTree>
      <p:nvGrpSpPr>
        <p:cNvPr id="1" name="Shape 104"/>
        <p:cNvGrpSpPr/>
        <p:nvPr/>
      </p:nvGrpSpPr>
      <p:grpSpPr>
        <a:xfrm>
          <a:off x="0" y="0"/>
          <a:ext cx="0" cy="0"/>
          <a:chOff x="0" y="0"/>
          <a:chExt cx="0" cy="0"/>
        </a:xfrm>
      </p:grpSpPr>
      <p:sp>
        <p:nvSpPr>
          <p:cNvPr id="105" name="Google Shape;105;p17"/>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17"/>
          <p:cNvSpPr txBox="1">
            <a:spLocks noGrp="1"/>
          </p:cNvSpPr>
          <p:nvPr>
            <p:ph type="body" idx="1"/>
          </p:nvPr>
        </p:nvSpPr>
        <p:spPr>
          <a:xfrm>
            <a:off x="672353" y="1546412"/>
            <a:ext cx="4706469"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17"/>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17"/>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17"/>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fi-FI"/>
              <a:t>‹#›</a:t>
            </a:fld>
            <a:endParaRPr/>
          </a:p>
        </p:txBody>
      </p:sp>
      <p:sp>
        <p:nvSpPr>
          <p:cNvPr id="110" name="Google Shape;110;p17"/>
          <p:cNvSpPr txBox="1">
            <a:spLocks noGrp="1"/>
          </p:cNvSpPr>
          <p:nvPr>
            <p:ph type="body" idx="2"/>
          </p:nvPr>
        </p:nvSpPr>
        <p:spPr>
          <a:xfrm>
            <a:off x="6826624" y="1546412"/>
            <a:ext cx="4706469"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11" name="Google Shape;111;p17"/>
          <p:cNvGrpSpPr/>
          <p:nvPr/>
        </p:nvGrpSpPr>
        <p:grpSpPr>
          <a:xfrm>
            <a:off x="10574336" y="6256804"/>
            <a:ext cx="1289051" cy="318800"/>
            <a:chOff x="2181226" y="2460626"/>
            <a:chExt cx="7831137" cy="1936750"/>
          </a:xfrm>
        </p:grpSpPr>
        <p:sp>
          <p:nvSpPr>
            <p:cNvPr id="112" name="Google Shape;112;p17"/>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3" name="Google Shape;113;p17"/>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4" name="Google Shape;114;p17"/>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5" name="Google Shape;115;p17"/>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6" name="Google Shape;116;p17"/>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7" name="Google Shape;117;p17"/>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8" name="Google Shape;118;p17"/>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9" name="Google Shape;119;p17"/>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0" name="Google Shape;120;p17"/>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1" name="Google Shape;121;p17"/>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2" name="Google Shape;122;p17"/>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3" name="Google Shape;123;p17"/>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4" name="Google Shape;124;p17"/>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5" name="Google Shape;125;p17"/>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6" name="Google Shape;126;p17"/>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7" name="Google Shape;127;p17"/>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8" name="Google Shape;128;p17"/>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9" name="Google Shape;129;p17"/>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30" name="Google Shape;130;p17"/>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131" name="Google Shape;131;p17"/>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132" name="Google Shape;132;p17"/>
          <p:cNvCxnSpPr/>
          <p:nvPr/>
        </p:nvCxnSpPr>
        <p:spPr>
          <a:xfrm>
            <a:off x="6203576" y="2003612"/>
            <a:ext cx="0" cy="2931459"/>
          </a:xfrm>
          <a:prstGeom prst="straightConnector1">
            <a:avLst/>
          </a:prstGeom>
          <a:noFill/>
          <a:ln w="12700" cap="flat" cmpd="sng">
            <a:solidFill>
              <a:schemeClr val="dk1"/>
            </a:solidFill>
            <a:prstDash val="solid"/>
            <a:miter lim="800000"/>
            <a:headEnd type="none" w="sm" len="sm"/>
            <a:tailEnd type="none" w="sm" len="sm"/>
          </a:ln>
        </p:spPr>
      </p:cxnSp>
      <p:cxnSp>
        <p:nvCxnSpPr>
          <p:cNvPr id="133" name="Google Shape;133;p17"/>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Kuvatekstillinen kuva">
  <p:cSld name="Kuvatekstillinen kuva">
    <p:spTree>
      <p:nvGrpSpPr>
        <p:cNvPr id="1" name="Shape 134"/>
        <p:cNvGrpSpPr/>
        <p:nvPr/>
      </p:nvGrpSpPr>
      <p:grpSpPr>
        <a:xfrm>
          <a:off x="0" y="0"/>
          <a:ext cx="0" cy="0"/>
          <a:chOff x="0" y="0"/>
          <a:chExt cx="0" cy="0"/>
        </a:xfrm>
      </p:grpSpPr>
      <p:pic>
        <p:nvPicPr>
          <p:cNvPr id="135" name="Google Shape;135;p18"/>
          <p:cNvPicPr preferRelativeResize="0"/>
          <p:nvPr/>
        </p:nvPicPr>
        <p:blipFill rotWithShape="1">
          <a:blip r:embed="rId2">
            <a:alphaModFix/>
          </a:blip>
          <a:srcRect/>
          <a:stretch/>
        </p:blipFill>
        <p:spPr>
          <a:xfrm>
            <a:off x="6864041" y="0"/>
            <a:ext cx="5335352" cy="5839188"/>
          </a:xfrm>
          <a:prstGeom prst="rect">
            <a:avLst/>
          </a:prstGeom>
          <a:noFill/>
          <a:ln>
            <a:noFill/>
          </a:ln>
        </p:spPr>
      </p:pic>
      <p:pic>
        <p:nvPicPr>
          <p:cNvPr id="136" name="Google Shape;136;p18"/>
          <p:cNvPicPr preferRelativeResize="0"/>
          <p:nvPr/>
        </p:nvPicPr>
        <p:blipFill rotWithShape="1">
          <a:blip r:embed="rId3">
            <a:alphaModFix/>
          </a:blip>
          <a:srcRect/>
          <a:stretch/>
        </p:blipFill>
        <p:spPr>
          <a:xfrm>
            <a:off x="7986848" y="0"/>
            <a:ext cx="4212544" cy="6858000"/>
          </a:xfrm>
          <a:prstGeom prst="rect">
            <a:avLst/>
          </a:prstGeom>
          <a:noFill/>
          <a:ln>
            <a:noFill/>
          </a:ln>
        </p:spPr>
      </p:pic>
      <p:sp>
        <p:nvSpPr>
          <p:cNvPr id="137" name="Google Shape;137;p18"/>
          <p:cNvSpPr txBox="1">
            <a:spLocks noGrp="1"/>
          </p:cNvSpPr>
          <p:nvPr>
            <p:ph type="title"/>
          </p:nvPr>
        </p:nvSpPr>
        <p:spPr>
          <a:xfrm>
            <a:off x="672353" y="555812"/>
            <a:ext cx="4961966"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18"/>
          <p:cNvSpPr txBox="1">
            <a:spLocks noGrp="1"/>
          </p:cNvSpPr>
          <p:nvPr>
            <p:ph type="body" idx="1"/>
          </p:nvPr>
        </p:nvSpPr>
        <p:spPr>
          <a:xfrm>
            <a:off x="672353" y="1546412"/>
            <a:ext cx="4961966"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18"/>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18"/>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fi-FI"/>
              <a:t>‹#›</a:t>
            </a:fld>
            <a:endParaRPr/>
          </a:p>
        </p:txBody>
      </p:sp>
      <p:sp>
        <p:nvSpPr>
          <p:cNvPr id="141" name="Google Shape;141;p18"/>
          <p:cNvSpPr>
            <a:spLocks noGrp="1"/>
          </p:cNvSpPr>
          <p:nvPr>
            <p:ph type="pic" idx="2"/>
          </p:nvPr>
        </p:nvSpPr>
        <p:spPr>
          <a:xfrm>
            <a:off x="6095999" y="385259"/>
            <a:ext cx="5699363" cy="6078293"/>
          </a:xfrm>
          <a:prstGeom prst="rect">
            <a:avLst/>
          </a:prstGeom>
          <a:solidFill>
            <a:schemeClr val="lt1"/>
          </a:solidFill>
          <a:ln w="25400" cap="flat" cmpd="sng">
            <a:solidFill>
              <a:schemeClr val="dk1"/>
            </a:solidFill>
            <a:prstDash val="solid"/>
            <a:miter lim="800000"/>
            <a:headEnd type="none" w="sm" len="sm"/>
            <a:tailEnd type="none" w="sm" len="sm"/>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Kuva ja tausta">
  <p:cSld name="Kuva ja tausta">
    <p:spTree>
      <p:nvGrpSpPr>
        <p:cNvPr id="1" name="Shape 142"/>
        <p:cNvGrpSpPr/>
        <p:nvPr/>
      </p:nvGrpSpPr>
      <p:grpSpPr>
        <a:xfrm>
          <a:off x="0" y="0"/>
          <a:ext cx="0" cy="0"/>
          <a:chOff x="0" y="0"/>
          <a:chExt cx="0" cy="0"/>
        </a:xfrm>
      </p:grpSpPr>
      <p:pic>
        <p:nvPicPr>
          <p:cNvPr id="143" name="Google Shape;143;p19"/>
          <p:cNvPicPr preferRelativeResize="0"/>
          <p:nvPr/>
        </p:nvPicPr>
        <p:blipFill rotWithShape="1">
          <a:blip r:embed="rId2">
            <a:alphaModFix/>
          </a:blip>
          <a:srcRect/>
          <a:stretch/>
        </p:blipFill>
        <p:spPr>
          <a:xfrm>
            <a:off x="9312183" y="4174414"/>
            <a:ext cx="2879817" cy="2683586"/>
          </a:xfrm>
          <a:prstGeom prst="rect">
            <a:avLst/>
          </a:prstGeom>
          <a:noFill/>
          <a:ln>
            <a:noFill/>
          </a:ln>
        </p:spPr>
      </p:pic>
      <p:pic>
        <p:nvPicPr>
          <p:cNvPr id="144" name="Google Shape;144;p19"/>
          <p:cNvPicPr preferRelativeResize="0"/>
          <p:nvPr/>
        </p:nvPicPr>
        <p:blipFill rotWithShape="1">
          <a:blip r:embed="rId3">
            <a:alphaModFix/>
          </a:blip>
          <a:srcRect/>
          <a:stretch/>
        </p:blipFill>
        <p:spPr>
          <a:xfrm>
            <a:off x="7811284" y="4336645"/>
            <a:ext cx="4380716" cy="2519177"/>
          </a:xfrm>
          <a:prstGeom prst="rect">
            <a:avLst/>
          </a:prstGeom>
          <a:noFill/>
          <a:ln>
            <a:noFill/>
          </a:ln>
        </p:spPr>
      </p:pic>
      <p:pic>
        <p:nvPicPr>
          <p:cNvPr id="145" name="Google Shape;145;p19"/>
          <p:cNvPicPr preferRelativeResize="0"/>
          <p:nvPr/>
        </p:nvPicPr>
        <p:blipFill rotWithShape="1">
          <a:blip r:embed="rId4">
            <a:alphaModFix/>
          </a:blip>
          <a:srcRect/>
          <a:stretch/>
        </p:blipFill>
        <p:spPr>
          <a:xfrm>
            <a:off x="0" y="0"/>
            <a:ext cx="6087736" cy="6858000"/>
          </a:xfrm>
          <a:prstGeom prst="rect">
            <a:avLst/>
          </a:prstGeom>
          <a:noFill/>
          <a:ln>
            <a:noFill/>
          </a:ln>
        </p:spPr>
      </p:pic>
      <p:pic>
        <p:nvPicPr>
          <p:cNvPr id="146" name="Google Shape;146;p19"/>
          <p:cNvPicPr preferRelativeResize="0"/>
          <p:nvPr/>
        </p:nvPicPr>
        <p:blipFill rotWithShape="1">
          <a:blip r:embed="rId5">
            <a:alphaModFix/>
          </a:blip>
          <a:srcRect/>
          <a:stretch/>
        </p:blipFill>
        <p:spPr>
          <a:xfrm>
            <a:off x="0" y="0"/>
            <a:ext cx="4233793" cy="6858000"/>
          </a:xfrm>
          <a:prstGeom prst="rect">
            <a:avLst/>
          </a:prstGeom>
          <a:noFill/>
          <a:ln>
            <a:noFill/>
          </a:ln>
        </p:spPr>
      </p:pic>
      <p:sp>
        <p:nvSpPr>
          <p:cNvPr id="147" name="Google Shape;147;p19"/>
          <p:cNvSpPr>
            <a:spLocks noGrp="1"/>
          </p:cNvSpPr>
          <p:nvPr>
            <p:ph type="pic" idx="2"/>
          </p:nvPr>
        </p:nvSpPr>
        <p:spPr>
          <a:xfrm>
            <a:off x="401363" y="385259"/>
            <a:ext cx="11394000" cy="6078293"/>
          </a:xfrm>
          <a:prstGeom prst="rect">
            <a:avLst/>
          </a:prstGeom>
          <a:solidFill>
            <a:schemeClr val="lt1"/>
          </a:solidFill>
          <a:ln w="25400" cap="flat" cmpd="sng">
            <a:solidFill>
              <a:schemeClr val="dk1"/>
            </a:solidFill>
            <a:prstDash val="solid"/>
            <a:miter lim="800000"/>
            <a:headEnd type="none" w="sm" len="sm"/>
            <a:tailEnd type="none" w="sm" len="sm"/>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Kuva">
  <p:cSld name="Kuva">
    <p:spTree>
      <p:nvGrpSpPr>
        <p:cNvPr id="1" name="Shape 148"/>
        <p:cNvGrpSpPr/>
        <p:nvPr/>
      </p:nvGrpSpPr>
      <p:grpSpPr>
        <a:xfrm>
          <a:off x="0" y="0"/>
          <a:ext cx="0" cy="0"/>
          <a:chOff x="0" y="0"/>
          <a:chExt cx="0" cy="0"/>
        </a:xfrm>
      </p:grpSpPr>
      <p:sp>
        <p:nvSpPr>
          <p:cNvPr id="149" name="Google Shape;149;p20"/>
          <p:cNvSpPr>
            <a:spLocks noGrp="1"/>
          </p:cNvSpPr>
          <p:nvPr>
            <p:ph type="pic" idx="2"/>
          </p:nvPr>
        </p:nvSpPr>
        <p:spPr>
          <a:xfrm>
            <a:off x="401363" y="385259"/>
            <a:ext cx="11394000" cy="6078293"/>
          </a:xfrm>
          <a:prstGeom prst="rect">
            <a:avLst/>
          </a:prstGeom>
          <a:solidFill>
            <a:schemeClr val="lt1"/>
          </a:solidFill>
          <a:ln w="25400" cap="flat" cmpd="sng">
            <a:solidFill>
              <a:schemeClr val="dk1"/>
            </a:solidFill>
            <a:prstDash val="solid"/>
            <a:miter lim="800000"/>
            <a:headEnd type="none" w="sm" len="sm"/>
            <a:tailEnd type="none" w="sm" len="sm"/>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Kuva ja kehys">
  <p:cSld name="Kuva ja kehys">
    <p:spTree>
      <p:nvGrpSpPr>
        <p:cNvPr id="1" name="Shape 150"/>
        <p:cNvGrpSpPr/>
        <p:nvPr/>
      </p:nvGrpSpPr>
      <p:grpSpPr>
        <a:xfrm>
          <a:off x="0" y="0"/>
          <a:ext cx="0" cy="0"/>
          <a:chOff x="0" y="0"/>
          <a:chExt cx="0" cy="0"/>
        </a:xfrm>
      </p:grpSpPr>
      <p:pic>
        <p:nvPicPr>
          <p:cNvPr id="151" name="Google Shape;151;p21"/>
          <p:cNvPicPr preferRelativeResize="0"/>
          <p:nvPr/>
        </p:nvPicPr>
        <p:blipFill rotWithShape="1">
          <a:blip r:embed="rId2">
            <a:alphaModFix/>
          </a:blip>
          <a:srcRect/>
          <a:stretch/>
        </p:blipFill>
        <p:spPr>
          <a:xfrm>
            <a:off x="5378824" y="381163"/>
            <a:ext cx="6810994" cy="6472560"/>
          </a:xfrm>
          <a:prstGeom prst="rect">
            <a:avLst/>
          </a:prstGeom>
          <a:noFill/>
          <a:ln>
            <a:noFill/>
          </a:ln>
        </p:spPr>
      </p:pic>
      <p:pic>
        <p:nvPicPr>
          <p:cNvPr id="152" name="Google Shape;152;p21"/>
          <p:cNvPicPr preferRelativeResize="0"/>
          <p:nvPr/>
        </p:nvPicPr>
        <p:blipFill rotWithShape="1">
          <a:blip r:embed="rId3">
            <a:alphaModFix/>
          </a:blip>
          <a:srcRect/>
          <a:stretch/>
        </p:blipFill>
        <p:spPr>
          <a:xfrm>
            <a:off x="4509613" y="1722466"/>
            <a:ext cx="7686310" cy="5136653"/>
          </a:xfrm>
          <a:prstGeom prst="rect">
            <a:avLst/>
          </a:prstGeom>
          <a:noFill/>
          <a:ln>
            <a:noFill/>
          </a:ln>
        </p:spPr>
      </p:pic>
      <p:pic>
        <p:nvPicPr>
          <p:cNvPr id="153" name="Google Shape;153;p21"/>
          <p:cNvPicPr preferRelativeResize="0"/>
          <p:nvPr/>
        </p:nvPicPr>
        <p:blipFill rotWithShape="1">
          <a:blip r:embed="rId4">
            <a:alphaModFix/>
          </a:blip>
          <a:srcRect/>
          <a:stretch/>
        </p:blipFill>
        <p:spPr>
          <a:xfrm>
            <a:off x="0" y="0"/>
            <a:ext cx="5067311" cy="4245873"/>
          </a:xfrm>
          <a:prstGeom prst="rect">
            <a:avLst/>
          </a:prstGeom>
          <a:noFill/>
          <a:ln>
            <a:noFill/>
          </a:ln>
        </p:spPr>
      </p:pic>
      <p:pic>
        <p:nvPicPr>
          <p:cNvPr id="154" name="Google Shape;154;p21"/>
          <p:cNvPicPr preferRelativeResize="0"/>
          <p:nvPr/>
        </p:nvPicPr>
        <p:blipFill rotWithShape="1">
          <a:blip r:embed="rId5">
            <a:alphaModFix/>
          </a:blip>
          <a:srcRect/>
          <a:stretch/>
        </p:blipFill>
        <p:spPr>
          <a:xfrm>
            <a:off x="0" y="0"/>
            <a:ext cx="3568453" cy="4832615"/>
          </a:xfrm>
          <a:prstGeom prst="rect">
            <a:avLst/>
          </a:prstGeom>
          <a:noFill/>
          <a:ln>
            <a:noFill/>
          </a:ln>
        </p:spPr>
      </p:pic>
      <p:sp>
        <p:nvSpPr>
          <p:cNvPr id="155" name="Google Shape;155;p21"/>
          <p:cNvSpPr/>
          <p:nvPr/>
        </p:nvSpPr>
        <p:spPr>
          <a:xfrm>
            <a:off x="389964" y="372035"/>
            <a:ext cx="11421035" cy="6113930"/>
          </a:xfrm>
          <a:prstGeom prst="rect">
            <a:avLst/>
          </a:prstGeom>
          <a:solidFill>
            <a:schemeClr val="lt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Inter"/>
              <a:ea typeface="Inter"/>
              <a:cs typeface="Inter"/>
              <a:sym typeface="Inter"/>
            </a:endParaRPr>
          </a:p>
        </p:txBody>
      </p:sp>
      <p:sp>
        <p:nvSpPr>
          <p:cNvPr id="156" name="Google Shape;156;p21"/>
          <p:cNvSpPr txBox="1">
            <a:spLocks noGrp="1"/>
          </p:cNvSpPr>
          <p:nvPr>
            <p:ph type="body" idx="1"/>
          </p:nvPr>
        </p:nvSpPr>
        <p:spPr>
          <a:xfrm>
            <a:off x="793376" y="5854327"/>
            <a:ext cx="8552330" cy="365125"/>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1000"/>
              </a:spcBef>
              <a:spcAft>
                <a:spcPts val="0"/>
              </a:spcAft>
              <a:buClr>
                <a:schemeClr val="dk1"/>
              </a:buClr>
              <a:buSzPts val="1600"/>
              <a:buNone/>
              <a:defRPr/>
            </a:lvl1pPr>
            <a:lvl2pPr marL="914400" lvl="1" indent="-228600" algn="l">
              <a:lnSpc>
                <a:spcPct val="110000"/>
              </a:lnSpc>
              <a:spcBef>
                <a:spcPts val="500"/>
              </a:spcBef>
              <a:spcAft>
                <a:spcPts val="0"/>
              </a:spcAft>
              <a:buClr>
                <a:schemeClr val="dk1"/>
              </a:buClr>
              <a:buSzPts val="1600"/>
              <a:buNone/>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57" name="Google Shape;157;p21"/>
          <p:cNvGrpSpPr/>
          <p:nvPr/>
        </p:nvGrpSpPr>
        <p:grpSpPr>
          <a:xfrm>
            <a:off x="10197819" y="5884768"/>
            <a:ext cx="1289051" cy="318800"/>
            <a:chOff x="2181226" y="2460626"/>
            <a:chExt cx="7831137" cy="1936750"/>
          </a:xfrm>
        </p:grpSpPr>
        <p:sp>
          <p:nvSpPr>
            <p:cNvPr id="158" name="Google Shape;158;p21"/>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59" name="Google Shape;159;p21"/>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0" name="Google Shape;160;p21"/>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1" name="Google Shape;161;p21"/>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2" name="Google Shape;162;p21"/>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3" name="Google Shape;163;p21"/>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4" name="Google Shape;164;p21"/>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5" name="Google Shape;165;p21"/>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6" name="Google Shape;166;p21"/>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7" name="Google Shape;167;p21"/>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8" name="Google Shape;168;p21"/>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9" name="Google Shape;169;p21"/>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0" name="Google Shape;170;p21"/>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1" name="Google Shape;171;p21"/>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2" name="Google Shape;172;p21"/>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3" name="Google Shape;173;p21"/>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4" name="Google Shape;174;p21"/>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5" name="Google Shape;175;p21"/>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6" name="Google Shape;176;p21"/>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177" name="Google Shape;177;p21"/>
          <p:cNvCxnSpPr/>
          <p:nvPr/>
        </p:nvCxnSpPr>
        <p:spPr>
          <a:xfrm>
            <a:off x="380999" y="5616388"/>
            <a:ext cx="11438965" cy="0"/>
          </a:xfrm>
          <a:prstGeom prst="straightConnector1">
            <a:avLst/>
          </a:prstGeom>
          <a:noFill/>
          <a:ln w="12700" cap="flat" cmpd="sng">
            <a:solidFill>
              <a:schemeClr val="dk1"/>
            </a:solidFill>
            <a:prstDash val="solid"/>
            <a:miter lim="800000"/>
            <a:headEnd type="none" w="sm" len="sm"/>
            <a:tailEnd type="none" w="sm" len="sm"/>
          </a:ln>
        </p:spPr>
      </p:cxnSp>
      <p:cxnSp>
        <p:nvCxnSpPr>
          <p:cNvPr id="178" name="Google Shape;178;p21"/>
          <p:cNvCxnSpPr/>
          <p:nvPr/>
        </p:nvCxnSpPr>
        <p:spPr>
          <a:xfrm>
            <a:off x="9865659" y="5616000"/>
            <a:ext cx="0" cy="861000"/>
          </a:xfrm>
          <a:prstGeom prst="straightConnector1">
            <a:avLst/>
          </a:prstGeom>
          <a:noFill/>
          <a:ln w="12700" cap="flat" cmpd="sng">
            <a:solidFill>
              <a:schemeClr val="dk1"/>
            </a:solidFill>
            <a:prstDash val="solid"/>
            <a:miter lim="800000"/>
            <a:headEnd type="none" w="sm" len="sm"/>
            <a:tailEnd type="none" w="sm" len="sm"/>
          </a:ln>
        </p:spPr>
      </p:cxnSp>
      <p:sp>
        <p:nvSpPr>
          <p:cNvPr id="179" name="Google Shape;179;p21"/>
          <p:cNvSpPr>
            <a:spLocks noGrp="1"/>
          </p:cNvSpPr>
          <p:nvPr>
            <p:ph type="pic" idx="2"/>
          </p:nvPr>
        </p:nvSpPr>
        <p:spPr>
          <a:xfrm>
            <a:off x="401363" y="385260"/>
            <a:ext cx="11394000" cy="52236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tsikko ja sisältö">
  <p:cSld name="Otsikko ja sisältö">
    <p:spTree>
      <p:nvGrpSpPr>
        <p:cNvPr id="1" name="Shape 180"/>
        <p:cNvGrpSpPr/>
        <p:nvPr/>
      </p:nvGrpSpPr>
      <p:grpSpPr>
        <a:xfrm>
          <a:off x="0" y="0"/>
          <a:ext cx="0" cy="0"/>
          <a:chOff x="0" y="0"/>
          <a:chExt cx="0" cy="0"/>
        </a:xfrm>
      </p:grpSpPr>
      <p:sp>
        <p:nvSpPr>
          <p:cNvPr id="181" name="Google Shape;181;p22"/>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2" name="Google Shape;182;p22"/>
          <p:cNvSpPr txBox="1">
            <a:spLocks noGrp="1"/>
          </p:cNvSpPr>
          <p:nvPr>
            <p:ph type="body" idx="1"/>
          </p:nvPr>
        </p:nvSpPr>
        <p:spPr>
          <a:xfrm>
            <a:off x="672352" y="1546412"/>
            <a:ext cx="10860741"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22"/>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p22"/>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5" name="Google Shape;185;p22"/>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fi-FI"/>
              <a:t>‹#›</a:t>
            </a:fld>
            <a:endParaRPr/>
          </a:p>
        </p:txBody>
      </p:sp>
      <p:grpSp>
        <p:nvGrpSpPr>
          <p:cNvPr id="186" name="Google Shape;186;p22"/>
          <p:cNvGrpSpPr/>
          <p:nvPr/>
        </p:nvGrpSpPr>
        <p:grpSpPr>
          <a:xfrm>
            <a:off x="10574336" y="6256804"/>
            <a:ext cx="1289051" cy="318800"/>
            <a:chOff x="2181226" y="2460626"/>
            <a:chExt cx="7831137" cy="1936750"/>
          </a:xfrm>
        </p:grpSpPr>
        <p:sp>
          <p:nvSpPr>
            <p:cNvPr id="187" name="Google Shape;187;p22"/>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88" name="Google Shape;188;p22"/>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89" name="Google Shape;189;p22"/>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0" name="Google Shape;190;p22"/>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1" name="Google Shape;191;p22"/>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2" name="Google Shape;192;p22"/>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3" name="Google Shape;193;p22"/>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4" name="Google Shape;194;p22"/>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5" name="Google Shape;195;p22"/>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6" name="Google Shape;196;p22"/>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7" name="Google Shape;197;p22"/>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8" name="Google Shape;198;p22"/>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9" name="Google Shape;199;p22"/>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00" name="Google Shape;200;p22"/>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01" name="Google Shape;201;p22"/>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02" name="Google Shape;202;p22"/>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03" name="Google Shape;203;p22"/>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04" name="Google Shape;204;p22"/>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05" name="Google Shape;205;p22"/>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206" name="Google Shape;206;p22"/>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207" name="Google Shape;207;p22"/>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3"/>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1"/>
              </a:buClr>
              <a:buSzPts val="5000"/>
              <a:buFont typeface="Inter Tight"/>
              <a:buNone/>
              <a:defRPr sz="5000" b="0" i="0" u="none" strike="noStrike" cap="none">
                <a:solidFill>
                  <a:schemeClr val="dk1"/>
                </a:solidFill>
                <a:latin typeface="Inter Tight"/>
                <a:ea typeface="Inter Tight"/>
                <a:cs typeface="Inter Tight"/>
                <a:sym typeface="Inter T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3"/>
          <p:cNvSpPr txBox="1">
            <a:spLocks noGrp="1"/>
          </p:cNvSpPr>
          <p:nvPr>
            <p:ph type="body" idx="1"/>
          </p:nvPr>
        </p:nvSpPr>
        <p:spPr>
          <a:xfrm>
            <a:off x="672352" y="1546412"/>
            <a:ext cx="10860741" cy="4312023"/>
          </a:xfrm>
          <a:prstGeom prst="rect">
            <a:avLst/>
          </a:prstGeom>
          <a:noFill/>
          <a:ln>
            <a:noFill/>
          </a:ln>
        </p:spPr>
        <p:txBody>
          <a:bodyPr spcFirstLastPara="1" wrap="square" lIns="0" tIns="0" rIns="0" bIns="0" anchor="t" anchorCtr="0">
            <a:noAutofit/>
          </a:bodyPr>
          <a:lstStyle>
            <a:lvl1pPr marL="457200" marR="0" lvl="0" indent="-330200" algn="l" rtl="0">
              <a:lnSpc>
                <a:spcPct val="110000"/>
              </a:lnSpc>
              <a:spcBef>
                <a:spcPts val="10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1pPr>
            <a:lvl2pPr marL="914400" marR="0" lvl="1"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2pPr>
            <a:lvl3pPr marL="1371600" marR="0" lvl="2"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3pPr>
            <a:lvl4pPr marL="1828800" marR="0" lvl="3"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4pPr>
            <a:lvl5pPr marL="2286000" marR="0" lvl="4"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a:ea typeface="Inter"/>
                <a:cs typeface="Inter"/>
                <a:sym typeface="Inter"/>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a:ea typeface="Inter"/>
                <a:cs typeface="Inter"/>
                <a:sym typeface="Inter"/>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a:ea typeface="Inter"/>
                <a:cs typeface="Inter"/>
                <a:sym typeface="Inter"/>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a:ea typeface="Inter"/>
                <a:cs typeface="Inter"/>
                <a:sym typeface="Inter"/>
              </a:defRPr>
            </a:lvl9pPr>
          </a:lstStyle>
          <a:p>
            <a:endParaRPr/>
          </a:p>
        </p:txBody>
      </p:sp>
      <p:sp>
        <p:nvSpPr>
          <p:cNvPr id="8" name="Google Shape;8;p13"/>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9pPr>
          </a:lstStyle>
          <a:p>
            <a:endParaRPr/>
          </a:p>
        </p:txBody>
      </p:sp>
      <p:sp>
        <p:nvSpPr>
          <p:cNvPr id="9" name="Google Shape;9;p13"/>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marR="0" lvl="0" algn="ctr"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9pPr>
          </a:lstStyle>
          <a:p>
            <a:endParaRPr/>
          </a:p>
        </p:txBody>
      </p:sp>
      <p:sp>
        <p:nvSpPr>
          <p:cNvPr id="10" name="Google Shape;10;p13"/>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fi-FI"/>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eur03.safelinks.protection.outlook.com/?url=https%3A%2F%2Flink.webropolsurveys.com%2FS%2F41061BE511EF2EFD&amp;data=05%7C02%7Cmaikki.siuko%40sitra.fi%7Cf6e6011ca1b34a54879a08deaff53c42%7Cb01220f1ab94493686d7f3b40f38f4b7%7C0%7C0%7C639141665564237418%7CUnknown%7CTWFpbGZsb3d8eyJFbXB0eU1hcGkiOnRydWUsIlYiOiIwLjAuMDAwMCIsIlAiOiJXaW4zMiIsIkFOIjoiTWFpbCIsIldUIjoyfQ%3D%3D%7C0%7C%7C%7C&amp;sdata=Hs%2BifQ8i3xci0tbOpMvcZaJHlV1NG%2FU%2FZrzg0DJRx%2Fw%3D&amp;reserved=0"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kansallisetdialogit.fi/"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1"/>
          <p:cNvSpPr txBox="1">
            <a:spLocks noGrp="1"/>
          </p:cNvSpPr>
          <p:nvPr>
            <p:ph type="ctrTitle"/>
          </p:nvPr>
        </p:nvSpPr>
        <p:spPr>
          <a:xfrm>
            <a:off x="502380" y="914400"/>
            <a:ext cx="10823927" cy="4939927"/>
          </a:xfrm>
          <a:prstGeom prst="rect">
            <a:avLst/>
          </a:prstGeom>
          <a:noFill/>
          <a:ln>
            <a:noFill/>
          </a:ln>
        </p:spPr>
        <p:txBody>
          <a:bodyPr spcFirstLastPara="1" wrap="square" lIns="0" tIns="0" rIns="0" bIns="0" anchor="t" anchorCtr="0">
            <a:noAutofit/>
          </a:bodyPr>
          <a:lstStyle/>
          <a:p>
            <a:r>
              <a:rPr lang="fi-FI"/>
              <a:t>Kansalliset dialogit</a:t>
            </a:r>
            <a:br>
              <a:rPr lang="fi-FI" dirty="0"/>
            </a:br>
            <a:endParaRPr lang="fi-FI" sz="9000" dirty="0"/>
          </a:p>
          <a:p>
            <a:r>
              <a:rPr lang="fi-FI" sz="4000" b="1"/>
              <a:t>Työelämän huominen </a:t>
            </a:r>
            <a:br>
              <a:rPr lang="fi-FI" sz="4000" b="1" dirty="0"/>
            </a:br>
            <a:r>
              <a:rPr lang="fi-FI" sz="4000" b="1"/>
              <a:t>- miten Suomi muuttuu työperäisen maahanmuuton myötä? </a:t>
            </a:r>
            <a:br>
              <a:rPr lang="fi-FI" sz="4000" b="1" dirty="0"/>
            </a:br>
            <a:r>
              <a:rPr lang="fi-FI" sz="4000" b="1"/>
              <a:t>(tai tarkempi otsikko)</a:t>
            </a:r>
            <a:br>
              <a:rPr lang="fi-FI" sz="4400" b="1" dirty="0"/>
            </a:br>
            <a:endParaRPr lang="fi-FI" sz="4400" b="1" dirty="0"/>
          </a:p>
          <a:p>
            <a:pPr marL="0" lvl="0" indent="0" algn="l" rtl="0">
              <a:lnSpc>
                <a:spcPct val="80000"/>
              </a:lnSpc>
              <a:spcBef>
                <a:spcPts val="0"/>
              </a:spcBef>
              <a:spcAft>
                <a:spcPts val="0"/>
              </a:spcAft>
              <a:buClr>
                <a:schemeClr val="dk1"/>
              </a:buClr>
              <a:buSzPts val="9000"/>
              <a:buFont typeface="Inter Tight"/>
              <a:buNone/>
            </a:pPr>
            <a:r>
              <a:rPr lang="fi-FI" sz="2400"/>
              <a:t>Dialogin käsikirjoitusluonnos</a:t>
            </a:r>
            <a:endParaRPr sz="2400"/>
          </a:p>
          <a:p>
            <a:pPr marL="0" lvl="0" indent="0" algn="l" rtl="0">
              <a:lnSpc>
                <a:spcPct val="80000"/>
              </a:lnSpc>
              <a:spcBef>
                <a:spcPts val="0"/>
              </a:spcBef>
              <a:spcAft>
                <a:spcPts val="0"/>
              </a:spcAft>
              <a:buClr>
                <a:schemeClr val="dk1"/>
              </a:buClr>
              <a:buSzPts val="9000"/>
              <a:buFont typeface="Inter Tight"/>
              <a:buNone/>
            </a:pPr>
            <a:r>
              <a:rPr lang="fi-FI" sz="2400"/>
              <a:t>Kesto 120 min</a:t>
            </a:r>
            <a:endParaRPr sz="2400"/>
          </a:p>
          <a:p>
            <a:pPr marL="0" lvl="0" indent="0" algn="l" rtl="0">
              <a:lnSpc>
                <a:spcPct val="80000"/>
              </a:lnSpc>
              <a:spcBef>
                <a:spcPts val="0"/>
              </a:spcBef>
              <a:spcAft>
                <a:spcPts val="0"/>
              </a:spcAft>
              <a:buClr>
                <a:schemeClr val="dk1"/>
              </a:buClr>
              <a:buSzPts val="9000"/>
              <a:buFont typeface="Inter Tight"/>
              <a:buNone/>
            </a:pPr>
            <a:endParaRPr/>
          </a:p>
        </p:txBody>
      </p:sp>
      <p:sp>
        <p:nvSpPr>
          <p:cNvPr id="275" name="Google Shape;275;p1"/>
          <p:cNvSpPr txBox="1">
            <a:spLocks noGrp="1"/>
          </p:cNvSpPr>
          <p:nvPr>
            <p:ph type="body" idx="2"/>
          </p:nvPr>
        </p:nvSpPr>
        <p:spPr>
          <a:xfrm>
            <a:off x="778999" y="5653044"/>
            <a:ext cx="8552330" cy="365125"/>
          </a:xfrm>
          <a:prstGeom prst="rect">
            <a:avLst/>
          </a:prstGeom>
          <a:noFill/>
          <a:ln>
            <a:noFill/>
          </a:ln>
        </p:spPr>
        <p:txBody>
          <a:bodyPr spcFirstLastPara="1" wrap="square" lIns="0" tIns="0" rIns="0" bIns="0" anchor="ctr" anchorCtr="0">
            <a:noAutofit/>
          </a:bodyPr>
          <a:lstStyle/>
          <a:p>
            <a:pPr marL="0" lvl="0" indent="0" algn="l" rtl="0">
              <a:lnSpc>
                <a:spcPct val="110000"/>
              </a:lnSpc>
              <a:spcBef>
                <a:spcPts val="0"/>
              </a:spcBef>
              <a:spcAft>
                <a:spcPts val="0"/>
              </a:spcAft>
              <a:buClr>
                <a:schemeClr val="dk1"/>
              </a:buClr>
              <a:buSzPts val="1600"/>
              <a:buNone/>
            </a:pPr>
            <a:r>
              <a:rPr lang="fi-FI">
                <a:solidFill>
                  <a:schemeClr val="lt1"/>
                </a:solidFill>
              </a:rPr>
              <a:t>.</a:t>
            </a:r>
            <a:endParaRPr>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10"/>
          <p:cNvSpPr txBox="1">
            <a:spLocks noGrp="1"/>
          </p:cNvSpPr>
          <p:nvPr>
            <p:ph type="body" idx="2"/>
          </p:nvPr>
        </p:nvSpPr>
        <p:spPr>
          <a:xfrm>
            <a:off x="6526350" y="1073426"/>
            <a:ext cx="5006700" cy="4916557"/>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r>
              <a:rPr lang="fi-FI" sz="1400"/>
              <a:t>Aloitetaan sinusta. Mikä on ollut merkittävää tässä keskustelussa?</a:t>
            </a:r>
            <a:endParaRPr/>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r>
              <a:rPr lang="fi-FI" sz="1400"/>
              <a:t>→ </a:t>
            </a:r>
            <a:r>
              <a:rPr lang="fi-FI" sz="1400" i="1"/>
              <a:t>Valitse aloittajaksi sellainen henkilö, joka on todennäköisesti valmis aloittamaan.</a:t>
            </a:r>
            <a:endParaRPr/>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r>
              <a:rPr lang="fi-FI" sz="1400"/>
              <a:t>Lopuksi haluan vielä kuulla teiltä, mistä aiheista olisi jatkossa hyvä keskustella Kansallisissa dialogeissa?</a:t>
            </a:r>
            <a:endParaRPr sz="1400"/>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SzPts val="1600"/>
              <a:buNone/>
            </a:pPr>
            <a:r>
              <a:rPr lang="fi-FI" sz="1400"/>
              <a:t>→ </a:t>
            </a:r>
            <a:r>
              <a:rPr lang="fi-FI" sz="1400" i="1"/>
              <a:t>Käy lyhyt keskustelu osallistujien kanssa siitä, mitkä aiheet heistä tuntuisivat jatkossa tärkeiltä</a:t>
            </a:r>
            <a:endParaRPr/>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SzPts val="1600"/>
              <a:buNone/>
            </a:pPr>
            <a:endParaRPr sz="1400"/>
          </a:p>
          <a:p>
            <a:pPr marL="0" lvl="0" indent="0" algn="l" rtl="0">
              <a:lnSpc>
                <a:spcPct val="110000"/>
              </a:lnSpc>
              <a:spcBef>
                <a:spcPts val="0"/>
              </a:spcBef>
              <a:spcAft>
                <a:spcPts val="0"/>
              </a:spcAft>
              <a:buSzPts val="1600"/>
              <a:buNone/>
            </a:pPr>
            <a:r>
              <a:rPr lang="fi-FI" sz="1400" b="1"/>
              <a:t>				               10 min</a:t>
            </a:r>
            <a:endParaRPr/>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p:txBody>
      </p:sp>
      <p:sp>
        <p:nvSpPr>
          <p:cNvPr id="336" name="Google Shape;336;p10"/>
          <p:cNvSpPr txBox="1">
            <a:spLocks noGrp="1"/>
          </p:cNvSpPr>
          <p:nvPr>
            <p:ph type="body" idx="4"/>
          </p:nvPr>
        </p:nvSpPr>
        <p:spPr>
          <a:xfrm>
            <a:off x="6526350" y="554400"/>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fi-FI" sz="1800" b="1"/>
              <a:t>Keskustelun anti: jakaminen</a:t>
            </a:r>
            <a:endParaRPr sz="1800" b="1"/>
          </a:p>
        </p:txBody>
      </p:sp>
      <p:sp>
        <p:nvSpPr>
          <p:cNvPr id="337" name="Google Shape;337;p10"/>
          <p:cNvSpPr txBox="1">
            <a:spLocks noGrp="1"/>
          </p:cNvSpPr>
          <p:nvPr>
            <p:ph type="body" idx="1"/>
          </p:nvPr>
        </p:nvSpPr>
        <p:spPr>
          <a:xfrm>
            <a:off x="516708" y="501713"/>
            <a:ext cx="4706400" cy="4976601"/>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fi-FI" sz="1500"/>
              <a:t>Min	Osio							</a:t>
            </a:r>
            <a:endParaRPr sz="1500"/>
          </a:p>
          <a:p>
            <a:pPr marL="0" lvl="0" indent="0" algn="l" rtl="0">
              <a:lnSpc>
                <a:spcPct val="110000"/>
              </a:lnSpc>
              <a:spcBef>
                <a:spcPts val="0"/>
              </a:spcBef>
              <a:spcAft>
                <a:spcPts val="0"/>
              </a:spcAft>
              <a:buClr>
                <a:schemeClr val="dk1"/>
              </a:buClr>
              <a:buSzPts val="1600"/>
              <a:buNone/>
            </a:pPr>
            <a:r>
              <a:rPr lang="fi-FI" sz="1400"/>
              <a:t>15 	Aloitus, pelisäännöt, virittäytyminen</a:t>
            </a:r>
            <a:endParaRPr sz="1400"/>
          </a:p>
          <a:p>
            <a:pPr marL="0" lvl="0" indent="0" algn="l" rtl="0">
              <a:lnSpc>
                <a:spcPct val="110000"/>
              </a:lnSpc>
              <a:spcBef>
                <a:spcPts val="0"/>
              </a:spcBef>
              <a:spcAft>
                <a:spcPts val="0"/>
              </a:spcAft>
              <a:buClr>
                <a:schemeClr val="dk1"/>
              </a:buClr>
              <a:buSzPts val="1600"/>
              <a:buNone/>
            </a:pPr>
            <a:r>
              <a:rPr lang="fi-FI" sz="1400"/>
              <a:t>85 	Yhteinen keskustelu (sis. tauko)</a:t>
            </a:r>
            <a:endParaRPr sz="1400"/>
          </a:p>
          <a:p>
            <a:pPr marL="0" lvl="0" indent="0" algn="l" rtl="0">
              <a:lnSpc>
                <a:spcPct val="110000"/>
              </a:lnSpc>
              <a:spcBef>
                <a:spcPts val="0"/>
              </a:spcBef>
              <a:spcAft>
                <a:spcPts val="0"/>
              </a:spcAft>
              <a:buClr>
                <a:schemeClr val="dk1"/>
              </a:buClr>
              <a:buSzPts val="1600"/>
              <a:buNone/>
            </a:pPr>
            <a:r>
              <a:rPr lang="fi-FI" sz="1400"/>
              <a:t>5 	Keskustelun anti: kirjoittaminen</a:t>
            </a:r>
            <a:endParaRPr/>
          </a:p>
          <a:p>
            <a:pPr marL="0" lvl="0" indent="0" algn="l" rtl="0">
              <a:lnSpc>
                <a:spcPct val="110000"/>
              </a:lnSpc>
              <a:spcBef>
                <a:spcPts val="0"/>
              </a:spcBef>
              <a:spcAft>
                <a:spcPts val="0"/>
              </a:spcAft>
              <a:buClr>
                <a:schemeClr val="dk1"/>
              </a:buClr>
              <a:buSzPts val="1600"/>
              <a:buNone/>
            </a:pPr>
            <a:r>
              <a:rPr lang="fi-FI" sz="1400" b="1"/>
              <a:t>10	Keskustelun anti: jakaminen</a:t>
            </a:r>
            <a:endParaRPr/>
          </a:p>
          <a:p>
            <a:pPr marL="0" lvl="0" indent="0" algn="l" rtl="0">
              <a:lnSpc>
                <a:spcPct val="110000"/>
              </a:lnSpc>
              <a:spcBef>
                <a:spcPts val="0"/>
              </a:spcBef>
              <a:spcAft>
                <a:spcPts val="0"/>
              </a:spcAft>
              <a:buClr>
                <a:schemeClr val="dk1"/>
              </a:buClr>
              <a:buSzPts val="1600"/>
              <a:buNone/>
            </a:pPr>
            <a:r>
              <a:rPr lang="fi-FI" sz="1400"/>
              <a:t>5	Kiitos ja lopetus</a:t>
            </a:r>
            <a:endParaRPr/>
          </a:p>
          <a:p>
            <a:pPr marL="0" lvl="0" indent="0" algn="l" rtl="0">
              <a:lnSpc>
                <a:spcPct val="110000"/>
              </a:lnSpc>
              <a:spcBef>
                <a:spcPts val="0"/>
              </a:spcBef>
              <a:spcAft>
                <a:spcPts val="0"/>
              </a:spcAft>
              <a:buClr>
                <a:schemeClr val="dk1"/>
              </a:buClr>
              <a:buSzPts val="1600"/>
              <a:buNone/>
            </a:pPr>
            <a:endParaRPr sz="1500"/>
          </a:p>
          <a:p>
            <a:pPr marL="0" lvl="0" indent="0" algn="l" rtl="0">
              <a:lnSpc>
                <a:spcPct val="110000"/>
              </a:lnSpc>
              <a:spcBef>
                <a:spcPts val="0"/>
              </a:spcBef>
              <a:spcAft>
                <a:spcPts val="0"/>
              </a:spcAft>
              <a:buClr>
                <a:schemeClr val="dk1"/>
              </a:buClr>
              <a:buSzPts val="1600"/>
              <a:buNone/>
            </a:pPr>
            <a:r>
              <a:rPr lang="fi-FI" sz="1400"/>
              <a:t>Yhteensä 120 min</a:t>
            </a:r>
            <a:endParaRPr sz="1400"/>
          </a:p>
          <a:p>
            <a:pPr marL="0" lvl="0" indent="0" algn="l" rtl="0">
              <a:lnSpc>
                <a:spcPct val="110000"/>
              </a:lnSpc>
              <a:spcBef>
                <a:spcPts val="0"/>
              </a:spcBef>
              <a:spcAft>
                <a:spcPts val="0"/>
              </a:spcAft>
              <a:buClr>
                <a:schemeClr val="dk1"/>
              </a:buClr>
              <a:buSzPts val="1600"/>
              <a:buNone/>
            </a:pPr>
            <a:endParaRPr sz="1200" i="1"/>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4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11"/>
          <p:cNvSpPr txBox="1">
            <a:spLocks noGrp="1"/>
          </p:cNvSpPr>
          <p:nvPr>
            <p:ph type="body" idx="2"/>
          </p:nvPr>
        </p:nvSpPr>
        <p:spPr>
          <a:xfrm>
            <a:off x="6526350" y="1036974"/>
            <a:ext cx="5161683" cy="478293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fi-FI" sz="1100"/>
              <a:t>Mikäli haluat, voit viestiä osallistumisestasi tähän keskusteluun esimerkiksi sosiaalisessa mediassa. Voit käyttää tunnistetta #KansallisetDialogit. </a:t>
            </a:r>
            <a:endParaRPr/>
          </a:p>
          <a:p>
            <a:pPr marL="0" lvl="0" indent="0" algn="l" rtl="0">
              <a:lnSpc>
                <a:spcPct val="110000"/>
              </a:lnSpc>
              <a:spcBef>
                <a:spcPts val="0"/>
              </a:spcBef>
              <a:spcAft>
                <a:spcPts val="0"/>
              </a:spcAft>
              <a:buClr>
                <a:schemeClr val="dk1"/>
              </a:buClr>
              <a:buSzPts val="1600"/>
              <a:buNone/>
            </a:pPr>
            <a:endParaRPr sz="1100">
              <a:solidFill>
                <a:schemeClr val="dk1"/>
              </a:solidFill>
            </a:endParaRPr>
          </a:p>
          <a:p>
            <a:pPr marL="0" lvl="0" indent="0" algn="l" rtl="0">
              <a:lnSpc>
                <a:spcPct val="110000"/>
              </a:lnSpc>
              <a:spcBef>
                <a:spcPts val="0"/>
              </a:spcBef>
              <a:spcAft>
                <a:spcPts val="0"/>
              </a:spcAft>
              <a:buSzPts val="1600"/>
              <a:buNone/>
            </a:pPr>
            <a:r>
              <a:rPr lang="fi-FI" sz="1100">
                <a:solidFill>
                  <a:schemeClr val="dk1"/>
                </a:solidFill>
              </a:rPr>
              <a:t>Tämän dialogin kirjausta käytetään yhdessä muiden dialogien kirjausten kanssa Kansallisten dialogien yhteenvetoraportin materiaalina. Raportti menee valtionhallinnossa keskusteltavaksi kunta- ja alueministerin johtoryhmään, ministeriöiden korkeimpien viranomaisten, eli kansliapäälliköiden kokoukseen sekä yhteiskunnan uudistamisen ministeriryhmään. Kirjausta hyödynnetään myös hyödynnetään myös Sitran ja työ- ja elinkeinoministeriön Työperäi</a:t>
            </a:r>
            <a:r>
              <a:rPr lang="fi-FI" sz="1100"/>
              <a:t>s</a:t>
            </a:r>
            <a:r>
              <a:rPr lang="fi-FI" sz="1100">
                <a:solidFill>
                  <a:schemeClr val="dk1"/>
                </a:solidFill>
              </a:rPr>
              <a:t>en maahanmuu</a:t>
            </a:r>
            <a:r>
              <a:rPr lang="fi-FI" sz="1100"/>
              <a:t>ton tulevaisuus</a:t>
            </a:r>
            <a:r>
              <a:rPr lang="fi-FI" sz="1100">
                <a:solidFill>
                  <a:schemeClr val="dk1"/>
                </a:solidFill>
              </a:rPr>
              <a:t> -kokonaisuudessa. </a:t>
            </a:r>
            <a:endParaRPr sz="1100">
              <a:solidFill>
                <a:schemeClr val="dk1"/>
              </a:solidFill>
            </a:endParaRPr>
          </a:p>
          <a:p>
            <a:pPr marL="0" lvl="0" indent="0" algn="l" rtl="0">
              <a:lnSpc>
                <a:spcPct val="110000"/>
              </a:lnSpc>
              <a:spcBef>
                <a:spcPts val="0"/>
              </a:spcBef>
              <a:spcAft>
                <a:spcPts val="0"/>
              </a:spcAft>
              <a:buClr>
                <a:schemeClr val="dk1"/>
              </a:buClr>
              <a:buSzPts val="1600"/>
              <a:buNone/>
            </a:pPr>
            <a:endParaRPr sz="1100">
              <a:solidFill>
                <a:schemeClr val="dk1"/>
              </a:solidFill>
            </a:endParaRPr>
          </a:p>
          <a:p>
            <a:pPr marL="0" lvl="0" indent="0" algn="l" rtl="0">
              <a:lnSpc>
                <a:spcPct val="110000"/>
              </a:lnSpc>
              <a:spcBef>
                <a:spcPts val="0"/>
              </a:spcBef>
              <a:spcAft>
                <a:spcPts val="0"/>
              </a:spcAft>
              <a:buClr>
                <a:schemeClr val="dk1"/>
              </a:buClr>
              <a:buSzPts val="1600"/>
              <a:buNone/>
            </a:pPr>
            <a:r>
              <a:rPr lang="fi-FI" sz="1100">
                <a:solidFill>
                  <a:schemeClr val="dk1"/>
                </a:solidFill>
              </a:rPr>
              <a:t>Dialogi oli luottamuksellinen, joten älä kerro muiden sanomisia eteenpäin ilman lupaa. Voit jakaa omia ajatuksiasi sekä tunnelmiasi sekä yleisesti teemoja, joita keskustelussa nousi esiin.</a:t>
            </a:r>
            <a:endParaRPr/>
          </a:p>
          <a:p>
            <a:pPr marL="0" lvl="0" indent="0" algn="l" rtl="0">
              <a:lnSpc>
                <a:spcPct val="110000"/>
              </a:lnSpc>
              <a:spcBef>
                <a:spcPts val="0"/>
              </a:spcBef>
              <a:spcAft>
                <a:spcPts val="0"/>
              </a:spcAft>
              <a:buClr>
                <a:schemeClr val="dk1"/>
              </a:buClr>
              <a:buSzPts val="1600"/>
              <a:buNone/>
            </a:pPr>
            <a:endParaRPr sz="1100">
              <a:solidFill>
                <a:schemeClr val="dk1"/>
              </a:solidFill>
            </a:endParaRPr>
          </a:p>
          <a:p>
            <a:pPr marL="0" lvl="0" indent="0" algn="l" rtl="0">
              <a:lnSpc>
                <a:spcPct val="110000"/>
              </a:lnSpc>
              <a:spcBef>
                <a:spcPts val="0"/>
              </a:spcBef>
              <a:spcAft>
                <a:spcPts val="0"/>
              </a:spcAft>
              <a:buSzPts val="1600"/>
              <a:buNone/>
            </a:pPr>
            <a:r>
              <a:rPr lang="fi-FI" sz="1100"/>
              <a:t>Toivon että ennen lähtemistä vastaatte vielä lyhyeen Turun yliopiston toteuttamaan osallistujakyselyyn: </a:t>
            </a:r>
            <a:r>
              <a:rPr lang="fi-FI" sz="1100" u="sng" dirty="0">
                <a:solidFill>
                  <a:srgbClr val="0070C0"/>
                </a:solidFill>
                <a:highlight>
                  <a:srgbClr val="FFFFFF"/>
                </a:highlight>
                <a:hlinkClick r:id="rId3">
                  <a:extLst>
                    <a:ext uri="{A12FA001-AC4F-418D-AE19-62706E023703}">
                      <ahyp:hlinkClr xmlns:ahyp="http://schemas.microsoft.com/office/drawing/2018/hyperlinkcolor" val="tx"/>
                    </a:ext>
                  </a:extLst>
                </a:hlinkClick>
              </a:rPr>
              <a:t>link.webropolsurveys.com/S/41061BE511EF2EFD</a:t>
            </a:r>
            <a:r>
              <a:rPr lang="fi-FI" sz="1100" dirty="0">
                <a:solidFill>
                  <a:srgbClr val="0070C0"/>
                </a:solidFill>
              </a:rPr>
              <a:t>   </a:t>
            </a:r>
            <a:endParaRPr dirty="0"/>
          </a:p>
          <a:p>
            <a:pPr marL="0" lvl="0" indent="0" algn="l" rtl="0">
              <a:lnSpc>
                <a:spcPct val="110000"/>
              </a:lnSpc>
              <a:spcBef>
                <a:spcPts val="0"/>
              </a:spcBef>
              <a:spcAft>
                <a:spcPts val="0"/>
              </a:spcAft>
              <a:buSzPts val="1600"/>
              <a:buNone/>
            </a:pPr>
            <a:endParaRPr sz="1100">
              <a:solidFill>
                <a:schemeClr val="dk1"/>
              </a:solidFill>
            </a:endParaRPr>
          </a:p>
          <a:p>
            <a:pPr marL="0" lvl="0" indent="0" algn="l" rtl="0">
              <a:lnSpc>
                <a:spcPct val="110000"/>
              </a:lnSpc>
              <a:spcBef>
                <a:spcPts val="0"/>
              </a:spcBef>
              <a:spcAft>
                <a:spcPts val="0"/>
              </a:spcAft>
              <a:buSzPts val="1600"/>
              <a:buNone/>
            </a:pPr>
            <a:r>
              <a:rPr lang="fi-FI" sz="1100">
                <a:solidFill>
                  <a:schemeClr val="dk1"/>
                </a:solidFill>
              </a:rPr>
              <a:t>Kyselyn toteuttaa Turun yliopiston tutkimusryhmä, ja siihen on mahdollista vastata anonyymisti suomeksi, ruotsiksi tai englanniksi. Jokainen vastaus on erittäin tärkeä. Vastaukset tuottavat arvokasta tietoa kansalaisosallistumisen vaikutuksista työperäistä maahanmuuttoa koskevaan päätöksentekoon ja julkiseen keskusteluun, ja auttavat kehittämään suomalaista demokratiaa.</a:t>
            </a:r>
            <a:endParaRPr/>
          </a:p>
          <a:p>
            <a:pPr marL="0" lvl="0" indent="0" algn="l" rtl="0">
              <a:lnSpc>
                <a:spcPct val="110000"/>
              </a:lnSpc>
              <a:spcBef>
                <a:spcPts val="0"/>
              </a:spcBef>
              <a:spcAft>
                <a:spcPts val="0"/>
              </a:spcAft>
              <a:buSzPts val="1800"/>
              <a:buNone/>
            </a:pPr>
            <a:endParaRPr sz="1100">
              <a:solidFill>
                <a:schemeClr val="dk1"/>
              </a:solidFill>
            </a:endParaRPr>
          </a:p>
          <a:p>
            <a:pPr marL="0" indent="0">
              <a:spcBef>
                <a:spcPts val="0"/>
              </a:spcBef>
              <a:buSzPts val="1600"/>
              <a:buNone/>
            </a:pPr>
            <a:r>
              <a:rPr lang="fi-FI" sz="1100"/>
              <a:t>Kiitos keskustelusta!                                                                             </a:t>
            </a:r>
            <a:r>
              <a:rPr lang="fi-FI" sz="1100" b="1" dirty="0"/>
              <a:t>5 min</a:t>
            </a:r>
            <a:endParaRPr sz="1100" b="1" dirty="0"/>
          </a:p>
          <a:p>
            <a:pPr marL="0" lvl="0" indent="0" algn="l" rtl="0">
              <a:lnSpc>
                <a:spcPct val="110000"/>
              </a:lnSpc>
              <a:spcBef>
                <a:spcPts val="0"/>
              </a:spcBef>
              <a:spcAft>
                <a:spcPts val="0"/>
              </a:spcAft>
              <a:buClr>
                <a:schemeClr val="dk1"/>
              </a:buClr>
              <a:buSzPts val="1600"/>
              <a:buNone/>
            </a:pPr>
            <a:endParaRPr sz="1100"/>
          </a:p>
          <a:p>
            <a:pPr marL="0" lvl="0" indent="0" algn="l" rtl="0">
              <a:lnSpc>
                <a:spcPct val="100000"/>
              </a:lnSpc>
              <a:spcBef>
                <a:spcPts val="0"/>
              </a:spcBef>
              <a:spcAft>
                <a:spcPts val="0"/>
              </a:spcAft>
              <a:buClr>
                <a:schemeClr val="dk1"/>
              </a:buClr>
              <a:buSzPts val="1100"/>
              <a:buFont typeface="Arial"/>
              <a:buNone/>
            </a:pPr>
            <a:endParaRPr sz="1100"/>
          </a:p>
          <a:p>
            <a:pPr marL="0" lvl="0" indent="0" algn="l" rtl="0">
              <a:lnSpc>
                <a:spcPct val="110000"/>
              </a:lnSpc>
              <a:spcBef>
                <a:spcPts val="0"/>
              </a:spcBef>
              <a:spcAft>
                <a:spcPts val="0"/>
              </a:spcAft>
              <a:buClr>
                <a:schemeClr val="dk1"/>
              </a:buClr>
              <a:buSzPts val="1600"/>
              <a:buNone/>
            </a:pPr>
            <a:endParaRPr sz="1100"/>
          </a:p>
          <a:p>
            <a:pPr marL="0" lvl="0" indent="0" algn="l" rtl="0">
              <a:lnSpc>
                <a:spcPct val="110000"/>
              </a:lnSpc>
              <a:spcBef>
                <a:spcPts val="0"/>
              </a:spcBef>
              <a:spcAft>
                <a:spcPts val="0"/>
              </a:spcAft>
              <a:buClr>
                <a:schemeClr val="dk1"/>
              </a:buClr>
              <a:buSzPts val="1600"/>
              <a:buNone/>
            </a:pPr>
            <a:endParaRPr sz="1100"/>
          </a:p>
          <a:p>
            <a:pPr marL="0" lvl="0" indent="0" algn="l" rtl="0">
              <a:lnSpc>
                <a:spcPct val="110000"/>
              </a:lnSpc>
              <a:spcBef>
                <a:spcPts val="0"/>
              </a:spcBef>
              <a:spcAft>
                <a:spcPts val="0"/>
              </a:spcAft>
              <a:buClr>
                <a:schemeClr val="dk1"/>
              </a:buClr>
              <a:buSzPts val="1600"/>
              <a:buNone/>
            </a:pPr>
            <a:endParaRPr sz="1100"/>
          </a:p>
          <a:p>
            <a:pPr marL="0" lvl="0" indent="0" algn="l" rtl="0">
              <a:lnSpc>
                <a:spcPct val="110000"/>
              </a:lnSpc>
              <a:spcBef>
                <a:spcPts val="0"/>
              </a:spcBef>
              <a:spcAft>
                <a:spcPts val="0"/>
              </a:spcAft>
              <a:buClr>
                <a:schemeClr val="dk1"/>
              </a:buClr>
              <a:buSzPts val="1600"/>
              <a:buNone/>
            </a:pPr>
            <a:endParaRPr sz="1100"/>
          </a:p>
          <a:p>
            <a:pPr marL="0" lvl="0" indent="0" algn="l" rtl="0">
              <a:lnSpc>
                <a:spcPct val="110000"/>
              </a:lnSpc>
              <a:spcBef>
                <a:spcPts val="0"/>
              </a:spcBef>
              <a:spcAft>
                <a:spcPts val="0"/>
              </a:spcAft>
              <a:buClr>
                <a:schemeClr val="dk1"/>
              </a:buClr>
              <a:buSzPts val="1600"/>
              <a:buNone/>
            </a:pPr>
            <a:endParaRPr sz="1100"/>
          </a:p>
          <a:p>
            <a:pPr marL="0" lvl="0" indent="0" algn="l" rtl="0">
              <a:lnSpc>
                <a:spcPct val="110000"/>
              </a:lnSpc>
              <a:spcBef>
                <a:spcPts val="0"/>
              </a:spcBef>
              <a:spcAft>
                <a:spcPts val="0"/>
              </a:spcAft>
              <a:buClr>
                <a:schemeClr val="dk1"/>
              </a:buClr>
              <a:buSzPts val="1600"/>
              <a:buNone/>
            </a:pPr>
            <a:endParaRPr sz="1100"/>
          </a:p>
          <a:p>
            <a:pPr marL="0" lvl="0" indent="0" algn="l" rtl="0">
              <a:lnSpc>
                <a:spcPct val="110000"/>
              </a:lnSpc>
              <a:spcBef>
                <a:spcPts val="0"/>
              </a:spcBef>
              <a:spcAft>
                <a:spcPts val="0"/>
              </a:spcAft>
              <a:buClr>
                <a:schemeClr val="dk1"/>
              </a:buClr>
              <a:buSzPts val="1600"/>
              <a:buNone/>
            </a:pPr>
            <a:endParaRPr sz="1100"/>
          </a:p>
          <a:p>
            <a:pPr marL="0" lvl="0" indent="0" algn="r" rtl="0">
              <a:lnSpc>
                <a:spcPct val="110000"/>
              </a:lnSpc>
              <a:spcBef>
                <a:spcPts val="0"/>
              </a:spcBef>
              <a:spcAft>
                <a:spcPts val="0"/>
              </a:spcAft>
              <a:buClr>
                <a:schemeClr val="dk1"/>
              </a:buClr>
              <a:buSzPts val="1600"/>
              <a:buNone/>
            </a:pPr>
            <a:endParaRPr sz="1100" b="1"/>
          </a:p>
        </p:txBody>
      </p:sp>
      <p:sp>
        <p:nvSpPr>
          <p:cNvPr id="343" name="Google Shape;343;p11"/>
          <p:cNvSpPr txBox="1">
            <a:spLocks noGrp="1"/>
          </p:cNvSpPr>
          <p:nvPr>
            <p:ph type="body" idx="4"/>
          </p:nvPr>
        </p:nvSpPr>
        <p:spPr>
          <a:xfrm>
            <a:off x="6526350" y="554400"/>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fi-FI" sz="1800" b="1"/>
              <a:t>Kiitos ja lopetus</a:t>
            </a:r>
            <a:endParaRPr sz="1800" b="1"/>
          </a:p>
        </p:txBody>
      </p:sp>
      <p:sp>
        <p:nvSpPr>
          <p:cNvPr id="344" name="Google Shape;344;p11"/>
          <p:cNvSpPr txBox="1">
            <a:spLocks noGrp="1"/>
          </p:cNvSpPr>
          <p:nvPr>
            <p:ph type="body" idx="1"/>
          </p:nvPr>
        </p:nvSpPr>
        <p:spPr>
          <a:xfrm>
            <a:off x="516708" y="501713"/>
            <a:ext cx="4706400" cy="4976601"/>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fi-FI" sz="1500"/>
              <a:t>Min	Osio							</a:t>
            </a:r>
            <a:endParaRPr sz="1500"/>
          </a:p>
          <a:p>
            <a:pPr marL="0" lvl="0" indent="0" algn="l" rtl="0">
              <a:lnSpc>
                <a:spcPct val="110000"/>
              </a:lnSpc>
              <a:spcBef>
                <a:spcPts val="0"/>
              </a:spcBef>
              <a:spcAft>
                <a:spcPts val="0"/>
              </a:spcAft>
              <a:buClr>
                <a:schemeClr val="dk1"/>
              </a:buClr>
              <a:buSzPts val="1600"/>
              <a:buNone/>
            </a:pPr>
            <a:r>
              <a:rPr lang="fi-FI" sz="1400"/>
              <a:t>15 	Aloitus, pelisäännöt, virittäytyminen</a:t>
            </a:r>
            <a:endParaRPr sz="1400"/>
          </a:p>
          <a:p>
            <a:pPr marL="0" lvl="0" indent="0" algn="l" rtl="0">
              <a:lnSpc>
                <a:spcPct val="110000"/>
              </a:lnSpc>
              <a:spcBef>
                <a:spcPts val="0"/>
              </a:spcBef>
              <a:spcAft>
                <a:spcPts val="0"/>
              </a:spcAft>
              <a:buClr>
                <a:schemeClr val="dk1"/>
              </a:buClr>
              <a:buSzPts val="1600"/>
              <a:buNone/>
            </a:pPr>
            <a:r>
              <a:rPr lang="fi-FI" sz="1400"/>
              <a:t>85 	Yhteinen keskustelu (sis. tauko)</a:t>
            </a:r>
            <a:endParaRPr sz="1400"/>
          </a:p>
          <a:p>
            <a:pPr marL="0" lvl="0" indent="0" algn="l" rtl="0">
              <a:lnSpc>
                <a:spcPct val="110000"/>
              </a:lnSpc>
              <a:spcBef>
                <a:spcPts val="0"/>
              </a:spcBef>
              <a:spcAft>
                <a:spcPts val="0"/>
              </a:spcAft>
              <a:buClr>
                <a:schemeClr val="dk1"/>
              </a:buClr>
              <a:buSzPts val="1600"/>
              <a:buNone/>
            </a:pPr>
            <a:r>
              <a:rPr lang="fi-FI" sz="1400"/>
              <a:t>5 	Keskustelun anti: kirjoittaminen</a:t>
            </a:r>
            <a:endParaRPr/>
          </a:p>
          <a:p>
            <a:pPr marL="0" lvl="0" indent="0" algn="l" rtl="0">
              <a:lnSpc>
                <a:spcPct val="110000"/>
              </a:lnSpc>
              <a:spcBef>
                <a:spcPts val="0"/>
              </a:spcBef>
              <a:spcAft>
                <a:spcPts val="0"/>
              </a:spcAft>
              <a:buClr>
                <a:schemeClr val="dk1"/>
              </a:buClr>
              <a:buSzPts val="1600"/>
              <a:buNone/>
            </a:pPr>
            <a:r>
              <a:rPr lang="fi-FI" sz="1400"/>
              <a:t>10	Keskustelun anti: jakaminen</a:t>
            </a:r>
            <a:endParaRPr/>
          </a:p>
          <a:p>
            <a:pPr marL="0" lvl="0" indent="0" algn="l" rtl="0">
              <a:lnSpc>
                <a:spcPct val="110000"/>
              </a:lnSpc>
              <a:spcBef>
                <a:spcPts val="0"/>
              </a:spcBef>
              <a:spcAft>
                <a:spcPts val="0"/>
              </a:spcAft>
              <a:buClr>
                <a:schemeClr val="dk1"/>
              </a:buClr>
              <a:buSzPts val="1600"/>
              <a:buNone/>
            </a:pPr>
            <a:r>
              <a:rPr lang="fi-FI" sz="1400" b="1"/>
              <a:t>5	Kiitos ja lopetus</a:t>
            </a:r>
            <a:endParaRPr/>
          </a:p>
          <a:p>
            <a:pPr marL="0" lvl="0" indent="0" algn="l" rtl="0">
              <a:lnSpc>
                <a:spcPct val="110000"/>
              </a:lnSpc>
              <a:spcBef>
                <a:spcPts val="0"/>
              </a:spcBef>
              <a:spcAft>
                <a:spcPts val="0"/>
              </a:spcAft>
              <a:buClr>
                <a:schemeClr val="dk1"/>
              </a:buClr>
              <a:buSzPts val="1600"/>
              <a:buNone/>
            </a:pPr>
            <a:endParaRPr sz="1500"/>
          </a:p>
          <a:p>
            <a:pPr marL="0" lvl="0" indent="0" algn="l" rtl="0">
              <a:lnSpc>
                <a:spcPct val="110000"/>
              </a:lnSpc>
              <a:spcBef>
                <a:spcPts val="0"/>
              </a:spcBef>
              <a:spcAft>
                <a:spcPts val="0"/>
              </a:spcAft>
              <a:buClr>
                <a:schemeClr val="dk1"/>
              </a:buClr>
              <a:buSzPts val="1600"/>
              <a:buNone/>
            </a:pPr>
            <a:r>
              <a:rPr lang="fi-FI" sz="1400"/>
              <a:t>Yhteensä 120 min</a:t>
            </a:r>
            <a:endParaRPr sz="1400"/>
          </a:p>
          <a:p>
            <a:pPr marL="0" lvl="0" indent="0" algn="l" rtl="0">
              <a:lnSpc>
                <a:spcPct val="110000"/>
              </a:lnSpc>
              <a:spcBef>
                <a:spcPts val="0"/>
              </a:spcBef>
              <a:spcAft>
                <a:spcPts val="0"/>
              </a:spcAft>
              <a:buClr>
                <a:schemeClr val="dk1"/>
              </a:buClr>
              <a:buSzPts val="1600"/>
              <a:buNone/>
            </a:pPr>
            <a:endParaRPr sz="1200" i="1"/>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12"/>
          <p:cNvSpPr txBox="1">
            <a:spLocks noGrp="1"/>
          </p:cNvSpPr>
          <p:nvPr>
            <p:ph type="body" idx="1"/>
          </p:nvPr>
        </p:nvSpPr>
        <p:spPr>
          <a:xfrm>
            <a:off x="672350" y="1208149"/>
            <a:ext cx="4706400" cy="46503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fi-FI" sz="1400"/>
              <a:t>Kansallisten dialogien ydinryhmä ottaa vastaan keskustelujen kirjaukset.</a:t>
            </a:r>
            <a:endParaRPr sz="1400"/>
          </a:p>
          <a:p>
            <a:pPr marL="0" lvl="0" indent="0" algn="l" rtl="0">
              <a:lnSpc>
                <a:spcPct val="100000"/>
              </a:lnSpc>
              <a:spcBef>
                <a:spcPts val="0"/>
              </a:spcBef>
              <a:spcAft>
                <a:spcPts val="0"/>
              </a:spcAft>
              <a:buClr>
                <a:schemeClr val="dk1"/>
              </a:buClr>
              <a:buSzPts val="1100"/>
              <a:buFont typeface="Arial"/>
              <a:buNone/>
            </a:pPr>
            <a:endParaRPr sz="1400"/>
          </a:p>
          <a:p>
            <a:pPr marL="0" lvl="0" indent="0" algn="l" rtl="0">
              <a:lnSpc>
                <a:spcPct val="100000"/>
              </a:lnSpc>
              <a:spcBef>
                <a:spcPts val="0"/>
              </a:spcBef>
              <a:spcAft>
                <a:spcPts val="0"/>
              </a:spcAft>
              <a:buClr>
                <a:schemeClr val="dk1"/>
              </a:buClr>
              <a:buSzPts val="1100"/>
              <a:buNone/>
            </a:pPr>
            <a:r>
              <a:rPr lang="fi-FI" sz="1400"/>
              <a:t>Kirjauksien toimittaminen yhteistä koontia varten on tärkeää, sillä se lisää käytyjen keskustelujen vaikuttavuutta. Ne vaikuttavat kansallisen yhteenvedon sisältöön ja kaikkiin niihin toimijoihin, jotka hyödyntävät yhteenvetoa oman työnsä tueksi.</a:t>
            </a:r>
            <a:endParaRPr sz="1400"/>
          </a:p>
          <a:p>
            <a:pPr marL="0" lvl="0" indent="0" algn="l" rtl="0">
              <a:lnSpc>
                <a:spcPct val="100000"/>
              </a:lnSpc>
              <a:spcBef>
                <a:spcPts val="0"/>
              </a:spcBef>
              <a:spcAft>
                <a:spcPts val="0"/>
              </a:spcAft>
              <a:buClr>
                <a:schemeClr val="dk1"/>
              </a:buClr>
              <a:buSzPts val="1100"/>
              <a:buNone/>
            </a:pPr>
            <a:endParaRPr sz="1400"/>
          </a:p>
          <a:p>
            <a:pPr marL="0" lvl="0" indent="0" algn="l" rtl="0">
              <a:lnSpc>
                <a:spcPct val="100000"/>
              </a:lnSpc>
              <a:spcBef>
                <a:spcPts val="0"/>
              </a:spcBef>
              <a:spcAft>
                <a:spcPts val="0"/>
              </a:spcAft>
              <a:buClr>
                <a:schemeClr val="dk1"/>
              </a:buClr>
              <a:buSzPts val="1100"/>
              <a:buFont typeface="Arial"/>
              <a:buNone/>
            </a:pPr>
            <a:r>
              <a:rPr lang="fi-FI" sz="1400"/>
              <a:t>Kansallisten dialogien ydinryhmän yhteydessä toimiva tiimi lukee tarkkaan kaikki kirjaukset ja tekee niiden pohjalta yhteenvedon, joka julkaistaan Kansallisten dialogien </a:t>
            </a:r>
            <a:r>
              <a:rPr lang="fi-FI" sz="1400" u="sng">
                <a:solidFill>
                  <a:schemeClr val="hlink"/>
                </a:solidFill>
                <a:hlinkClick r:id="rId3"/>
              </a:rPr>
              <a:t>verkkosivuilla</a:t>
            </a:r>
            <a:r>
              <a:rPr lang="fi-FI" sz="1400"/>
              <a:t>.</a:t>
            </a:r>
            <a:endParaRPr sz="1400"/>
          </a:p>
          <a:p>
            <a:pPr marL="0" lvl="0" indent="0" algn="l" rtl="0">
              <a:lnSpc>
                <a:spcPct val="110000"/>
              </a:lnSpc>
              <a:spcBef>
                <a:spcPts val="0"/>
              </a:spcBef>
              <a:spcAft>
                <a:spcPts val="0"/>
              </a:spcAft>
              <a:buClr>
                <a:schemeClr val="dk1"/>
              </a:buClr>
              <a:buSzPts val="1600"/>
              <a:buNone/>
            </a:pPr>
            <a:endParaRPr/>
          </a:p>
        </p:txBody>
      </p:sp>
      <p:sp>
        <p:nvSpPr>
          <p:cNvPr id="350" name="Google Shape;350;p12"/>
          <p:cNvSpPr txBox="1">
            <a:spLocks noGrp="1"/>
          </p:cNvSpPr>
          <p:nvPr>
            <p:ph type="body" idx="2"/>
          </p:nvPr>
        </p:nvSpPr>
        <p:spPr>
          <a:xfrm>
            <a:off x="6526350" y="1208149"/>
            <a:ext cx="5006700" cy="4650326"/>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Clr>
                <a:schemeClr val="dk1"/>
              </a:buClr>
              <a:buSzPts val="1100"/>
              <a:buFont typeface="Arial"/>
              <a:buNone/>
            </a:pPr>
            <a:r>
              <a:rPr lang="fi-FI" sz="1400"/>
              <a:t>Kiitos, että olet mukana Kansallisissa dialogeissa. Toivottavasti järjestämäsi keskustelu oli hyvä kokemus sinulle ja osallistujille. Kansallisten dialogien yhtenä tavoitteena on yhteiskunnan eri toimijoiden ja kansalaisten dialogiosaamisen kehittyminen. </a:t>
            </a:r>
            <a:endParaRPr sz="1400"/>
          </a:p>
          <a:p>
            <a:pPr marL="0" lvl="0" indent="0" algn="l" rtl="0">
              <a:lnSpc>
                <a:spcPct val="115000"/>
              </a:lnSpc>
              <a:spcBef>
                <a:spcPts val="0"/>
              </a:spcBef>
              <a:spcAft>
                <a:spcPts val="0"/>
              </a:spcAft>
              <a:buClr>
                <a:schemeClr val="dk1"/>
              </a:buClr>
              <a:buSzPts val="1100"/>
              <a:buFont typeface="Arial"/>
              <a:buNone/>
            </a:pPr>
            <a:endParaRPr sz="1400"/>
          </a:p>
          <a:p>
            <a:pPr marL="0" lvl="0" indent="0" algn="l" rtl="0">
              <a:lnSpc>
                <a:spcPct val="115000"/>
              </a:lnSpc>
              <a:spcBef>
                <a:spcPts val="0"/>
              </a:spcBef>
              <a:spcAft>
                <a:spcPts val="0"/>
              </a:spcAft>
              <a:buClr>
                <a:schemeClr val="dk1"/>
              </a:buClr>
              <a:buSzPts val="1100"/>
              <a:buFont typeface="Arial"/>
              <a:buNone/>
            </a:pPr>
            <a:r>
              <a:rPr lang="fi-FI" sz="1400"/>
              <a:t>Dialogi on mahdollisuus syventää ymmärrystä, oppia rakentavan keskustelun taitoja, pysähtyä kuuntelemaan muiden kokemuksia ja päästä kertomaan omia, epävalmiitakin ajatuksia muille.</a:t>
            </a:r>
            <a:endParaRPr sz="1400"/>
          </a:p>
          <a:p>
            <a:pPr marL="0" lvl="0" indent="0" algn="l" rtl="0">
              <a:lnSpc>
                <a:spcPct val="110000"/>
              </a:lnSpc>
              <a:spcBef>
                <a:spcPts val="0"/>
              </a:spcBef>
              <a:spcAft>
                <a:spcPts val="0"/>
              </a:spcAft>
              <a:buClr>
                <a:schemeClr val="dk1"/>
              </a:buClr>
              <a:buSzPts val="1600"/>
              <a:buNone/>
            </a:pPr>
            <a:endParaRPr sz="1300"/>
          </a:p>
          <a:p>
            <a:pPr marL="0" lvl="0" indent="0" algn="l" rtl="0">
              <a:lnSpc>
                <a:spcPct val="100000"/>
              </a:lnSpc>
              <a:spcBef>
                <a:spcPts val="0"/>
              </a:spcBef>
              <a:spcAft>
                <a:spcPts val="0"/>
              </a:spcAft>
              <a:buClr>
                <a:schemeClr val="dk1"/>
              </a:buClr>
              <a:buSzPts val="1100"/>
              <a:buNone/>
            </a:pPr>
            <a:endParaRPr sz="13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r" rtl="0">
              <a:lnSpc>
                <a:spcPct val="110000"/>
              </a:lnSpc>
              <a:spcBef>
                <a:spcPts val="0"/>
              </a:spcBef>
              <a:spcAft>
                <a:spcPts val="0"/>
              </a:spcAft>
              <a:buClr>
                <a:schemeClr val="dk1"/>
              </a:buClr>
              <a:buSzPts val="1600"/>
              <a:buNone/>
            </a:pPr>
            <a:endParaRPr sz="1700" b="1"/>
          </a:p>
        </p:txBody>
      </p:sp>
      <p:sp>
        <p:nvSpPr>
          <p:cNvPr id="351" name="Google Shape;351;p12"/>
          <p:cNvSpPr txBox="1">
            <a:spLocks noGrp="1"/>
          </p:cNvSpPr>
          <p:nvPr>
            <p:ph type="body" idx="3"/>
          </p:nvPr>
        </p:nvSpPr>
        <p:spPr>
          <a:xfrm>
            <a:off x="673200" y="554400"/>
            <a:ext cx="4737900" cy="445151"/>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fi-FI" sz="2300" b="1">
                <a:latin typeface="Inter"/>
                <a:ea typeface="Inter"/>
                <a:cs typeface="Inter"/>
                <a:sym typeface="Inter"/>
              </a:rPr>
              <a:t>Miten eteenpäin?</a:t>
            </a:r>
            <a:endParaRPr sz="5700" b="1"/>
          </a:p>
        </p:txBody>
      </p:sp>
      <p:sp>
        <p:nvSpPr>
          <p:cNvPr id="352" name="Google Shape;352;p12"/>
          <p:cNvSpPr txBox="1">
            <a:spLocks noGrp="1"/>
          </p:cNvSpPr>
          <p:nvPr>
            <p:ph type="body" idx="4"/>
          </p:nvPr>
        </p:nvSpPr>
        <p:spPr>
          <a:xfrm>
            <a:off x="6526350" y="358850"/>
            <a:ext cx="4706400" cy="84929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fi-FI" sz="1800" b="1"/>
              <a:t>Järjestäjälle:</a:t>
            </a:r>
            <a:endParaRPr sz="1800" b="1"/>
          </a:p>
          <a:p>
            <a:pPr marL="0" lvl="0" indent="0" algn="l" rtl="0">
              <a:lnSpc>
                <a:spcPct val="90000"/>
              </a:lnSpc>
              <a:spcBef>
                <a:spcPts val="0"/>
              </a:spcBef>
              <a:spcAft>
                <a:spcPts val="0"/>
              </a:spcAft>
              <a:buClr>
                <a:schemeClr val="dk1"/>
              </a:buClr>
              <a:buSzPts val="5000"/>
              <a:buNone/>
            </a:pPr>
            <a:endParaRPr sz="1800" b="1"/>
          </a:p>
          <a:p>
            <a:pPr marL="0" lvl="0" indent="0" algn="l" rtl="0">
              <a:lnSpc>
                <a:spcPct val="90000"/>
              </a:lnSpc>
              <a:spcBef>
                <a:spcPts val="0"/>
              </a:spcBef>
              <a:spcAft>
                <a:spcPts val="0"/>
              </a:spcAft>
              <a:buClr>
                <a:schemeClr val="dk1"/>
              </a:buClr>
              <a:buSzPts val="5000"/>
              <a:buNone/>
            </a:pPr>
            <a:r>
              <a:rPr lang="fi-FI" sz="1600" b="1"/>
              <a:t>Kiitos kun järjestit dialogin!</a:t>
            </a:r>
            <a:endParaRPr sz="1600"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2"/>
          <p:cNvSpPr txBox="1">
            <a:spLocks noGrp="1"/>
          </p:cNvSpPr>
          <p:nvPr>
            <p:ph type="ctrTitle"/>
          </p:nvPr>
        </p:nvSpPr>
        <p:spPr>
          <a:xfrm>
            <a:off x="788893" y="891019"/>
            <a:ext cx="10614213" cy="4005072"/>
          </a:xfrm>
          <a:prstGeom prst="rect">
            <a:avLst/>
          </a:prstGeom>
          <a:noFill/>
          <a:ln>
            <a:noFill/>
          </a:ln>
        </p:spPr>
        <p:txBody>
          <a:bodyPr spcFirstLastPara="1" wrap="square" lIns="0" tIns="0" rIns="0" bIns="0" anchor="ctr" anchorCtr="0">
            <a:noAutofit/>
          </a:bodyPr>
          <a:lstStyle/>
          <a:p>
            <a:pPr marL="0" lvl="0" indent="0" algn="l" rtl="0">
              <a:lnSpc>
                <a:spcPct val="80000"/>
              </a:lnSpc>
              <a:spcBef>
                <a:spcPts val="0"/>
              </a:spcBef>
              <a:spcAft>
                <a:spcPts val="0"/>
              </a:spcAft>
              <a:buClr>
                <a:schemeClr val="dk1"/>
              </a:buClr>
              <a:buSzPts val="7000"/>
              <a:buFont typeface="Inter Tight"/>
              <a:buNone/>
            </a:pPr>
            <a:r>
              <a:rPr lang="fi-FI" sz="2400" b="1"/>
              <a:t>Ohjeita käsikirjoituksen käyttämiseen</a:t>
            </a:r>
            <a:endParaRPr sz="2400" b="1"/>
          </a:p>
          <a:p>
            <a:pPr marL="0" lvl="0" indent="0" algn="l" rtl="0">
              <a:lnSpc>
                <a:spcPct val="80000"/>
              </a:lnSpc>
              <a:spcBef>
                <a:spcPts val="0"/>
              </a:spcBef>
              <a:spcAft>
                <a:spcPts val="0"/>
              </a:spcAft>
              <a:buClr>
                <a:schemeClr val="dk1"/>
              </a:buClr>
              <a:buSzPts val="7000"/>
              <a:buFont typeface="Inter Tight"/>
              <a:buNone/>
            </a:pPr>
            <a:endParaRPr sz="2400"/>
          </a:p>
          <a:p>
            <a:pPr marL="457200" lvl="0" indent="-330200" algn="l" rtl="0">
              <a:lnSpc>
                <a:spcPct val="100000"/>
              </a:lnSpc>
              <a:spcBef>
                <a:spcPts val="0"/>
              </a:spcBef>
              <a:spcAft>
                <a:spcPts val="0"/>
              </a:spcAft>
              <a:buSzPts val="1600"/>
              <a:buChar char="●"/>
            </a:pPr>
            <a:r>
              <a:rPr lang="fi-FI" sz="1600"/>
              <a:t>Suunnittele dialogi ennakkoon käsikirjoituksen pohjalta. </a:t>
            </a:r>
            <a:endParaRPr sz="1600"/>
          </a:p>
          <a:p>
            <a:pPr marL="457200" lvl="0" indent="-330200" algn="l" rtl="0">
              <a:lnSpc>
                <a:spcPct val="100000"/>
              </a:lnSpc>
              <a:spcBef>
                <a:spcPts val="1000"/>
              </a:spcBef>
              <a:spcAft>
                <a:spcPts val="0"/>
              </a:spcAft>
              <a:buSzPts val="1600"/>
              <a:buChar char="●"/>
            </a:pPr>
            <a:r>
              <a:rPr lang="fi-FI" sz="1600"/>
              <a:t>Käsikirjoitus on dialogin ohjaamisen tueksi, sitä ei tarvitse jakaa keskustelijoille. Käsikirjoitus kannattaa tulostaa itselle muokkauksen jälkeen. </a:t>
            </a:r>
            <a:endParaRPr sz="1600"/>
          </a:p>
          <a:p>
            <a:pPr marL="457200" lvl="0" indent="-330200" algn="l" rtl="0">
              <a:lnSpc>
                <a:spcPct val="100000"/>
              </a:lnSpc>
              <a:spcBef>
                <a:spcPts val="1000"/>
              </a:spcBef>
              <a:spcAft>
                <a:spcPts val="0"/>
              </a:spcAft>
              <a:buSzPts val="1600"/>
              <a:buChar char="●"/>
            </a:pPr>
            <a:r>
              <a:rPr lang="fi-FI" sz="1600"/>
              <a:t>Käsikirjoituksen sanoitukset ovat esimerkkisanoituksia. Muokkaa ne keskustelun aiheeseen, kohderyhmään ja suuhusi sopiviksi.</a:t>
            </a:r>
            <a:endParaRPr sz="1600"/>
          </a:p>
          <a:p>
            <a:pPr marL="457200" lvl="0" indent="-330200" algn="l" rtl="0">
              <a:lnSpc>
                <a:spcPct val="100000"/>
              </a:lnSpc>
              <a:spcBef>
                <a:spcPts val="1000"/>
              </a:spcBef>
              <a:spcAft>
                <a:spcPts val="0"/>
              </a:spcAft>
              <a:buSzPts val="1600"/>
              <a:buChar char="●"/>
            </a:pPr>
            <a:r>
              <a:rPr lang="fi-FI" sz="1600"/>
              <a:t>Kellonajat ovat suuntaa-antavia. Niiden on tarkoitus antaa käsitys siitä, minkä verran aikaa kuhunkin vaiheeseen kannattaa suurin piirtein käyttää. Kellonaikoja ei tarvitse noudattaa täsmällisesti aloitusta ja lopetusta lukuun ottamatta.  </a:t>
            </a:r>
            <a:endParaRPr sz="1600"/>
          </a:p>
          <a:p>
            <a:pPr marL="457200" lvl="0" indent="-330200" algn="l" rtl="0">
              <a:lnSpc>
                <a:spcPct val="100000"/>
              </a:lnSpc>
              <a:spcBef>
                <a:spcPts val="1000"/>
              </a:spcBef>
              <a:spcAft>
                <a:spcPts val="0"/>
              </a:spcAft>
              <a:buSzPts val="1600"/>
              <a:buChar char="●"/>
            </a:pPr>
            <a:r>
              <a:rPr lang="fi-FI" sz="1600"/>
              <a:t>Voit hyödyntää omaa ryhmänohjauksen osaamistasi ja käyttää tarpeen mukaan hyväksi havaittuja keinoja keskustelun ja keskustelijoiden tukemiseksi.</a:t>
            </a:r>
            <a:endParaRPr sz="1600"/>
          </a:p>
          <a:p>
            <a:pPr marL="457200" lvl="0" indent="-330200" algn="l" rtl="0">
              <a:lnSpc>
                <a:spcPct val="100000"/>
              </a:lnSpc>
              <a:spcBef>
                <a:spcPts val="1000"/>
              </a:spcBef>
              <a:spcAft>
                <a:spcPts val="1000"/>
              </a:spcAft>
              <a:buSzPts val="1600"/>
              <a:buChar char="●"/>
            </a:pPr>
            <a:r>
              <a:rPr lang="fi-FI" sz="1600"/>
              <a:t>Sovi ennakkoon, kuka kirjaa keskustelun. On tärkeää kirjata koko keskustelun kulku. Kirjurin ei tarvitse koostaa kirjauksista tiivistelmää vaan kirjata mahdollisimman tarkkaan, mitä keskustelussa sanottiin. Käsikirjoitus voi auttaa myös kirjuria valmistautumisessa.</a:t>
            </a:r>
            <a:endParaRPr sz="16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3"/>
          <p:cNvSpPr txBox="1">
            <a:spLocks noGrp="1"/>
          </p:cNvSpPr>
          <p:nvPr>
            <p:ph type="body" idx="1"/>
          </p:nvPr>
        </p:nvSpPr>
        <p:spPr>
          <a:xfrm>
            <a:off x="672350" y="424100"/>
            <a:ext cx="4706400"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fi-FI" sz="1500"/>
              <a:t>LUKUOHJE: </a:t>
            </a:r>
            <a:endParaRPr/>
          </a:p>
          <a:p>
            <a:pPr marL="0" lvl="0" indent="0" algn="l" rtl="0">
              <a:lnSpc>
                <a:spcPct val="110000"/>
              </a:lnSpc>
              <a:spcBef>
                <a:spcPts val="0"/>
              </a:spcBef>
              <a:spcAft>
                <a:spcPts val="0"/>
              </a:spcAft>
              <a:buClr>
                <a:schemeClr val="dk1"/>
              </a:buClr>
              <a:buSzPts val="1600"/>
              <a:buNone/>
            </a:pPr>
            <a:r>
              <a:rPr lang="fi-FI" sz="1500"/>
              <a:t>Oikealla sanoitus- ja ohjausvinkkejä ohjaajalle:</a:t>
            </a:r>
            <a:endParaRPr sz="1500"/>
          </a:p>
          <a:p>
            <a:pPr marL="0" lvl="0" indent="0" algn="l" rtl="0">
              <a:lnSpc>
                <a:spcPct val="110000"/>
              </a:lnSpc>
              <a:spcBef>
                <a:spcPts val="0"/>
              </a:spcBef>
              <a:spcAft>
                <a:spcPts val="0"/>
              </a:spcAft>
              <a:buClr>
                <a:schemeClr val="dk1"/>
              </a:buClr>
              <a:buSzPts val="1600"/>
              <a:buNone/>
            </a:pPr>
            <a:r>
              <a:rPr lang="fi-FI" sz="1500"/>
              <a:t>Perusfontti - sano esimerkiksi näin</a:t>
            </a:r>
            <a:endParaRPr sz="1500"/>
          </a:p>
          <a:p>
            <a:pPr marL="0" lvl="0" indent="0" algn="l" rtl="0">
              <a:lnSpc>
                <a:spcPct val="110000"/>
              </a:lnSpc>
              <a:spcBef>
                <a:spcPts val="0"/>
              </a:spcBef>
              <a:spcAft>
                <a:spcPts val="0"/>
              </a:spcAft>
              <a:buClr>
                <a:schemeClr val="dk1"/>
              </a:buClr>
              <a:buSzPts val="1600"/>
              <a:buNone/>
            </a:pPr>
            <a:r>
              <a:rPr lang="fi-FI" sz="1500" i="1"/>
              <a:t>Kursivoitu fontti - ohjaajalle apua keskusteluun</a:t>
            </a:r>
            <a:endParaRPr sz="1500" i="1"/>
          </a:p>
          <a:p>
            <a:pPr marL="0" lvl="0" indent="0" algn="l" rtl="0">
              <a:lnSpc>
                <a:spcPct val="110000"/>
              </a:lnSpc>
              <a:spcBef>
                <a:spcPts val="0"/>
              </a:spcBef>
              <a:spcAft>
                <a:spcPts val="0"/>
              </a:spcAft>
              <a:buClr>
                <a:schemeClr val="dk1"/>
              </a:buClr>
              <a:buSzPts val="1600"/>
              <a:buNone/>
            </a:pPr>
            <a:r>
              <a:rPr lang="fi-FI" sz="1500" b="1"/>
              <a:t>L</a:t>
            </a:r>
            <a:r>
              <a:rPr lang="fi-FI" sz="1500" b="1">
                <a:solidFill>
                  <a:srgbClr val="000000"/>
                </a:solidFill>
              </a:rPr>
              <a:t>ihavoitu: Muuta tarpeen mukaan</a:t>
            </a:r>
            <a:endParaRPr sz="1500" b="1">
              <a:solidFill>
                <a:srgbClr val="000000"/>
              </a:solidFill>
            </a:endParaRPr>
          </a:p>
          <a:p>
            <a:pPr marL="0" lvl="0" indent="0" algn="l" rtl="0">
              <a:lnSpc>
                <a:spcPct val="110000"/>
              </a:lnSpc>
              <a:spcBef>
                <a:spcPts val="0"/>
              </a:spcBef>
              <a:spcAft>
                <a:spcPts val="0"/>
              </a:spcAft>
              <a:buClr>
                <a:schemeClr val="dk1"/>
              </a:buClr>
              <a:buSzPts val="1600"/>
              <a:buNone/>
            </a:pPr>
            <a:endParaRPr/>
          </a:p>
          <a:p>
            <a:pPr marL="0" lvl="0" indent="0" algn="l" rtl="0">
              <a:lnSpc>
                <a:spcPct val="110000"/>
              </a:lnSpc>
              <a:spcBef>
                <a:spcPts val="0"/>
              </a:spcBef>
              <a:spcAft>
                <a:spcPts val="0"/>
              </a:spcAft>
              <a:buClr>
                <a:schemeClr val="dk1"/>
              </a:buClr>
              <a:buSzPts val="1600"/>
              <a:buNone/>
            </a:pPr>
            <a:endParaRPr/>
          </a:p>
          <a:p>
            <a:pPr marL="0" lvl="0" indent="0" algn="l" rtl="0">
              <a:lnSpc>
                <a:spcPct val="110000"/>
              </a:lnSpc>
              <a:spcBef>
                <a:spcPts val="0"/>
              </a:spcBef>
              <a:spcAft>
                <a:spcPts val="0"/>
              </a:spcAft>
              <a:buClr>
                <a:schemeClr val="dk1"/>
              </a:buClr>
              <a:buSzPts val="1600"/>
              <a:buNone/>
            </a:pPr>
            <a:r>
              <a:rPr lang="fi-FI" sz="1500"/>
              <a:t>Min	Osio			</a:t>
            </a:r>
            <a:endParaRPr/>
          </a:p>
          <a:p>
            <a:pPr marL="0" lvl="0" indent="0" algn="l" rtl="0">
              <a:lnSpc>
                <a:spcPct val="110000"/>
              </a:lnSpc>
              <a:spcBef>
                <a:spcPts val="0"/>
              </a:spcBef>
              <a:spcAft>
                <a:spcPts val="0"/>
              </a:spcAft>
              <a:buClr>
                <a:schemeClr val="dk1"/>
              </a:buClr>
              <a:buSzPts val="1600"/>
              <a:buNone/>
            </a:pPr>
            <a:endParaRPr sz="1500"/>
          </a:p>
          <a:p>
            <a:pPr marL="0" lvl="0" indent="0" algn="l" rtl="0">
              <a:lnSpc>
                <a:spcPct val="110000"/>
              </a:lnSpc>
              <a:spcBef>
                <a:spcPts val="0"/>
              </a:spcBef>
              <a:spcAft>
                <a:spcPts val="0"/>
              </a:spcAft>
              <a:buClr>
                <a:schemeClr val="dk1"/>
              </a:buClr>
              <a:buSzPts val="1600"/>
              <a:buNone/>
            </a:pPr>
            <a:r>
              <a:rPr lang="fi-FI" sz="1400" b="1"/>
              <a:t>15 	Aloitus, pelisäännöt, virittäytyminen</a:t>
            </a:r>
            <a:endParaRPr sz="1400" b="1"/>
          </a:p>
          <a:p>
            <a:pPr marL="0" lvl="0" indent="0" algn="l" rtl="0">
              <a:lnSpc>
                <a:spcPct val="110000"/>
              </a:lnSpc>
              <a:spcBef>
                <a:spcPts val="0"/>
              </a:spcBef>
              <a:spcAft>
                <a:spcPts val="0"/>
              </a:spcAft>
              <a:buClr>
                <a:schemeClr val="dk1"/>
              </a:buClr>
              <a:buSzPts val="1600"/>
              <a:buNone/>
            </a:pPr>
            <a:r>
              <a:rPr lang="fi-FI" sz="1400"/>
              <a:t>85 	Yhteinen keskustelu (sis. tauko)</a:t>
            </a:r>
            <a:endParaRPr sz="1400"/>
          </a:p>
          <a:p>
            <a:pPr marL="0" lvl="0" indent="0" algn="l" rtl="0">
              <a:lnSpc>
                <a:spcPct val="110000"/>
              </a:lnSpc>
              <a:spcBef>
                <a:spcPts val="0"/>
              </a:spcBef>
              <a:spcAft>
                <a:spcPts val="0"/>
              </a:spcAft>
              <a:buClr>
                <a:schemeClr val="dk1"/>
              </a:buClr>
              <a:buSzPts val="1600"/>
              <a:buNone/>
            </a:pPr>
            <a:r>
              <a:rPr lang="fi-FI" sz="1400"/>
              <a:t>5 	Keskustelun anti: kirjoittaminen</a:t>
            </a:r>
            <a:endParaRPr sz="1400"/>
          </a:p>
          <a:p>
            <a:pPr marL="0" lvl="0" indent="0" algn="l" rtl="0">
              <a:lnSpc>
                <a:spcPct val="110000"/>
              </a:lnSpc>
              <a:spcBef>
                <a:spcPts val="0"/>
              </a:spcBef>
              <a:spcAft>
                <a:spcPts val="0"/>
              </a:spcAft>
              <a:buClr>
                <a:schemeClr val="dk1"/>
              </a:buClr>
              <a:buSzPts val="1600"/>
              <a:buNone/>
            </a:pPr>
            <a:r>
              <a:rPr lang="fi-FI" sz="1400"/>
              <a:t>10	Keskustelun anti: jakaminen</a:t>
            </a:r>
            <a:endParaRPr sz="1400"/>
          </a:p>
          <a:p>
            <a:pPr marL="0" lvl="0" indent="0" algn="l" rtl="0">
              <a:lnSpc>
                <a:spcPct val="110000"/>
              </a:lnSpc>
              <a:spcBef>
                <a:spcPts val="0"/>
              </a:spcBef>
              <a:spcAft>
                <a:spcPts val="0"/>
              </a:spcAft>
              <a:buClr>
                <a:schemeClr val="dk1"/>
              </a:buClr>
              <a:buSzPts val="1600"/>
              <a:buNone/>
            </a:pPr>
            <a:r>
              <a:rPr lang="fi-FI" sz="1400"/>
              <a:t>5	Kiitos ja lopetus</a:t>
            </a:r>
            <a:endParaRPr sz="1400"/>
          </a:p>
          <a:p>
            <a:pPr marL="0" lvl="0" indent="0" algn="l" rtl="0">
              <a:lnSpc>
                <a:spcPct val="110000"/>
              </a:lnSpc>
              <a:spcBef>
                <a:spcPts val="0"/>
              </a:spcBef>
              <a:spcAft>
                <a:spcPts val="0"/>
              </a:spcAft>
              <a:buClr>
                <a:schemeClr val="dk1"/>
              </a:buClr>
              <a:buSzPts val="1600"/>
              <a:buNone/>
            </a:pPr>
            <a:endParaRPr sz="1500"/>
          </a:p>
          <a:p>
            <a:pPr marL="0" lvl="0" indent="0" algn="l" rtl="0">
              <a:lnSpc>
                <a:spcPct val="110000"/>
              </a:lnSpc>
              <a:spcBef>
                <a:spcPts val="0"/>
              </a:spcBef>
              <a:spcAft>
                <a:spcPts val="0"/>
              </a:spcAft>
              <a:buClr>
                <a:schemeClr val="dk1"/>
              </a:buClr>
              <a:buSzPts val="1600"/>
              <a:buNone/>
            </a:pPr>
            <a:r>
              <a:rPr lang="fi-FI" sz="1400"/>
              <a:t>Yhteensä 120 min</a:t>
            </a:r>
            <a:endParaRPr sz="1400"/>
          </a:p>
          <a:p>
            <a:pPr marL="0" lvl="0" indent="0" algn="l" rtl="0">
              <a:lnSpc>
                <a:spcPct val="110000"/>
              </a:lnSpc>
              <a:spcBef>
                <a:spcPts val="0"/>
              </a:spcBef>
              <a:spcAft>
                <a:spcPts val="0"/>
              </a:spcAft>
              <a:buClr>
                <a:schemeClr val="dk1"/>
              </a:buClr>
              <a:buSzPts val="1600"/>
              <a:buNone/>
            </a:pPr>
            <a:endParaRPr/>
          </a:p>
        </p:txBody>
      </p:sp>
      <p:sp>
        <p:nvSpPr>
          <p:cNvPr id="286" name="Google Shape;286;p3"/>
          <p:cNvSpPr txBox="1">
            <a:spLocks noGrp="1"/>
          </p:cNvSpPr>
          <p:nvPr>
            <p:ph type="body" idx="2"/>
          </p:nvPr>
        </p:nvSpPr>
        <p:spPr>
          <a:xfrm>
            <a:off x="6526350" y="793700"/>
            <a:ext cx="5246550" cy="5433016"/>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r>
              <a:rPr lang="fi-FI" sz="1100"/>
              <a:t>Tervetuloa mukaan Kansalliseen dialogiin. Aiheemme on</a:t>
            </a:r>
            <a:r>
              <a:rPr lang="fi-FI" sz="1100" b="1"/>
              <a:t>: ”Työelämän huominen – miten Suomi muuttuu työperäisen maahanmuuton myötä”</a:t>
            </a:r>
            <a:r>
              <a:rPr lang="fi-FI" sz="1100" dirty="0"/>
              <a:t> </a:t>
            </a:r>
            <a:r>
              <a:rPr lang="fi-FI" sz="1100" i="1"/>
              <a:t>Muokkaa tämä vastaamaan juuri teidän keskustelun otsikkoa.</a:t>
            </a:r>
            <a:r>
              <a:rPr lang="fi-FI" sz="1100" b="1" dirty="0"/>
              <a:t> </a:t>
            </a:r>
            <a:r>
              <a:rPr lang="fi-FI" sz="1100"/>
              <a:t>Työelämän huominen -keskustelut ovat osa syksyn Kansallisia dialogeja Kestävästä kotimaasta. Dialogeissa pohditaan, millaisia vaikutuksia työperäisellä maahanmuutolla on Suomen työpaikkoihin ja suomalaiseen yhteiskuntaan. Tarkoitus on kuulla laajasti kokemuksia niin Suomeen työn perässä muuttaneilta kuin täällä koko elämänsä asuneilta sekä työelämän eri toimijoilta. </a:t>
            </a:r>
            <a:endParaRPr/>
          </a:p>
          <a:p>
            <a:pPr marL="0" lvl="0" indent="0" algn="l" rtl="0">
              <a:lnSpc>
                <a:spcPct val="110000"/>
              </a:lnSpc>
              <a:spcBef>
                <a:spcPts val="0"/>
              </a:spcBef>
              <a:spcAft>
                <a:spcPts val="0"/>
              </a:spcAft>
              <a:buSzPts val="1600"/>
              <a:buNone/>
            </a:pPr>
            <a:endParaRPr sz="1100"/>
          </a:p>
          <a:p>
            <a:pPr marL="0" lvl="0" indent="0" algn="l" rtl="0">
              <a:lnSpc>
                <a:spcPct val="110000"/>
              </a:lnSpc>
              <a:spcBef>
                <a:spcPts val="0"/>
              </a:spcBef>
              <a:spcAft>
                <a:spcPts val="0"/>
              </a:spcAft>
              <a:buClr>
                <a:schemeClr val="dk1"/>
              </a:buClr>
              <a:buSzPts val="1600"/>
              <a:buNone/>
            </a:pPr>
            <a:r>
              <a:rPr lang="fi-FI" sz="1100"/>
              <a:t>Olen </a:t>
            </a:r>
            <a:r>
              <a:rPr lang="fi-FI" sz="1100" b="1"/>
              <a:t>XX</a:t>
            </a:r>
            <a:r>
              <a:rPr lang="fi-FI" sz="1100"/>
              <a:t> ja toimin tänään dialogin ohjaajana. </a:t>
            </a:r>
            <a:r>
              <a:rPr lang="fi-FI" sz="1100" i="1"/>
              <a:t>Kerro, miten puheenvuoroja jaetaan.</a:t>
            </a:r>
            <a:r>
              <a:rPr lang="fi-FI" sz="1100"/>
              <a:t> Pyritään puhumaan omasta kokemuksesta ja kuuntelemaan rauhassa muiden kokemuksia aiheesta.</a:t>
            </a:r>
            <a:endParaRPr sz="1100"/>
          </a:p>
          <a:p>
            <a:pPr marL="0" lvl="0" indent="0" algn="l" rtl="0">
              <a:lnSpc>
                <a:spcPct val="110000"/>
              </a:lnSpc>
              <a:spcBef>
                <a:spcPts val="0"/>
              </a:spcBef>
              <a:spcAft>
                <a:spcPts val="0"/>
              </a:spcAft>
              <a:buClr>
                <a:schemeClr val="dk1"/>
              </a:buClr>
              <a:buSzPts val="1600"/>
              <a:buNone/>
            </a:pPr>
            <a:endParaRPr sz="1100"/>
          </a:p>
          <a:p>
            <a:pPr marL="0" lvl="0" indent="0" algn="l" rtl="0">
              <a:lnSpc>
                <a:spcPct val="110000"/>
              </a:lnSpc>
              <a:spcBef>
                <a:spcPts val="0"/>
              </a:spcBef>
              <a:spcAft>
                <a:spcPts val="0"/>
              </a:spcAft>
              <a:buClr>
                <a:schemeClr val="dk1"/>
              </a:buClr>
              <a:buSzPts val="1600"/>
              <a:buNone/>
            </a:pPr>
            <a:r>
              <a:rPr lang="fi-FI" sz="1100"/>
              <a:t>Dialogin aikana voi olla erilaisia näkemyksiä aiheesta. Tämä sopii hyvin, sillä emme pyri yksimielisyyteen. Keskustelun lopuksi pohditaan, mitä olemme oppineet tai oivaltaneet dialogin aikana.</a:t>
            </a:r>
            <a:endParaRPr sz="1100"/>
          </a:p>
          <a:p>
            <a:pPr marL="0" lvl="0" indent="0" algn="l" rtl="0">
              <a:lnSpc>
                <a:spcPct val="110000"/>
              </a:lnSpc>
              <a:spcBef>
                <a:spcPts val="0"/>
              </a:spcBef>
              <a:spcAft>
                <a:spcPts val="0"/>
              </a:spcAft>
              <a:buClr>
                <a:schemeClr val="dk1"/>
              </a:buClr>
              <a:buSzPts val="1600"/>
              <a:buNone/>
            </a:pPr>
            <a:endParaRPr sz="1100"/>
          </a:p>
          <a:p>
            <a:pPr marL="0" lvl="0" indent="0" algn="l" rtl="0">
              <a:lnSpc>
                <a:spcPct val="110000"/>
              </a:lnSpc>
              <a:spcBef>
                <a:spcPts val="0"/>
              </a:spcBef>
              <a:spcAft>
                <a:spcPts val="0"/>
              </a:spcAft>
              <a:buClr>
                <a:schemeClr val="dk1"/>
              </a:buClr>
              <a:buSzPts val="1600"/>
              <a:buNone/>
            </a:pPr>
            <a:r>
              <a:rPr lang="fi-FI" sz="1100"/>
              <a:t>Keskustelussa ei tarvitse tehdä päätöksiä tai etsiä ratkaisuja, mutta sellaisia voi nousta esiin. Keskustelu käydään luottamuksellisesti. </a:t>
            </a:r>
            <a:endParaRPr sz="1100"/>
          </a:p>
          <a:p>
            <a:pPr marL="0" lvl="0" indent="0" algn="l" rtl="0">
              <a:lnSpc>
                <a:spcPct val="110000"/>
              </a:lnSpc>
              <a:spcBef>
                <a:spcPts val="0"/>
              </a:spcBef>
              <a:spcAft>
                <a:spcPts val="0"/>
              </a:spcAft>
              <a:buClr>
                <a:schemeClr val="dk1"/>
              </a:buClr>
              <a:buSzPts val="1600"/>
              <a:buNone/>
            </a:pPr>
            <a:endParaRPr sz="1100"/>
          </a:p>
          <a:p>
            <a:pPr marL="0" lvl="0" indent="0" algn="l" rtl="0">
              <a:lnSpc>
                <a:spcPct val="110000"/>
              </a:lnSpc>
              <a:spcBef>
                <a:spcPts val="0"/>
              </a:spcBef>
              <a:spcAft>
                <a:spcPts val="0"/>
              </a:spcAft>
              <a:buClr>
                <a:schemeClr val="dk1"/>
              </a:buClr>
              <a:buSzPts val="1600"/>
              <a:buNone/>
            </a:pPr>
            <a:r>
              <a:rPr lang="fi-FI" sz="1100"/>
              <a:t>Dialogin kirjurina toimii </a:t>
            </a:r>
            <a:r>
              <a:rPr lang="fi-FI" sz="1100" b="1"/>
              <a:t>XX</a:t>
            </a:r>
            <a:r>
              <a:rPr lang="fi-FI" sz="1100"/>
              <a:t>. Keskustelu kirjataan siten, ettei siinä käy ilmi keitä keskustelussa on ollut mukana. Kaikki kirjaukset kootaan yhteenvedoksi, joka julkaistaan Kansallisten dialogien sivuilla. Yhteenvedosta ei voi tunnistaa yksittäisiä keskustelijoita.</a:t>
            </a:r>
            <a:endParaRPr sz="1100"/>
          </a:p>
          <a:p>
            <a:pPr marL="0" lvl="0" indent="0" algn="l" rtl="0">
              <a:lnSpc>
                <a:spcPct val="110000"/>
              </a:lnSpc>
              <a:spcBef>
                <a:spcPts val="0"/>
              </a:spcBef>
              <a:spcAft>
                <a:spcPts val="0"/>
              </a:spcAft>
              <a:buClr>
                <a:schemeClr val="dk1"/>
              </a:buClr>
              <a:buSzPts val="1600"/>
              <a:buNone/>
            </a:pPr>
            <a:endParaRPr sz="1100"/>
          </a:p>
          <a:p>
            <a:pPr marL="0" indent="0">
              <a:spcBef>
                <a:spcPts val="0"/>
              </a:spcBef>
              <a:buSzPts val="1600"/>
              <a:buNone/>
            </a:pPr>
            <a:r>
              <a:rPr lang="fi-FI" sz="1100" dirty="0"/>
              <a:t>Käydään alkuun lyhyt esittelykierros. Voit esitellä itsesi pelkällä etunimellä ja </a:t>
            </a:r>
            <a:r>
              <a:rPr lang="fi-FI" sz="1100"/>
              <a:t>kertomalla hyvin lyhyesti, miksi haluat osallistua tähän dialogiin</a:t>
            </a:r>
            <a:r>
              <a:rPr lang="fi-FI" sz="1100" b="1"/>
              <a:t>.          5 min</a:t>
            </a:r>
            <a:endParaRPr sz="1100" b="1"/>
          </a:p>
          <a:p>
            <a:pPr marL="0" lvl="0" indent="0" algn="l" rtl="0">
              <a:lnSpc>
                <a:spcPct val="110000"/>
              </a:lnSpc>
              <a:spcBef>
                <a:spcPts val="0"/>
              </a:spcBef>
              <a:spcAft>
                <a:spcPts val="0"/>
              </a:spcAft>
              <a:buClr>
                <a:schemeClr val="dk1"/>
              </a:buClr>
              <a:buSzPts val="1600"/>
              <a:buNone/>
            </a:pPr>
            <a:endParaRPr sz="1100"/>
          </a:p>
        </p:txBody>
      </p:sp>
      <p:sp>
        <p:nvSpPr>
          <p:cNvPr id="287" name="Google Shape;287;p3"/>
          <p:cNvSpPr txBox="1">
            <a:spLocks noGrp="1"/>
          </p:cNvSpPr>
          <p:nvPr>
            <p:ph type="body" idx="4"/>
          </p:nvPr>
        </p:nvSpPr>
        <p:spPr>
          <a:xfrm>
            <a:off x="6526350" y="424100"/>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fi-FI" sz="1800" b="1"/>
              <a:t>Aloitus</a:t>
            </a:r>
            <a:endParaRPr sz="1800" b="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4"/>
          <p:cNvSpPr txBox="1">
            <a:spLocks noGrp="1"/>
          </p:cNvSpPr>
          <p:nvPr>
            <p:ph type="body" idx="1"/>
          </p:nvPr>
        </p:nvSpPr>
        <p:spPr>
          <a:xfrm>
            <a:off x="672350" y="1148924"/>
            <a:ext cx="4706400" cy="4709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endParaRPr/>
          </a:p>
          <a:p>
            <a:pPr marL="0" lvl="0" indent="0" algn="l" rtl="0">
              <a:lnSpc>
                <a:spcPct val="110000"/>
              </a:lnSpc>
              <a:spcBef>
                <a:spcPts val="0"/>
              </a:spcBef>
              <a:spcAft>
                <a:spcPts val="0"/>
              </a:spcAft>
              <a:buClr>
                <a:schemeClr val="dk1"/>
              </a:buClr>
              <a:buSzPts val="1600"/>
              <a:buNone/>
            </a:pPr>
            <a:r>
              <a:rPr lang="fi-FI"/>
              <a:t>1. </a:t>
            </a:r>
            <a:r>
              <a:rPr lang="fi-FI" b="1"/>
              <a:t>Kuuntele</a:t>
            </a:r>
            <a:r>
              <a:rPr lang="fi-FI"/>
              <a:t> toisia, älä keskeytä tai käynnistä sivukeskusteluja.</a:t>
            </a:r>
            <a:endParaRPr/>
          </a:p>
          <a:p>
            <a:pPr marL="0" lvl="0" indent="0" algn="l" rtl="0">
              <a:lnSpc>
                <a:spcPct val="110000"/>
              </a:lnSpc>
              <a:spcBef>
                <a:spcPts val="0"/>
              </a:spcBef>
              <a:spcAft>
                <a:spcPts val="0"/>
              </a:spcAft>
              <a:buClr>
                <a:schemeClr val="dk1"/>
              </a:buClr>
              <a:buSzPts val="1600"/>
              <a:buNone/>
            </a:pPr>
            <a:endParaRPr/>
          </a:p>
          <a:p>
            <a:pPr marL="0" lvl="0" indent="0" algn="l" rtl="0">
              <a:lnSpc>
                <a:spcPct val="110000"/>
              </a:lnSpc>
              <a:spcBef>
                <a:spcPts val="0"/>
              </a:spcBef>
              <a:spcAft>
                <a:spcPts val="0"/>
              </a:spcAft>
              <a:buClr>
                <a:schemeClr val="dk1"/>
              </a:buClr>
              <a:buSzPts val="1600"/>
              <a:buNone/>
            </a:pPr>
            <a:r>
              <a:rPr lang="fi-FI"/>
              <a:t>2. </a:t>
            </a:r>
            <a:r>
              <a:rPr lang="fi-FI" b="1"/>
              <a:t>Liity</a:t>
            </a:r>
            <a:r>
              <a:rPr lang="fi-FI"/>
              <a:t> toisten puheeseen ja käytä arkikieltä.</a:t>
            </a:r>
            <a:endParaRPr/>
          </a:p>
          <a:p>
            <a:pPr marL="0" lvl="0" indent="0" algn="l" rtl="0">
              <a:lnSpc>
                <a:spcPct val="110000"/>
              </a:lnSpc>
              <a:spcBef>
                <a:spcPts val="0"/>
              </a:spcBef>
              <a:spcAft>
                <a:spcPts val="0"/>
              </a:spcAft>
              <a:buClr>
                <a:schemeClr val="dk1"/>
              </a:buClr>
              <a:buSzPts val="1600"/>
              <a:buNone/>
            </a:pPr>
            <a:endParaRPr/>
          </a:p>
          <a:p>
            <a:pPr marL="0" lvl="0" indent="0" algn="l" rtl="0">
              <a:lnSpc>
                <a:spcPct val="110000"/>
              </a:lnSpc>
              <a:spcBef>
                <a:spcPts val="0"/>
              </a:spcBef>
              <a:spcAft>
                <a:spcPts val="0"/>
              </a:spcAft>
              <a:buClr>
                <a:schemeClr val="dk1"/>
              </a:buClr>
              <a:buSzPts val="1600"/>
              <a:buNone/>
            </a:pPr>
            <a:r>
              <a:rPr lang="fi-FI"/>
              <a:t>3. </a:t>
            </a:r>
            <a:r>
              <a:rPr lang="fi-FI" b="1"/>
              <a:t>Kerro</a:t>
            </a:r>
            <a:r>
              <a:rPr lang="fi-FI"/>
              <a:t> omasta kokemuksesta.</a:t>
            </a:r>
            <a:endParaRPr/>
          </a:p>
          <a:p>
            <a:pPr marL="0" lvl="0" indent="0" algn="l" rtl="0">
              <a:lnSpc>
                <a:spcPct val="110000"/>
              </a:lnSpc>
              <a:spcBef>
                <a:spcPts val="0"/>
              </a:spcBef>
              <a:spcAft>
                <a:spcPts val="0"/>
              </a:spcAft>
              <a:buClr>
                <a:schemeClr val="dk1"/>
              </a:buClr>
              <a:buSzPts val="1600"/>
              <a:buNone/>
            </a:pPr>
            <a:endParaRPr/>
          </a:p>
          <a:p>
            <a:pPr marL="0" lvl="0" indent="0" algn="l" rtl="0">
              <a:lnSpc>
                <a:spcPct val="110000"/>
              </a:lnSpc>
              <a:spcBef>
                <a:spcPts val="0"/>
              </a:spcBef>
              <a:spcAft>
                <a:spcPts val="0"/>
              </a:spcAft>
              <a:buClr>
                <a:schemeClr val="dk1"/>
              </a:buClr>
              <a:buSzPts val="1600"/>
              <a:buNone/>
            </a:pPr>
            <a:r>
              <a:rPr lang="fi-FI"/>
              <a:t>4. </a:t>
            </a:r>
            <a:r>
              <a:rPr lang="fi-FI" b="1"/>
              <a:t>Puhuttele</a:t>
            </a:r>
            <a:r>
              <a:rPr lang="fi-FI"/>
              <a:t> muita suoraan ja kysy heidän näkemyksiään.</a:t>
            </a:r>
            <a:endParaRPr/>
          </a:p>
          <a:p>
            <a:pPr marL="0" lvl="0" indent="0" algn="l" rtl="0">
              <a:lnSpc>
                <a:spcPct val="110000"/>
              </a:lnSpc>
              <a:spcBef>
                <a:spcPts val="0"/>
              </a:spcBef>
              <a:spcAft>
                <a:spcPts val="0"/>
              </a:spcAft>
              <a:buClr>
                <a:schemeClr val="dk1"/>
              </a:buClr>
              <a:buSzPts val="1600"/>
              <a:buNone/>
            </a:pPr>
            <a:endParaRPr/>
          </a:p>
          <a:p>
            <a:pPr marL="0" lvl="0" indent="0" algn="l" rtl="0">
              <a:lnSpc>
                <a:spcPct val="110000"/>
              </a:lnSpc>
              <a:spcBef>
                <a:spcPts val="0"/>
              </a:spcBef>
              <a:spcAft>
                <a:spcPts val="0"/>
              </a:spcAft>
              <a:buClr>
                <a:schemeClr val="dk1"/>
              </a:buClr>
              <a:buSzPts val="1600"/>
              <a:buNone/>
            </a:pPr>
            <a:r>
              <a:rPr lang="fi-FI"/>
              <a:t>5. </a:t>
            </a:r>
            <a:r>
              <a:rPr lang="fi-FI" b="1"/>
              <a:t>Ole läsnä ja kunnioita </a:t>
            </a:r>
            <a:r>
              <a:rPr lang="fi-FI"/>
              <a:t>toisia sekä luottamuksen ilmapiiriä.</a:t>
            </a:r>
            <a:endParaRPr/>
          </a:p>
          <a:p>
            <a:pPr marL="0" lvl="0" indent="0" algn="l" rtl="0">
              <a:lnSpc>
                <a:spcPct val="110000"/>
              </a:lnSpc>
              <a:spcBef>
                <a:spcPts val="0"/>
              </a:spcBef>
              <a:spcAft>
                <a:spcPts val="0"/>
              </a:spcAft>
              <a:buClr>
                <a:schemeClr val="dk1"/>
              </a:buClr>
              <a:buSzPts val="1600"/>
              <a:buNone/>
            </a:pPr>
            <a:endParaRPr/>
          </a:p>
          <a:p>
            <a:pPr marL="0" lvl="0" indent="0" algn="l" rtl="0">
              <a:lnSpc>
                <a:spcPct val="110000"/>
              </a:lnSpc>
              <a:spcBef>
                <a:spcPts val="0"/>
              </a:spcBef>
              <a:spcAft>
                <a:spcPts val="0"/>
              </a:spcAft>
              <a:buClr>
                <a:schemeClr val="dk1"/>
              </a:buClr>
              <a:buSzPts val="1600"/>
              <a:buNone/>
            </a:pPr>
            <a:r>
              <a:rPr lang="fi-FI"/>
              <a:t>6. </a:t>
            </a:r>
            <a:r>
              <a:rPr lang="fi-FI" b="1"/>
              <a:t>Etsi ja kokoa.</a:t>
            </a:r>
            <a:r>
              <a:rPr lang="fi-FI"/>
              <a:t> Työstä rohkeasti esiin tulevia ristiriitoja ja etsi piiloon jääneitä asioita.</a:t>
            </a:r>
            <a:endParaRPr/>
          </a:p>
        </p:txBody>
      </p:sp>
      <p:sp>
        <p:nvSpPr>
          <p:cNvPr id="293" name="Google Shape;293;p4"/>
          <p:cNvSpPr txBox="1">
            <a:spLocks noGrp="1"/>
          </p:cNvSpPr>
          <p:nvPr>
            <p:ph type="body" idx="2"/>
          </p:nvPr>
        </p:nvSpPr>
        <p:spPr>
          <a:xfrm>
            <a:off x="6662250" y="228600"/>
            <a:ext cx="5081400" cy="582005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1000"/>
              </a:spcBef>
              <a:spcAft>
                <a:spcPts val="0"/>
              </a:spcAft>
              <a:buSzPts val="1800"/>
              <a:buNone/>
            </a:pPr>
            <a:r>
              <a:rPr lang="fi-FI" sz="1200"/>
              <a:t>Keskustelussa käytetään rakentavan keskustelun pelisääntöjä. Käydään ne vielä lyhyesti läpi.</a:t>
            </a:r>
            <a:endParaRPr sz="1200"/>
          </a:p>
          <a:p>
            <a:pPr marL="0" lvl="0" indent="0" algn="l" rtl="0">
              <a:lnSpc>
                <a:spcPct val="110000"/>
              </a:lnSpc>
              <a:spcBef>
                <a:spcPts val="1000"/>
              </a:spcBef>
              <a:spcAft>
                <a:spcPts val="0"/>
              </a:spcAft>
              <a:buSzPts val="1800"/>
              <a:buNone/>
            </a:pPr>
            <a:r>
              <a:rPr lang="fi-FI" sz="1200" i="1"/>
              <a:t>Ohjaaja käy läpi kuusi pelisääntöä, jotka löytyvät vasemmalta.</a:t>
            </a:r>
            <a:r>
              <a:rPr lang="fi-FI" sz="1200"/>
              <a:t> </a:t>
            </a:r>
            <a:endParaRPr sz="1200"/>
          </a:p>
          <a:p>
            <a:pPr marL="0" lvl="0" indent="0" algn="l" rtl="0">
              <a:lnSpc>
                <a:spcPct val="110000"/>
              </a:lnSpc>
              <a:spcBef>
                <a:spcPts val="1000"/>
              </a:spcBef>
              <a:spcAft>
                <a:spcPts val="0"/>
              </a:spcAft>
              <a:buSzPts val="1800"/>
              <a:buNone/>
            </a:pPr>
            <a:r>
              <a:rPr lang="fi-FI" sz="1100"/>
              <a:t>1. Jokaisella on mahdollisuus rauhassa kertoa omista kokemuksistaan ja näkemyksistään. On tärkeää, että ei keskeytetä toisiamme eikä aloiteta sivukeskusteluja.</a:t>
            </a:r>
            <a:endParaRPr sz="1100"/>
          </a:p>
          <a:p>
            <a:pPr marL="0" lvl="0" indent="0" algn="l" rtl="0">
              <a:lnSpc>
                <a:spcPct val="110000"/>
              </a:lnSpc>
              <a:spcBef>
                <a:spcPts val="1000"/>
              </a:spcBef>
              <a:spcAft>
                <a:spcPts val="0"/>
              </a:spcAft>
              <a:buSzPts val="1800"/>
              <a:buNone/>
            </a:pPr>
            <a:r>
              <a:rPr lang="fi-FI" sz="1100"/>
              <a:t>2. Pyritään liittymään toisten puheeseen. Käytetään arkikieltä ja vältetään erikoistermejä. </a:t>
            </a:r>
            <a:endParaRPr sz="1100"/>
          </a:p>
          <a:p>
            <a:pPr marL="0" lvl="0" indent="0" algn="l" rtl="0">
              <a:lnSpc>
                <a:spcPct val="110000"/>
              </a:lnSpc>
              <a:spcBef>
                <a:spcPts val="1000"/>
              </a:spcBef>
              <a:spcAft>
                <a:spcPts val="0"/>
              </a:spcAft>
              <a:buSzPts val="1800"/>
              <a:buNone/>
            </a:pPr>
            <a:r>
              <a:rPr lang="fi-FI" sz="1100"/>
              <a:t>3. Jaetaan omia kokemuksiamme eli aiheeseen liittyviä ajatuksia, havaintoja, tunteita, muistoja ja kuvitelmia. </a:t>
            </a:r>
            <a:endParaRPr sz="1100"/>
          </a:p>
          <a:p>
            <a:pPr marL="0" lvl="0" indent="0" algn="l" rtl="0">
              <a:lnSpc>
                <a:spcPct val="110000"/>
              </a:lnSpc>
              <a:spcBef>
                <a:spcPts val="1000"/>
              </a:spcBef>
              <a:spcAft>
                <a:spcPts val="0"/>
              </a:spcAft>
              <a:buSzPts val="1800"/>
              <a:buNone/>
            </a:pPr>
            <a:r>
              <a:rPr lang="fi-FI" sz="1100"/>
              <a:t>4. Voit puhutella muita suoraan ja kysyä kysymyksiä. </a:t>
            </a:r>
            <a:endParaRPr sz="1100"/>
          </a:p>
          <a:p>
            <a:pPr marL="0" lvl="0" indent="0" algn="l" rtl="0">
              <a:lnSpc>
                <a:spcPct val="110000"/>
              </a:lnSpc>
              <a:spcBef>
                <a:spcPts val="1000"/>
              </a:spcBef>
              <a:spcAft>
                <a:spcPts val="0"/>
              </a:spcAft>
              <a:buSzPts val="1800"/>
              <a:buNone/>
            </a:pPr>
            <a:r>
              <a:rPr lang="fi-FI" sz="1100"/>
              <a:t>5. Keskitytään tähän hetkeen. Ei katsota keskustelun aikana puhelinta tai läppäriä. Keskustelemme tänään myös luottamuksellisesti. Voit kertoa, että olet ollut mukana tässä keskustelussa, mutta kerro toisten puheenvuorojen sisällöistä vain heidän luvallaan. Puhutaan kunnioittavasti toisista ihmisistä, vaikka olisimmekin eri mieltä heidän kanssaan. </a:t>
            </a:r>
            <a:endParaRPr/>
          </a:p>
          <a:p>
            <a:pPr marL="0" lvl="0" indent="0" algn="l" rtl="0">
              <a:lnSpc>
                <a:spcPct val="110000"/>
              </a:lnSpc>
              <a:spcBef>
                <a:spcPts val="1000"/>
              </a:spcBef>
              <a:spcAft>
                <a:spcPts val="0"/>
              </a:spcAft>
              <a:buSzPts val="1800"/>
              <a:buNone/>
            </a:pPr>
            <a:r>
              <a:rPr lang="fi-FI" sz="1100"/>
              <a:t>6. Dialogin on tarkoitus olla tilanne, jossa voidaan myös tutkia esiin nousevia ristiriitoja. Asioista ei tarvitse olla samaa mieltä. Eri näkökulmat rikastuttavat keskustelua ja auttavat meitä ymmärtämään paremmin dialogin aihetta. </a:t>
            </a:r>
            <a:endParaRPr sz="1100"/>
          </a:p>
          <a:p>
            <a:pPr marL="0" lvl="0" indent="0" algn="l" rtl="0">
              <a:lnSpc>
                <a:spcPct val="110000"/>
              </a:lnSpc>
              <a:spcBef>
                <a:spcPts val="1000"/>
              </a:spcBef>
              <a:spcAft>
                <a:spcPts val="0"/>
              </a:spcAft>
              <a:buSzPts val="1800"/>
              <a:buNone/>
            </a:pPr>
            <a:r>
              <a:rPr lang="fi-FI" sz="1100"/>
              <a:t>Voimmeko sitoutua yhdessä näihin pelisääntöihin? </a:t>
            </a:r>
            <a:endParaRPr sz="1100"/>
          </a:p>
          <a:p>
            <a:pPr marL="0" lvl="0" indent="0" algn="l" rtl="0">
              <a:lnSpc>
                <a:spcPct val="110000"/>
              </a:lnSpc>
              <a:spcBef>
                <a:spcPts val="1000"/>
              </a:spcBef>
              <a:spcAft>
                <a:spcPts val="0"/>
              </a:spcAft>
              <a:buSzPts val="1800"/>
              <a:buNone/>
            </a:pPr>
            <a:r>
              <a:rPr lang="fi-FI" sz="1100"/>
              <a:t>Hyvä, jatketaan!</a:t>
            </a:r>
            <a:endParaRPr sz="1100"/>
          </a:p>
          <a:p>
            <a:pPr marL="0" lvl="0" indent="0" algn="r" rtl="0">
              <a:lnSpc>
                <a:spcPct val="110000"/>
              </a:lnSpc>
              <a:spcBef>
                <a:spcPts val="1000"/>
              </a:spcBef>
              <a:spcAft>
                <a:spcPts val="0"/>
              </a:spcAft>
              <a:buSzPts val="1800"/>
              <a:buNone/>
            </a:pPr>
            <a:r>
              <a:rPr lang="fi-FI" sz="1100" b="1"/>
              <a:t>5 min</a:t>
            </a:r>
            <a:endParaRPr sz="1100" b="1"/>
          </a:p>
        </p:txBody>
      </p:sp>
      <p:sp>
        <p:nvSpPr>
          <p:cNvPr id="294" name="Google Shape;294;p4"/>
          <p:cNvSpPr txBox="1">
            <a:spLocks noGrp="1"/>
          </p:cNvSpPr>
          <p:nvPr>
            <p:ph type="body" idx="3"/>
          </p:nvPr>
        </p:nvSpPr>
        <p:spPr>
          <a:xfrm>
            <a:off x="673200" y="554400"/>
            <a:ext cx="4737900" cy="405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fi-FI" sz="2000" b="1"/>
              <a:t>Rakentavan keskustelun pelisäännöt</a:t>
            </a:r>
            <a:endParaRPr sz="2000" b="1"/>
          </a:p>
        </p:txBody>
      </p:sp>
      <p:sp>
        <p:nvSpPr>
          <p:cNvPr id="295" name="Google Shape;295;p4"/>
          <p:cNvSpPr txBox="1">
            <a:spLocks noGrp="1"/>
          </p:cNvSpPr>
          <p:nvPr>
            <p:ph type="body" idx="4"/>
          </p:nvPr>
        </p:nvSpPr>
        <p:spPr>
          <a:xfrm>
            <a:off x="6506825" y="-334800"/>
            <a:ext cx="4706400" cy="1689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fi-FI" sz="600"/>
              <a:t>.</a:t>
            </a:r>
            <a:endParaRPr sz="6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5"/>
          <p:cNvSpPr txBox="1">
            <a:spLocks noGrp="1"/>
          </p:cNvSpPr>
          <p:nvPr>
            <p:ph type="body" idx="1"/>
          </p:nvPr>
        </p:nvSpPr>
        <p:spPr>
          <a:xfrm>
            <a:off x="516708" y="501713"/>
            <a:ext cx="4706400" cy="4976601"/>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fi-FI" sz="1500"/>
              <a:t>Min	Osio							</a:t>
            </a:r>
            <a:endParaRPr sz="1500"/>
          </a:p>
          <a:p>
            <a:pPr marL="0" lvl="0" indent="0" algn="l" rtl="0">
              <a:lnSpc>
                <a:spcPct val="110000"/>
              </a:lnSpc>
              <a:spcBef>
                <a:spcPts val="0"/>
              </a:spcBef>
              <a:spcAft>
                <a:spcPts val="0"/>
              </a:spcAft>
              <a:buClr>
                <a:schemeClr val="dk1"/>
              </a:buClr>
              <a:buSzPts val="1600"/>
              <a:buNone/>
            </a:pPr>
            <a:r>
              <a:rPr lang="fi-FI" sz="1400" b="1"/>
              <a:t>15 	Aloitus, pelisäännöt, virittäytyminen</a:t>
            </a:r>
            <a:endParaRPr sz="1400" b="1"/>
          </a:p>
          <a:p>
            <a:pPr marL="0" lvl="0" indent="0" algn="l" rtl="0">
              <a:lnSpc>
                <a:spcPct val="110000"/>
              </a:lnSpc>
              <a:spcBef>
                <a:spcPts val="0"/>
              </a:spcBef>
              <a:spcAft>
                <a:spcPts val="0"/>
              </a:spcAft>
              <a:buClr>
                <a:schemeClr val="dk1"/>
              </a:buClr>
              <a:buSzPts val="1600"/>
              <a:buNone/>
            </a:pPr>
            <a:r>
              <a:rPr lang="fi-FI" sz="1400"/>
              <a:t>85 	Yhteinen keskustelu (sis. tauko)</a:t>
            </a:r>
            <a:endParaRPr sz="1400"/>
          </a:p>
          <a:p>
            <a:pPr marL="0" lvl="0" indent="0" algn="l" rtl="0">
              <a:lnSpc>
                <a:spcPct val="110000"/>
              </a:lnSpc>
              <a:spcBef>
                <a:spcPts val="0"/>
              </a:spcBef>
              <a:spcAft>
                <a:spcPts val="0"/>
              </a:spcAft>
              <a:buClr>
                <a:schemeClr val="dk1"/>
              </a:buClr>
              <a:buSzPts val="1600"/>
              <a:buNone/>
            </a:pPr>
            <a:r>
              <a:rPr lang="fi-FI" sz="1400"/>
              <a:t>5 	Keskustelun anti: kirjoittaminen</a:t>
            </a:r>
            <a:endParaRPr/>
          </a:p>
          <a:p>
            <a:pPr marL="0" lvl="0" indent="0" algn="l" rtl="0">
              <a:lnSpc>
                <a:spcPct val="110000"/>
              </a:lnSpc>
              <a:spcBef>
                <a:spcPts val="0"/>
              </a:spcBef>
              <a:spcAft>
                <a:spcPts val="0"/>
              </a:spcAft>
              <a:buClr>
                <a:schemeClr val="dk1"/>
              </a:buClr>
              <a:buSzPts val="1600"/>
              <a:buNone/>
            </a:pPr>
            <a:r>
              <a:rPr lang="fi-FI" sz="1400"/>
              <a:t>10	Keskustelun anti: jakaminen</a:t>
            </a:r>
            <a:endParaRPr/>
          </a:p>
          <a:p>
            <a:pPr marL="0" lvl="0" indent="0" algn="l" rtl="0">
              <a:lnSpc>
                <a:spcPct val="110000"/>
              </a:lnSpc>
              <a:spcBef>
                <a:spcPts val="0"/>
              </a:spcBef>
              <a:spcAft>
                <a:spcPts val="0"/>
              </a:spcAft>
              <a:buClr>
                <a:schemeClr val="dk1"/>
              </a:buClr>
              <a:buSzPts val="1600"/>
              <a:buNone/>
            </a:pPr>
            <a:r>
              <a:rPr lang="fi-FI" sz="1400"/>
              <a:t>5	Kiitos ja lopetus</a:t>
            </a:r>
            <a:endParaRPr/>
          </a:p>
          <a:p>
            <a:pPr marL="0" lvl="0" indent="0" algn="l" rtl="0">
              <a:lnSpc>
                <a:spcPct val="110000"/>
              </a:lnSpc>
              <a:spcBef>
                <a:spcPts val="0"/>
              </a:spcBef>
              <a:spcAft>
                <a:spcPts val="0"/>
              </a:spcAft>
              <a:buClr>
                <a:schemeClr val="dk1"/>
              </a:buClr>
              <a:buSzPts val="1600"/>
              <a:buNone/>
            </a:pPr>
            <a:endParaRPr sz="1500"/>
          </a:p>
          <a:p>
            <a:pPr marL="0" lvl="0" indent="0" algn="l" rtl="0">
              <a:lnSpc>
                <a:spcPct val="110000"/>
              </a:lnSpc>
              <a:spcBef>
                <a:spcPts val="0"/>
              </a:spcBef>
              <a:spcAft>
                <a:spcPts val="0"/>
              </a:spcAft>
              <a:buClr>
                <a:schemeClr val="dk1"/>
              </a:buClr>
              <a:buSzPts val="1600"/>
              <a:buNone/>
            </a:pPr>
            <a:r>
              <a:rPr lang="fi-FI" sz="1400"/>
              <a:t>Yhteensä 120 min</a:t>
            </a:r>
            <a:endParaRPr sz="1400"/>
          </a:p>
          <a:p>
            <a:pPr marL="0" lvl="0" indent="0" algn="l" rtl="0">
              <a:lnSpc>
                <a:spcPct val="110000"/>
              </a:lnSpc>
              <a:spcBef>
                <a:spcPts val="0"/>
              </a:spcBef>
              <a:spcAft>
                <a:spcPts val="0"/>
              </a:spcAft>
              <a:buClr>
                <a:schemeClr val="dk1"/>
              </a:buClr>
              <a:buSzPts val="1600"/>
              <a:buNone/>
            </a:pPr>
            <a:endParaRPr sz="1200" i="1"/>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400"/>
          </a:p>
        </p:txBody>
      </p:sp>
      <p:sp>
        <p:nvSpPr>
          <p:cNvPr id="301" name="Google Shape;301;p5"/>
          <p:cNvSpPr txBox="1">
            <a:spLocks noGrp="1"/>
          </p:cNvSpPr>
          <p:nvPr>
            <p:ph type="body" idx="2"/>
          </p:nvPr>
        </p:nvSpPr>
        <p:spPr>
          <a:xfrm>
            <a:off x="6260123" y="501713"/>
            <a:ext cx="5742823" cy="5578576"/>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SzPts val="1100"/>
              <a:buNone/>
            </a:pPr>
            <a:r>
              <a:rPr lang="fi-FI" sz="1200"/>
              <a:t>Lähdetään liikkeelle virittäytymällä aiheeseen seuraavan </a:t>
            </a:r>
            <a:r>
              <a:rPr lang="fi-FI" sz="1200" b="1"/>
              <a:t>videon/musiikin/tekstin </a:t>
            </a:r>
            <a:r>
              <a:rPr lang="fi-FI" sz="1200"/>
              <a:t>avulla. </a:t>
            </a:r>
            <a:endParaRPr/>
          </a:p>
          <a:p>
            <a:pPr marL="0" lvl="0" indent="0" algn="l" rtl="0">
              <a:lnSpc>
                <a:spcPct val="115000"/>
              </a:lnSpc>
              <a:spcBef>
                <a:spcPts val="0"/>
              </a:spcBef>
              <a:spcAft>
                <a:spcPts val="0"/>
              </a:spcAft>
              <a:buSzPts val="1100"/>
              <a:buNone/>
            </a:pPr>
            <a:endParaRPr sz="1200" b="1" i="1"/>
          </a:p>
          <a:p>
            <a:pPr marL="0" lvl="0" indent="0" algn="l" rtl="0">
              <a:lnSpc>
                <a:spcPct val="115000"/>
              </a:lnSpc>
              <a:spcBef>
                <a:spcPts val="0"/>
              </a:spcBef>
              <a:spcAft>
                <a:spcPts val="0"/>
              </a:spcAft>
              <a:buSzPts val="1100"/>
              <a:buNone/>
            </a:pPr>
            <a:r>
              <a:rPr lang="fi-FI" sz="1200" i="1"/>
              <a:t>Voit käyttää virittäytymiseen esimerkiksi tätä tekstiä: </a:t>
            </a:r>
            <a:endParaRPr/>
          </a:p>
          <a:p>
            <a:pPr marL="0" lvl="0" indent="0" algn="l" rtl="0">
              <a:lnSpc>
                <a:spcPct val="115000"/>
              </a:lnSpc>
              <a:spcBef>
                <a:spcPts val="0"/>
              </a:spcBef>
              <a:spcAft>
                <a:spcPts val="0"/>
              </a:spcAft>
              <a:buSzPts val="1100"/>
              <a:buNone/>
            </a:pPr>
            <a:r>
              <a:rPr lang="fi-FI" sz="1200" b="1"/>
              <a:t>Tulemme astumaan uudenlaiseen työelämään, kun Suomeen muuttaa entistä enemmän ihmisiä muualta maailmasta työn vuoksi. Millainen maa Suomi on tänne töihin tuleville maahanmuuttajille? Miten täällä syntyneet ja kasvaneet kokevat maahanmuuton vaikutukset työelämään? Mitä tarvitaan, jotta erilaisista taustoista tulevat ihmiset voivat rakentaa yhteistä työelämää ja yhteiskuntaa Suomessa?</a:t>
            </a:r>
            <a:endParaRPr/>
          </a:p>
          <a:p>
            <a:pPr marL="0" lvl="0" indent="0" algn="l" rtl="0">
              <a:lnSpc>
                <a:spcPct val="115000"/>
              </a:lnSpc>
              <a:spcBef>
                <a:spcPts val="0"/>
              </a:spcBef>
              <a:spcAft>
                <a:spcPts val="0"/>
              </a:spcAft>
              <a:buSzPts val="1100"/>
              <a:buNone/>
            </a:pPr>
            <a:r>
              <a:rPr lang="fi-FI" sz="1200" b="1"/>
              <a:t>Työperäisen maahanmuuton mukanaan tuomat muutokset vaikuttavat siihen, millaiseksi työelämä, palvelut ja paikallisyhteisöt tulevina vuosina muotoutuvat. Työperäinen maahanmuutto liittyy olennaisesti kokemuksiin yhteiskuntaan kuulumisesta, oikeudenmukaisuudesta sekä maamme tulevaisuuden suunnasta. Suomeen muuttavat ihmiset tuovat mukanaan uusia näkökulmia ja voimavaroja. Samalla yhteiskunnan ja työelämän muuttuminen voi synnyttää monenlaisia jännitteitä ja voimistaa yhteiskunnallisia vastakkainasetteluja. Tarvitsemme laaja-alaista ymmärrystä siitä, miten huomisen Suomeen rakennetaan tasa-arvoista, kestävää ja kukoistavaa työelämää.</a:t>
            </a:r>
            <a:endParaRPr/>
          </a:p>
          <a:p>
            <a:pPr marL="0" lvl="0" indent="0" algn="l" rtl="0">
              <a:lnSpc>
                <a:spcPct val="115000"/>
              </a:lnSpc>
              <a:spcBef>
                <a:spcPts val="0"/>
              </a:spcBef>
              <a:spcAft>
                <a:spcPts val="0"/>
              </a:spcAft>
              <a:buSzPts val="1100"/>
              <a:buNone/>
            </a:pPr>
            <a:endParaRPr sz="1200" b="1"/>
          </a:p>
          <a:p>
            <a:pPr marL="0" indent="0">
              <a:lnSpc>
                <a:spcPct val="115000"/>
              </a:lnSpc>
              <a:spcBef>
                <a:spcPts val="0"/>
              </a:spcBef>
              <a:buSzPts val="1100"/>
              <a:buNone/>
            </a:pPr>
            <a:r>
              <a:rPr lang="fi-FI" sz="1200" i="1"/>
              <a:t>Voit käyttää jotakin ajankohtaista artikkelia, uutista, tutkimusta, </a:t>
            </a:r>
            <a:r>
              <a:rPr lang="fi-FI" sz="1200" i="1" dirty="0"/>
              <a:t>kappaletta tai muuta aiheeseen liittyvää materiaalia, joka sopii osallistujaryhmällesi ja virittää keskustelun sen avulla. Tai voit muokata tekstiä siten, että se sopii </a:t>
            </a:r>
            <a:r>
              <a:rPr lang="fi-FI" sz="1200" i="1"/>
              <a:t>osallistujaryhmälle.                                                                               </a:t>
            </a:r>
            <a:r>
              <a:rPr lang="fi-FI" sz="1200" b="1" dirty="0"/>
              <a:t>2 min</a:t>
            </a:r>
            <a:endParaRPr sz="1200" b="1" dirty="0"/>
          </a:p>
          <a:p>
            <a:pPr marL="0" lvl="0" indent="0" algn="l" rtl="0">
              <a:lnSpc>
                <a:spcPct val="110000"/>
              </a:lnSpc>
              <a:spcBef>
                <a:spcPts val="0"/>
              </a:spcBef>
              <a:spcAft>
                <a:spcPts val="0"/>
              </a:spcAft>
              <a:buClr>
                <a:schemeClr val="dk1"/>
              </a:buClr>
              <a:buSzPts val="1600"/>
              <a:buNone/>
            </a:pPr>
            <a:endParaRPr sz="1200"/>
          </a:p>
        </p:txBody>
      </p:sp>
      <p:sp>
        <p:nvSpPr>
          <p:cNvPr id="302" name="Google Shape;302;p5"/>
          <p:cNvSpPr txBox="1">
            <a:spLocks noGrp="1"/>
          </p:cNvSpPr>
          <p:nvPr>
            <p:ph type="body" idx="4"/>
          </p:nvPr>
        </p:nvSpPr>
        <p:spPr>
          <a:xfrm>
            <a:off x="6381825" y="134150"/>
            <a:ext cx="500905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fi-FI" sz="1800" b="1"/>
              <a:t>Virittäytyminen</a:t>
            </a:r>
            <a:endParaRPr sz="1800"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6"/>
          <p:cNvSpPr txBox="1">
            <a:spLocks noGrp="1"/>
          </p:cNvSpPr>
          <p:nvPr>
            <p:ph type="body" idx="2"/>
          </p:nvPr>
        </p:nvSpPr>
        <p:spPr>
          <a:xfrm>
            <a:off x="6388550" y="496058"/>
            <a:ext cx="5658461" cy="5452098"/>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SzPts val="1100"/>
              <a:buNone/>
            </a:pPr>
            <a:r>
              <a:rPr lang="fi-FI" sz="1400" i="1">
                <a:highlight>
                  <a:srgbClr val="FFFFFF"/>
                </a:highlight>
              </a:rPr>
              <a:t>Virittäytymismateriaalin esittämisen jälkeen j</a:t>
            </a:r>
            <a:r>
              <a:rPr lang="fi-FI" sz="1400" i="1"/>
              <a:t>aa ryhmä pareihin. Kerro selkeästi, kuka on pari kenenkin kanssa. Jos ryhmässä on vain kolme henkilöä, voitte käsitellä ensimmäiset ajatukset koko ryhmän kesken. </a:t>
            </a:r>
            <a:r>
              <a:rPr lang="fi-FI" sz="1400" i="1">
                <a:highlight>
                  <a:srgbClr val="FFFFFF"/>
                </a:highlight>
              </a:rPr>
              <a:t>Voit aloittaa virittäytymisen ilman materiaalia suoraan pariporinalla. Valitse  vaihtoehtoisista kysymyksistä osallistujille paremmin sopiva tai muotoile itse juuri teille sopiva aloituskysymys.</a:t>
            </a:r>
            <a:endParaRPr sz="1400" b="1"/>
          </a:p>
          <a:p>
            <a:pPr marL="0" lvl="0" indent="0" algn="l" rtl="0">
              <a:lnSpc>
                <a:spcPct val="115000"/>
              </a:lnSpc>
              <a:spcBef>
                <a:spcPts val="0"/>
              </a:spcBef>
              <a:spcAft>
                <a:spcPts val="0"/>
              </a:spcAft>
              <a:buClr>
                <a:schemeClr val="dk1"/>
              </a:buClr>
              <a:buSzPts val="1100"/>
              <a:buFont typeface="Arial"/>
              <a:buNone/>
            </a:pPr>
            <a:endParaRPr sz="1400" i="1">
              <a:highlight>
                <a:srgbClr val="FFFFFF"/>
              </a:highlight>
            </a:endParaRPr>
          </a:p>
          <a:p>
            <a:pPr marL="0" lvl="0" indent="0" algn="l" rtl="0">
              <a:lnSpc>
                <a:spcPct val="115000"/>
              </a:lnSpc>
              <a:spcBef>
                <a:spcPts val="0"/>
              </a:spcBef>
              <a:spcAft>
                <a:spcPts val="0"/>
              </a:spcAft>
              <a:buSzPts val="1100"/>
              <a:buNone/>
            </a:pPr>
            <a:r>
              <a:rPr lang="fi-FI" sz="1400" i="1">
                <a:highlight>
                  <a:srgbClr val="FFFFFF"/>
                </a:highlight>
              </a:rPr>
              <a:t>Vaihtoehto 1 jos käytät alustusta: </a:t>
            </a:r>
            <a:r>
              <a:rPr lang="fi-FI" sz="1400" b="1" i="1" dirty="0">
                <a:highlight>
                  <a:srgbClr val="FFFFFF"/>
                </a:highlight>
              </a:rPr>
              <a:t> </a:t>
            </a:r>
            <a:r>
              <a:rPr lang="fi-FI" sz="1400" b="1">
                <a:highlight>
                  <a:srgbClr val="FFFFFF"/>
                </a:highlight>
              </a:rPr>
              <a:t>Kertokaa parille jokin omakohtainen kokemus – ajatus, tunne, mielikuva - joka heräsi alustuksesta liittyen työelämän muuttumiseen työperäisen maahanmuuton vaikutuksesta?</a:t>
            </a:r>
            <a:endParaRPr/>
          </a:p>
          <a:p>
            <a:pPr marL="0" lvl="0" indent="0" algn="l" rtl="0">
              <a:lnSpc>
                <a:spcPct val="115000"/>
              </a:lnSpc>
              <a:spcBef>
                <a:spcPts val="0"/>
              </a:spcBef>
              <a:spcAft>
                <a:spcPts val="0"/>
              </a:spcAft>
              <a:buClr>
                <a:schemeClr val="dk1"/>
              </a:buClr>
              <a:buSzPts val="1100"/>
              <a:buFont typeface="Arial"/>
              <a:buNone/>
            </a:pPr>
            <a:endParaRPr sz="1400" i="1">
              <a:highlight>
                <a:srgbClr val="FFFFFF"/>
              </a:highlight>
            </a:endParaRPr>
          </a:p>
          <a:p>
            <a:pPr marL="0" lvl="0" indent="0" algn="l" rtl="0">
              <a:lnSpc>
                <a:spcPct val="115000"/>
              </a:lnSpc>
              <a:spcBef>
                <a:spcPts val="0"/>
              </a:spcBef>
              <a:spcAft>
                <a:spcPts val="0"/>
              </a:spcAft>
              <a:buSzPts val="1100"/>
              <a:buNone/>
            </a:pPr>
            <a:r>
              <a:rPr lang="fi-FI" sz="1400" i="1"/>
              <a:t>Vaihtoehto 2 ilman alustusta: </a:t>
            </a:r>
            <a:r>
              <a:rPr lang="fi-FI" sz="1400" b="1">
                <a:solidFill>
                  <a:schemeClr val="dk1"/>
                </a:solidFill>
              </a:rPr>
              <a:t>Kerro parille viimeaikaisesta omakohtaisesta kokemuksesta tai tilanteesta, joka liittyy työelämän muuttumiseen työperäisen maahanmuuton vaikutuksesta. </a:t>
            </a:r>
            <a:endParaRPr/>
          </a:p>
          <a:p>
            <a:pPr marL="0" lvl="0" indent="0" algn="l" rtl="0">
              <a:lnSpc>
                <a:spcPct val="115000"/>
              </a:lnSpc>
              <a:spcBef>
                <a:spcPts val="0"/>
              </a:spcBef>
              <a:spcAft>
                <a:spcPts val="0"/>
              </a:spcAft>
              <a:buSzPts val="1100"/>
              <a:buNone/>
            </a:pPr>
            <a:endParaRPr sz="1400"/>
          </a:p>
          <a:p>
            <a:pPr marL="0" lvl="0" indent="0" algn="l" rtl="0">
              <a:lnSpc>
                <a:spcPct val="115000"/>
              </a:lnSpc>
              <a:spcBef>
                <a:spcPts val="0"/>
              </a:spcBef>
              <a:spcAft>
                <a:spcPts val="0"/>
              </a:spcAft>
              <a:buSzPts val="1100"/>
              <a:buNone/>
            </a:pPr>
            <a:r>
              <a:rPr lang="fi-FI" sz="1400"/>
              <a:t>Pitäkää huoli, että molemmat pääsevät ääneen.</a:t>
            </a:r>
            <a:endParaRPr sz="1400" i="1">
              <a:highlight>
                <a:srgbClr val="FFFFFF"/>
              </a:highlight>
            </a:endParaRPr>
          </a:p>
          <a:p>
            <a:pPr marL="0" indent="0">
              <a:lnSpc>
                <a:spcPct val="114999"/>
              </a:lnSpc>
              <a:spcBef>
                <a:spcPts val="0"/>
              </a:spcBef>
              <a:buSzPts val="1100"/>
              <a:buNone/>
            </a:pPr>
            <a:endParaRPr lang="fi-FI" sz="1400" dirty="0"/>
          </a:p>
          <a:p>
            <a:pPr marL="0" lvl="0" indent="0" algn="l" rtl="0">
              <a:lnSpc>
                <a:spcPct val="110000"/>
              </a:lnSpc>
              <a:spcBef>
                <a:spcPts val="0"/>
              </a:spcBef>
              <a:spcAft>
                <a:spcPts val="0"/>
              </a:spcAft>
              <a:buClr>
                <a:schemeClr val="dk1"/>
              </a:buClr>
              <a:buSzPts val="1600"/>
              <a:buNone/>
            </a:pPr>
            <a:r>
              <a:rPr lang="fi-FI" sz="1400"/>
              <a:t>Tähän on aikaa kolme minuuttia. Voitte aloittaa…</a:t>
            </a:r>
            <a:endParaRPr/>
          </a:p>
          <a:p>
            <a:pPr marL="0" indent="0">
              <a:spcBef>
                <a:spcPts val="0"/>
              </a:spcBef>
              <a:buSzPts val="1600"/>
              <a:buNone/>
            </a:pPr>
            <a:r>
              <a:rPr lang="fi-FI" sz="1400" dirty="0"/>
              <a:t>… Nyt on aika lopettaa.		                           </a:t>
            </a:r>
            <a:r>
              <a:rPr lang="fi-FI" sz="1400" b="1"/>
              <a:t>5 </a:t>
            </a:r>
            <a:r>
              <a:rPr lang="fi-FI" sz="1400" b="1" dirty="0"/>
              <a:t>min</a:t>
            </a:r>
            <a:endParaRPr sz="1100" b="1" dirty="0"/>
          </a:p>
          <a:p>
            <a:pPr marL="0" lvl="0" indent="0" algn="l" rtl="0">
              <a:lnSpc>
                <a:spcPct val="110000"/>
              </a:lnSpc>
              <a:spcBef>
                <a:spcPts val="0"/>
              </a:spcBef>
              <a:spcAft>
                <a:spcPts val="0"/>
              </a:spcAft>
              <a:buClr>
                <a:schemeClr val="dk1"/>
              </a:buClr>
              <a:buSzPts val="1600"/>
              <a:buNone/>
            </a:pPr>
            <a:endParaRPr sz="1100"/>
          </a:p>
        </p:txBody>
      </p:sp>
      <p:sp>
        <p:nvSpPr>
          <p:cNvPr id="308" name="Google Shape;308;p6"/>
          <p:cNvSpPr txBox="1">
            <a:spLocks noGrp="1"/>
          </p:cNvSpPr>
          <p:nvPr>
            <p:ph type="body" idx="4"/>
          </p:nvPr>
        </p:nvSpPr>
        <p:spPr>
          <a:xfrm>
            <a:off x="6526350" y="241477"/>
            <a:ext cx="500905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fi-FI" sz="1800" b="1"/>
              <a:t>Virittäytyminen -  pariporina</a:t>
            </a:r>
            <a:endParaRPr sz="1800" b="1"/>
          </a:p>
        </p:txBody>
      </p:sp>
      <p:sp>
        <p:nvSpPr>
          <p:cNvPr id="309" name="Google Shape;309;p6"/>
          <p:cNvSpPr txBox="1">
            <a:spLocks noGrp="1"/>
          </p:cNvSpPr>
          <p:nvPr>
            <p:ph type="body" idx="1"/>
          </p:nvPr>
        </p:nvSpPr>
        <p:spPr>
          <a:xfrm>
            <a:off x="516708" y="501713"/>
            <a:ext cx="4706400" cy="4976601"/>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fi-FI" sz="1500"/>
              <a:t>Min	Osio							</a:t>
            </a:r>
            <a:endParaRPr sz="1500"/>
          </a:p>
          <a:p>
            <a:pPr marL="0" lvl="0" indent="0" algn="l" rtl="0">
              <a:lnSpc>
                <a:spcPct val="110000"/>
              </a:lnSpc>
              <a:spcBef>
                <a:spcPts val="0"/>
              </a:spcBef>
              <a:spcAft>
                <a:spcPts val="0"/>
              </a:spcAft>
              <a:buClr>
                <a:schemeClr val="dk1"/>
              </a:buClr>
              <a:buSzPts val="1600"/>
              <a:buNone/>
            </a:pPr>
            <a:r>
              <a:rPr lang="fi-FI" sz="1400" b="1"/>
              <a:t>15 	Aloitus, pelisäännöt, virittäytyminen</a:t>
            </a:r>
            <a:endParaRPr sz="1400" b="1"/>
          </a:p>
          <a:p>
            <a:pPr marL="0" lvl="0" indent="0" algn="l" rtl="0">
              <a:lnSpc>
                <a:spcPct val="110000"/>
              </a:lnSpc>
              <a:spcBef>
                <a:spcPts val="0"/>
              </a:spcBef>
              <a:spcAft>
                <a:spcPts val="0"/>
              </a:spcAft>
              <a:buClr>
                <a:schemeClr val="dk1"/>
              </a:buClr>
              <a:buSzPts val="1600"/>
              <a:buNone/>
            </a:pPr>
            <a:r>
              <a:rPr lang="fi-FI" sz="1400"/>
              <a:t>85 	Yhteinen keskustelu (sis. tauko)</a:t>
            </a:r>
            <a:endParaRPr sz="1400"/>
          </a:p>
          <a:p>
            <a:pPr marL="0" lvl="0" indent="0" algn="l" rtl="0">
              <a:lnSpc>
                <a:spcPct val="110000"/>
              </a:lnSpc>
              <a:spcBef>
                <a:spcPts val="0"/>
              </a:spcBef>
              <a:spcAft>
                <a:spcPts val="0"/>
              </a:spcAft>
              <a:buClr>
                <a:schemeClr val="dk1"/>
              </a:buClr>
              <a:buSzPts val="1600"/>
              <a:buNone/>
            </a:pPr>
            <a:r>
              <a:rPr lang="fi-FI" sz="1400"/>
              <a:t>5 	Keskustelun anti: kirjoittaminen</a:t>
            </a:r>
            <a:endParaRPr/>
          </a:p>
          <a:p>
            <a:pPr marL="0" lvl="0" indent="0" algn="l" rtl="0">
              <a:lnSpc>
                <a:spcPct val="110000"/>
              </a:lnSpc>
              <a:spcBef>
                <a:spcPts val="0"/>
              </a:spcBef>
              <a:spcAft>
                <a:spcPts val="0"/>
              </a:spcAft>
              <a:buClr>
                <a:schemeClr val="dk1"/>
              </a:buClr>
              <a:buSzPts val="1600"/>
              <a:buNone/>
            </a:pPr>
            <a:r>
              <a:rPr lang="fi-FI" sz="1400"/>
              <a:t>10	Keskustelun anti: jakaminen</a:t>
            </a:r>
            <a:endParaRPr/>
          </a:p>
          <a:p>
            <a:pPr marL="0" lvl="0" indent="0" algn="l" rtl="0">
              <a:lnSpc>
                <a:spcPct val="110000"/>
              </a:lnSpc>
              <a:spcBef>
                <a:spcPts val="0"/>
              </a:spcBef>
              <a:spcAft>
                <a:spcPts val="0"/>
              </a:spcAft>
              <a:buClr>
                <a:schemeClr val="dk1"/>
              </a:buClr>
              <a:buSzPts val="1600"/>
              <a:buNone/>
            </a:pPr>
            <a:r>
              <a:rPr lang="fi-FI" sz="1400"/>
              <a:t>5	Kiitos ja lopetus</a:t>
            </a:r>
            <a:endParaRPr/>
          </a:p>
          <a:p>
            <a:pPr marL="0" lvl="0" indent="0" algn="l" rtl="0">
              <a:lnSpc>
                <a:spcPct val="110000"/>
              </a:lnSpc>
              <a:spcBef>
                <a:spcPts val="0"/>
              </a:spcBef>
              <a:spcAft>
                <a:spcPts val="0"/>
              </a:spcAft>
              <a:buClr>
                <a:schemeClr val="dk1"/>
              </a:buClr>
              <a:buSzPts val="1600"/>
              <a:buNone/>
            </a:pPr>
            <a:endParaRPr sz="1500"/>
          </a:p>
          <a:p>
            <a:pPr marL="0" lvl="0" indent="0" algn="l" rtl="0">
              <a:lnSpc>
                <a:spcPct val="110000"/>
              </a:lnSpc>
              <a:spcBef>
                <a:spcPts val="0"/>
              </a:spcBef>
              <a:spcAft>
                <a:spcPts val="0"/>
              </a:spcAft>
              <a:buClr>
                <a:schemeClr val="dk1"/>
              </a:buClr>
              <a:buSzPts val="1600"/>
              <a:buNone/>
            </a:pPr>
            <a:r>
              <a:rPr lang="fi-FI" sz="1400"/>
              <a:t>Yhteensä 120 min</a:t>
            </a:r>
            <a:endParaRPr sz="1400"/>
          </a:p>
          <a:p>
            <a:pPr marL="0" lvl="0" indent="0" algn="l" rtl="0">
              <a:lnSpc>
                <a:spcPct val="110000"/>
              </a:lnSpc>
              <a:spcBef>
                <a:spcPts val="0"/>
              </a:spcBef>
              <a:spcAft>
                <a:spcPts val="0"/>
              </a:spcAft>
              <a:buClr>
                <a:schemeClr val="dk1"/>
              </a:buClr>
              <a:buSzPts val="1600"/>
              <a:buNone/>
            </a:pPr>
            <a:endParaRPr sz="1200" i="1"/>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4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7"/>
          <p:cNvSpPr txBox="1">
            <a:spLocks noGrp="1"/>
          </p:cNvSpPr>
          <p:nvPr>
            <p:ph type="body" idx="2"/>
          </p:nvPr>
        </p:nvSpPr>
        <p:spPr>
          <a:xfrm>
            <a:off x="6526350" y="1208125"/>
            <a:ext cx="5215076"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fi-FI" sz="1400"/>
              <a:t>Kertokaa lyhyesti, mistä juttelitte parin kanssa ja mitä ajatuksia heräsi. </a:t>
            </a:r>
            <a:endParaRPr/>
          </a:p>
          <a:p>
            <a:pPr marL="0" lvl="0" indent="0" algn="l" rtl="0">
              <a:lnSpc>
                <a:spcPct val="110000"/>
              </a:lnSpc>
              <a:spcBef>
                <a:spcPts val="0"/>
              </a:spcBef>
              <a:spcAft>
                <a:spcPts val="0"/>
              </a:spcAft>
              <a:buClr>
                <a:schemeClr val="dk1"/>
              </a:buClr>
              <a:buSzPts val="1600"/>
              <a:buNone/>
            </a:pPr>
            <a:endParaRPr sz="1400" b="1">
              <a:highlight>
                <a:srgbClr val="FFFFFF"/>
              </a:highlight>
            </a:endParaRPr>
          </a:p>
          <a:p>
            <a:pPr marL="0" lvl="0" indent="0" algn="l" rtl="0">
              <a:lnSpc>
                <a:spcPct val="110000"/>
              </a:lnSpc>
              <a:spcBef>
                <a:spcPts val="0"/>
              </a:spcBef>
              <a:spcAft>
                <a:spcPts val="0"/>
              </a:spcAft>
              <a:buClr>
                <a:schemeClr val="dk1"/>
              </a:buClr>
              <a:buSzPts val="1600"/>
              <a:buNone/>
            </a:pPr>
            <a:r>
              <a:rPr lang="fi-FI" sz="1400"/>
              <a:t>Kuka aloittaa ja kertoo siitä, mistä puhuitte?</a:t>
            </a:r>
            <a:endParaRPr sz="1400"/>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r>
              <a:rPr lang="fi-FI" sz="1400"/>
              <a:t>Mitä muita kokemuksia nousi esiin? </a:t>
            </a:r>
            <a:endParaRPr sz="1400"/>
          </a:p>
          <a:p>
            <a:pPr marL="0" lvl="0" indent="0" algn="l" rtl="0">
              <a:lnSpc>
                <a:spcPct val="110000"/>
              </a:lnSpc>
              <a:spcBef>
                <a:spcPts val="0"/>
              </a:spcBef>
              <a:spcAft>
                <a:spcPts val="0"/>
              </a:spcAft>
              <a:buClr>
                <a:schemeClr val="dk1"/>
              </a:buClr>
              <a:buSzPts val="1600"/>
              <a:buNone/>
            </a:pPr>
            <a:endParaRPr sz="1400" i="1"/>
          </a:p>
          <a:p>
            <a:pPr marL="0" indent="0">
              <a:spcBef>
                <a:spcPts val="0"/>
              </a:spcBef>
              <a:buNone/>
            </a:pPr>
            <a:r>
              <a:rPr lang="fi-FI" sz="1400"/>
              <a:t>→ </a:t>
            </a:r>
            <a:r>
              <a:rPr lang="fi-FI" sz="1400" i="1"/>
              <a:t>Tässä vaiheessa kannattaa kysyä jokaiselta osallistujalta jotakin ja siten viestiä, että jokaisen osallistuminen dialogiin on tärkeää. Jatkossa keskustelu voi olla vapaampaa. </a:t>
            </a:r>
            <a:endParaRPr/>
          </a:p>
          <a:p>
            <a:pPr marL="0" lvl="0" indent="0" algn="l" rtl="0">
              <a:lnSpc>
                <a:spcPct val="110000"/>
              </a:lnSpc>
              <a:spcBef>
                <a:spcPts val="0"/>
              </a:spcBef>
              <a:spcAft>
                <a:spcPts val="0"/>
              </a:spcAft>
              <a:buClr>
                <a:schemeClr val="dk1"/>
              </a:buClr>
              <a:buSzPts val="1600"/>
              <a:buNone/>
            </a:pPr>
            <a:endParaRPr sz="1400" i="1"/>
          </a:p>
          <a:p>
            <a:pPr marL="0" lvl="0" indent="0" algn="l" rtl="0">
              <a:lnSpc>
                <a:spcPct val="110000"/>
              </a:lnSpc>
              <a:spcBef>
                <a:spcPts val="0"/>
              </a:spcBef>
              <a:spcAft>
                <a:spcPts val="0"/>
              </a:spcAft>
              <a:buSzPts val="1600"/>
              <a:buNone/>
            </a:pPr>
            <a:r>
              <a:rPr lang="fi-FI" sz="1400" i="1"/>
              <a:t>Parien jälkeen jatkakaa keskustelua yhdessä: </a:t>
            </a:r>
            <a:r>
              <a:rPr lang="fi-FI" sz="1400"/>
              <a:t>Nyt kun olette kuunnelleet toisianne, millaisia ajatuksia/tuntemuksia, mahdollisia kysymyksiä on herännyt? </a:t>
            </a:r>
            <a:endParaRPr/>
          </a:p>
          <a:p>
            <a:pPr marL="0" lvl="0" indent="0" algn="l" rtl="0">
              <a:lnSpc>
                <a:spcPct val="110000"/>
              </a:lnSpc>
              <a:spcBef>
                <a:spcPts val="0"/>
              </a:spcBef>
              <a:spcAft>
                <a:spcPts val="0"/>
              </a:spcAft>
              <a:buClr>
                <a:schemeClr val="dk1"/>
              </a:buClr>
              <a:buSzPts val="1600"/>
              <a:buNone/>
            </a:pPr>
            <a:endParaRPr sz="1400" i="1"/>
          </a:p>
          <a:p>
            <a:pPr marL="0" lvl="0" indent="0" algn="l" rtl="0">
              <a:lnSpc>
                <a:spcPct val="110000"/>
              </a:lnSpc>
              <a:spcBef>
                <a:spcPts val="0"/>
              </a:spcBef>
              <a:spcAft>
                <a:spcPts val="0"/>
              </a:spcAft>
              <a:buClr>
                <a:schemeClr val="dk1"/>
              </a:buClr>
              <a:buSzPts val="1600"/>
              <a:buNone/>
            </a:pPr>
            <a:r>
              <a:rPr lang="fi-FI" sz="1400"/>
              <a:t>Nostitte esiin ainakin seuraavia asioita: </a:t>
            </a:r>
            <a:r>
              <a:rPr lang="fi-FI" sz="1400" i="1"/>
              <a:t>kokoa joitakin esiin nousseita teemoja</a:t>
            </a:r>
            <a:endParaRPr sz="1400" i="1"/>
          </a:p>
          <a:p>
            <a:pPr marL="0" lvl="0" indent="0" algn="l" rtl="0">
              <a:lnSpc>
                <a:spcPct val="110000"/>
              </a:lnSpc>
              <a:spcBef>
                <a:spcPts val="0"/>
              </a:spcBef>
              <a:spcAft>
                <a:spcPts val="0"/>
              </a:spcAft>
              <a:buClr>
                <a:schemeClr val="dk1"/>
              </a:buClr>
              <a:buSzPts val="1600"/>
              <a:buNone/>
            </a:pPr>
            <a:endParaRPr sz="1400" i="1"/>
          </a:p>
          <a:p>
            <a:pPr marL="0" lvl="0" indent="0" algn="r" rtl="0">
              <a:lnSpc>
                <a:spcPct val="110000"/>
              </a:lnSpc>
              <a:spcBef>
                <a:spcPts val="0"/>
              </a:spcBef>
              <a:spcAft>
                <a:spcPts val="0"/>
              </a:spcAft>
              <a:buClr>
                <a:schemeClr val="dk1"/>
              </a:buClr>
              <a:buSzPts val="1600"/>
              <a:buNone/>
            </a:pPr>
            <a:r>
              <a:rPr lang="fi-FI" sz="1300" b="1"/>
              <a:t>15 min</a:t>
            </a:r>
            <a:endParaRPr sz="1300" b="1"/>
          </a:p>
          <a:p>
            <a:pPr marL="0" lvl="0" indent="0" algn="r"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a:p>
        </p:txBody>
      </p:sp>
      <p:sp>
        <p:nvSpPr>
          <p:cNvPr id="315" name="Google Shape;315;p7"/>
          <p:cNvSpPr txBox="1">
            <a:spLocks noGrp="1"/>
          </p:cNvSpPr>
          <p:nvPr>
            <p:ph type="body" idx="4"/>
          </p:nvPr>
        </p:nvSpPr>
        <p:spPr>
          <a:xfrm>
            <a:off x="6526350" y="554400"/>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fi-FI" sz="1800" b="1"/>
              <a:t>Yhteinen keskustelu</a:t>
            </a:r>
            <a:endParaRPr sz="1800" b="1"/>
          </a:p>
        </p:txBody>
      </p:sp>
      <p:sp>
        <p:nvSpPr>
          <p:cNvPr id="316" name="Google Shape;316;p7"/>
          <p:cNvSpPr txBox="1">
            <a:spLocks noGrp="1"/>
          </p:cNvSpPr>
          <p:nvPr>
            <p:ph type="body" idx="1"/>
          </p:nvPr>
        </p:nvSpPr>
        <p:spPr>
          <a:xfrm>
            <a:off x="516708" y="501713"/>
            <a:ext cx="4706400" cy="4976601"/>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fi-FI" sz="1500"/>
              <a:t>Min	Osio							</a:t>
            </a:r>
            <a:endParaRPr sz="1500"/>
          </a:p>
          <a:p>
            <a:pPr marL="0" lvl="0" indent="0" algn="l" rtl="0">
              <a:lnSpc>
                <a:spcPct val="110000"/>
              </a:lnSpc>
              <a:spcBef>
                <a:spcPts val="0"/>
              </a:spcBef>
              <a:spcAft>
                <a:spcPts val="0"/>
              </a:spcAft>
              <a:buClr>
                <a:schemeClr val="dk1"/>
              </a:buClr>
              <a:buSzPts val="1600"/>
              <a:buNone/>
            </a:pPr>
            <a:r>
              <a:rPr lang="fi-FI" sz="1400"/>
              <a:t>15 	Aloitus, pelisäännöt, virittäytyminen</a:t>
            </a:r>
            <a:endParaRPr sz="1400"/>
          </a:p>
          <a:p>
            <a:pPr marL="0" lvl="0" indent="0" algn="l" rtl="0">
              <a:lnSpc>
                <a:spcPct val="110000"/>
              </a:lnSpc>
              <a:spcBef>
                <a:spcPts val="0"/>
              </a:spcBef>
              <a:spcAft>
                <a:spcPts val="0"/>
              </a:spcAft>
              <a:buClr>
                <a:schemeClr val="dk1"/>
              </a:buClr>
              <a:buSzPts val="1600"/>
              <a:buNone/>
            </a:pPr>
            <a:r>
              <a:rPr lang="fi-FI" sz="1400" b="1"/>
              <a:t>85 	Yhteinen keskustelu (sis. tauko)</a:t>
            </a:r>
            <a:endParaRPr sz="1400" b="1"/>
          </a:p>
          <a:p>
            <a:pPr marL="0" lvl="0" indent="0" algn="l" rtl="0">
              <a:lnSpc>
                <a:spcPct val="110000"/>
              </a:lnSpc>
              <a:spcBef>
                <a:spcPts val="0"/>
              </a:spcBef>
              <a:spcAft>
                <a:spcPts val="0"/>
              </a:spcAft>
              <a:buClr>
                <a:schemeClr val="dk1"/>
              </a:buClr>
              <a:buSzPts val="1600"/>
              <a:buNone/>
            </a:pPr>
            <a:r>
              <a:rPr lang="fi-FI" sz="1400"/>
              <a:t>5 	Keskustelun anti: kirjoittaminen</a:t>
            </a:r>
            <a:endParaRPr/>
          </a:p>
          <a:p>
            <a:pPr marL="0" lvl="0" indent="0" algn="l" rtl="0">
              <a:lnSpc>
                <a:spcPct val="110000"/>
              </a:lnSpc>
              <a:spcBef>
                <a:spcPts val="0"/>
              </a:spcBef>
              <a:spcAft>
                <a:spcPts val="0"/>
              </a:spcAft>
              <a:buClr>
                <a:schemeClr val="dk1"/>
              </a:buClr>
              <a:buSzPts val="1600"/>
              <a:buNone/>
            </a:pPr>
            <a:r>
              <a:rPr lang="fi-FI" sz="1400"/>
              <a:t>10	Keskustelun anti: jakaminen</a:t>
            </a:r>
            <a:endParaRPr/>
          </a:p>
          <a:p>
            <a:pPr marL="0" lvl="0" indent="0" algn="l" rtl="0">
              <a:lnSpc>
                <a:spcPct val="110000"/>
              </a:lnSpc>
              <a:spcBef>
                <a:spcPts val="0"/>
              </a:spcBef>
              <a:spcAft>
                <a:spcPts val="0"/>
              </a:spcAft>
              <a:buClr>
                <a:schemeClr val="dk1"/>
              </a:buClr>
              <a:buSzPts val="1600"/>
              <a:buNone/>
            </a:pPr>
            <a:r>
              <a:rPr lang="fi-FI" sz="1400"/>
              <a:t>5	Kiitos ja lopetus</a:t>
            </a:r>
            <a:endParaRPr/>
          </a:p>
          <a:p>
            <a:pPr marL="0" lvl="0" indent="0" algn="l" rtl="0">
              <a:lnSpc>
                <a:spcPct val="110000"/>
              </a:lnSpc>
              <a:spcBef>
                <a:spcPts val="0"/>
              </a:spcBef>
              <a:spcAft>
                <a:spcPts val="0"/>
              </a:spcAft>
              <a:buClr>
                <a:schemeClr val="dk1"/>
              </a:buClr>
              <a:buSzPts val="1600"/>
              <a:buNone/>
            </a:pPr>
            <a:endParaRPr sz="1500"/>
          </a:p>
          <a:p>
            <a:pPr marL="0" lvl="0" indent="0" algn="l" rtl="0">
              <a:lnSpc>
                <a:spcPct val="110000"/>
              </a:lnSpc>
              <a:spcBef>
                <a:spcPts val="0"/>
              </a:spcBef>
              <a:spcAft>
                <a:spcPts val="0"/>
              </a:spcAft>
              <a:buClr>
                <a:schemeClr val="dk1"/>
              </a:buClr>
              <a:buSzPts val="1600"/>
              <a:buNone/>
            </a:pPr>
            <a:r>
              <a:rPr lang="fi-FI" sz="1400"/>
              <a:t>Yhteensä 120 min</a:t>
            </a:r>
            <a:endParaRPr sz="1400"/>
          </a:p>
          <a:p>
            <a:pPr marL="0" lvl="0" indent="0" algn="l" rtl="0">
              <a:lnSpc>
                <a:spcPct val="110000"/>
              </a:lnSpc>
              <a:spcBef>
                <a:spcPts val="0"/>
              </a:spcBef>
              <a:spcAft>
                <a:spcPts val="0"/>
              </a:spcAft>
              <a:buClr>
                <a:schemeClr val="dk1"/>
              </a:buClr>
              <a:buSzPts val="1600"/>
              <a:buNone/>
            </a:pPr>
            <a:endParaRPr sz="1200" i="1"/>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8"/>
          <p:cNvSpPr txBox="1">
            <a:spLocks noGrp="1"/>
          </p:cNvSpPr>
          <p:nvPr>
            <p:ph type="body" idx="2"/>
          </p:nvPr>
        </p:nvSpPr>
        <p:spPr>
          <a:xfrm>
            <a:off x="6333565" y="862324"/>
            <a:ext cx="5607423" cy="5135063"/>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600"/>
              <a:buNone/>
            </a:pPr>
            <a:r>
              <a:rPr lang="fi-FI" sz="1400" i="1"/>
              <a:t>Pyri tarttumaan niihin aiheisiin, jotka nousevat esiin keskustelussa. Muotoile niiden pohjalta lisäkysymyksiä. Keskustelun on hyvä antaa edetä omalla painollaan ja välttää sen muuttumista haastatteluksi</a:t>
            </a:r>
            <a:r>
              <a:rPr lang="fi-FI" sz="1400"/>
              <a:t>. </a:t>
            </a:r>
            <a:endParaRPr/>
          </a:p>
          <a:p>
            <a:pPr marL="0" lvl="0" indent="0" algn="l" rtl="0">
              <a:lnSpc>
                <a:spcPct val="100000"/>
              </a:lnSpc>
              <a:spcBef>
                <a:spcPts val="0"/>
              </a:spcBef>
              <a:spcAft>
                <a:spcPts val="0"/>
              </a:spcAft>
              <a:buClr>
                <a:schemeClr val="dk1"/>
              </a:buClr>
              <a:buSzPts val="1600"/>
              <a:buNone/>
            </a:pPr>
            <a:endParaRPr sz="1400"/>
          </a:p>
          <a:p>
            <a:pPr marL="0" lvl="0" indent="0" algn="l" rtl="0">
              <a:lnSpc>
                <a:spcPct val="100000"/>
              </a:lnSpc>
              <a:spcBef>
                <a:spcPts val="0"/>
              </a:spcBef>
              <a:spcAft>
                <a:spcPts val="0"/>
              </a:spcAft>
              <a:buSzPts val="1600"/>
              <a:buNone/>
            </a:pPr>
            <a:r>
              <a:rPr lang="fi-FI" sz="1400" i="1"/>
              <a:t>Muokkaa kysymykset kohderyhmällesi, alueellesi tai organisaatiollesi sopivaksi. Hyödynnä kysymyksen jälkeen tarvittaessa yksilömietintää tai pariporinaa.</a:t>
            </a:r>
            <a:endParaRPr/>
          </a:p>
          <a:p>
            <a:pPr marL="0" lvl="0" indent="0" algn="l" rtl="0">
              <a:lnSpc>
                <a:spcPct val="100000"/>
              </a:lnSpc>
              <a:spcBef>
                <a:spcPts val="0"/>
              </a:spcBef>
              <a:spcAft>
                <a:spcPts val="0"/>
              </a:spcAft>
              <a:buClr>
                <a:schemeClr val="dk1"/>
              </a:buClr>
              <a:buSzPts val="1600"/>
              <a:buNone/>
            </a:pPr>
            <a:endParaRPr sz="1400"/>
          </a:p>
          <a:p>
            <a:pPr marL="0" lvl="0" indent="0" algn="l" rtl="0">
              <a:lnSpc>
                <a:spcPct val="100000"/>
              </a:lnSpc>
              <a:spcBef>
                <a:spcPts val="0"/>
              </a:spcBef>
              <a:spcAft>
                <a:spcPts val="0"/>
              </a:spcAft>
              <a:buSzPts val="1600"/>
              <a:buNone/>
            </a:pPr>
            <a:r>
              <a:rPr lang="fi-FI" sz="1400" i="1"/>
              <a:t>Mahdolliset lisäkysymykset:</a:t>
            </a:r>
            <a:endParaRPr/>
          </a:p>
          <a:p>
            <a:pPr marL="0" lvl="0" indent="0" algn="l" rtl="0">
              <a:lnSpc>
                <a:spcPct val="100000"/>
              </a:lnSpc>
              <a:spcBef>
                <a:spcPts val="0"/>
              </a:spcBef>
              <a:spcAft>
                <a:spcPts val="0"/>
              </a:spcAft>
              <a:buSzPts val="1600"/>
              <a:buNone/>
            </a:pPr>
            <a:endParaRPr sz="1400" b="1" i="1">
              <a:solidFill>
                <a:schemeClr val="dk1"/>
              </a:solidFill>
            </a:endParaRPr>
          </a:p>
          <a:p>
            <a:pPr marL="285750" lvl="0" indent="-285750" algn="l" rtl="0">
              <a:lnSpc>
                <a:spcPct val="100000"/>
              </a:lnSpc>
              <a:spcBef>
                <a:spcPts val="0"/>
              </a:spcBef>
              <a:spcAft>
                <a:spcPts val="0"/>
              </a:spcAft>
              <a:buSzPts val="1600"/>
              <a:buChar char="•"/>
            </a:pPr>
            <a:r>
              <a:rPr lang="fi-FI" sz="1400" b="1">
                <a:solidFill>
                  <a:schemeClr val="dk1"/>
                </a:solidFill>
              </a:rPr>
              <a:t>Millaiset asiat herättävät huolta työperäiseen maahanmuuttoon liittyen?</a:t>
            </a:r>
            <a:endParaRPr/>
          </a:p>
          <a:p>
            <a:pPr marL="285750" lvl="0" indent="-285750" algn="l" rtl="0">
              <a:lnSpc>
                <a:spcPct val="100000"/>
              </a:lnSpc>
              <a:spcBef>
                <a:spcPts val="0"/>
              </a:spcBef>
              <a:spcAft>
                <a:spcPts val="0"/>
              </a:spcAft>
              <a:buSzPts val="1600"/>
              <a:buChar char="•"/>
            </a:pPr>
            <a:r>
              <a:rPr lang="fi-FI" sz="1400" b="1">
                <a:solidFill>
                  <a:schemeClr val="dk1"/>
                </a:solidFill>
              </a:rPr>
              <a:t>Mitkä asiat herättävät toivoa ja innostusta?</a:t>
            </a:r>
            <a:endParaRPr/>
          </a:p>
          <a:p>
            <a:pPr marL="285750" lvl="0" indent="-285750" algn="l" rtl="0">
              <a:lnSpc>
                <a:spcPct val="100000"/>
              </a:lnSpc>
              <a:spcBef>
                <a:spcPts val="0"/>
              </a:spcBef>
              <a:spcAft>
                <a:spcPts val="0"/>
              </a:spcAft>
              <a:buSzPts val="1600"/>
              <a:buChar char="•"/>
            </a:pPr>
            <a:r>
              <a:rPr lang="fi-FI" sz="1400" b="1">
                <a:solidFill>
                  <a:schemeClr val="dk1"/>
                </a:solidFill>
              </a:rPr>
              <a:t>Mitä tarvitaan, jotta erilaisista taustoista tulevat ihmiset voivat rakentaa yhteistä työelämää ja yhteiskuntaa Suomessa?</a:t>
            </a:r>
            <a:endParaRPr/>
          </a:p>
          <a:p>
            <a:pPr marL="285750" lvl="0" indent="-285750" algn="l" rtl="0">
              <a:lnSpc>
                <a:spcPct val="100000"/>
              </a:lnSpc>
              <a:spcBef>
                <a:spcPts val="0"/>
              </a:spcBef>
              <a:spcAft>
                <a:spcPts val="0"/>
              </a:spcAft>
              <a:buSzPts val="1600"/>
              <a:buChar char="•"/>
            </a:pPr>
            <a:r>
              <a:rPr lang="fi-FI" sz="1400" b="1">
                <a:solidFill>
                  <a:schemeClr val="dk1"/>
                </a:solidFill>
              </a:rPr>
              <a:t>Mitä muutoksia tarvitaan mahdollisimman pian?</a:t>
            </a:r>
            <a:endParaRPr/>
          </a:p>
          <a:p>
            <a:pPr marL="285750" lvl="0" indent="-184150" algn="l" rtl="0">
              <a:lnSpc>
                <a:spcPct val="100000"/>
              </a:lnSpc>
              <a:spcBef>
                <a:spcPts val="0"/>
              </a:spcBef>
              <a:spcAft>
                <a:spcPts val="0"/>
              </a:spcAft>
              <a:buSzPts val="1600"/>
              <a:buNone/>
            </a:pPr>
            <a:endParaRPr sz="1400" b="1">
              <a:solidFill>
                <a:schemeClr val="dk1"/>
              </a:solidFill>
            </a:endParaRPr>
          </a:p>
          <a:p>
            <a:pPr marL="457200" lvl="0" indent="0" algn="l" rtl="0">
              <a:lnSpc>
                <a:spcPct val="115000"/>
              </a:lnSpc>
              <a:spcBef>
                <a:spcPts val="1000"/>
              </a:spcBef>
              <a:spcAft>
                <a:spcPts val="0"/>
              </a:spcAft>
              <a:buSzPts val="1800"/>
              <a:buNone/>
            </a:pPr>
            <a:r>
              <a:rPr lang="fi-FI" sz="1400">
                <a:highlight>
                  <a:srgbClr val="FFFFFF"/>
                </a:highlight>
              </a:rPr>
              <a:t>	                     	</a:t>
            </a:r>
            <a:r>
              <a:rPr lang="fi-FI" sz="1400" b="1">
                <a:highlight>
                  <a:srgbClr val="FFFFFF"/>
                </a:highlight>
              </a:rPr>
              <a:t>65  min, sis. mahdollinen tauko</a:t>
            </a:r>
            <a:endParaRPr sz="1400" b="1">
              <a:highlight>
                <a:srgbClr val="FFFFFF"/>
              </a:highlight>
            </a:endParaRPr>
          </a:p>
          <a:p>
            <a:pPr marL="0" lvl="0" indent="0" algn="l" rtl="0">
              <a:lnSpc>
                <a:spcPct val="150000"/>
              </a:lnSpc>
              <a:spcBef>
                <a:spcPts val="1000"/>
              </a:spcBef>
              <a:spcAft>
                <a:spcPts val="0"/>
              </a:spcAft>
              <a:buClr>
                <a:schemeClr val="dk1"/>
              </a:buClr>
              <a:buSzPts val="1100"/>
              <a:buNone/>
            </a:pPr>
            <a:endParaRPr sz="1300">
              <a:highlight>
                <a:srgbClr val="FFFFFF"/>
              </a:highlight>
              <a:latin typeface="Arial"/>
              <a:ea typeface="Arial"/>
              <a:cs typeface="Arial"/>
              <a:sym typeface="Arial"/>
            </a:endParaRPr>
          </a:p>
          <a:p>
            <a:pPr marL="0" lvl="0" indent="0" algn="l" rtl="0">
              <a:lnSpc>
                <a:spcPct val="150000"/>
              </a:lnSpc>
              <a:spcBef>
                <a:spcPts val="0"/>
              </a:spcBef>
              <a:spcAft>
                <a:spcPts val="0"/>
              </a:spcAft>
              <a:buClr>
                <a:schemeClr val="dk1"/>
              </a:buClr>
              <a:buSzPts val="1100"/>
              <a:buFont typeface="Arial"/>
              <a:buNone/>
            </a:pPr>
            <a:endParaRPr sz="1100">
              <a:highlight>
                <a:srgbClr val="FFFFFF"/>
              </a:highlight>
              <a:latin typeface="Arial"/>
              <a:ea typeface="Arial"/>
              <a:cs typeface="Arial"/>
              <a:sym typeface="Arial"/>
            </a:endParaRPr>
          </a:p>
          <a:p>
            <a:pPr marL="0" lvl="0" indent="0" algn="l" rtl="0">
              <a:lnSpc>
                <a:spcPct val="100000"/>
              </a:lnSpc>
              <a:spcBef>
                <a:spcPts val="0"/>
              </a:spcBef>
              <a:spcAft>
                <a:spcPts val="0"/>
              </a:spcAft>
              <a:buClr>
                <a:schemeClr val="dk1"/>
              </a:buClr>
              <a:buSzPts val="1600"/>
              <a:buNone/>
            </a:pPr>
            <a:endParaRPr sz="1200"/>
          </a:p>
          <a:p>
            <a:pPr marL="0" lvl="0" indent="0" algn="l" rtl="0">
              <a:lnSpc>
                <a:spcPct val="100000"/>
              </a:lnSpc>
              <a:spcBef>
                <a:spcPts val="0"/>
              </a:spcBef>
              <a:spcAft>
                <a:spcPts val="0"/>
              </a:spcAft>
              <a:buClr>
                <a:schemeClr val="dk1"/>
              </a:buClr>
              <a:buSzPts val="1600"/>
              <a:buNone/>
            </a:pPr>
            <a:endParaRPr sz="1200"/>
          </a:p>
          <a:p>
            <a:pPr marL="0" lvl="0" indent="0" algn="l" rtl="0">
              <a:lnSpc>
                <a:spcPct val="100000"/>
              </a:lnSpc>
              <a:spcBef>
                <a:spcPts val="0"/>
              </a:spcBef>
              <a:spcAft>
                <a:spcPts val="0"/>
              </a:spcAft>
              <a:buClr>
                <a:schemeClr val="dk1"/>
              </a:buClr>
              <a:buSzPts val="1600"/>
              <a:buNone/>
            </a:pPr>
            <a:endParaRPr sz="1200" i="1"/>
          </a:p>
          <a:p>
            <a:pPr marL="0" lvl="0" indent="0" algn="l" rtl="0">
              <a:lnSpc>
                <a:spcPct val="100000"/>
              </a:lnSpc>
              <a:spcBef>
                <a:spcPts val="0"/>
              </a:spcBef>
              <a:spcAft>
                <a:spcPts val="0"/>
              </a:spcAft>
              <a:buClr>
                <a:schemeClr val="dk1"/>
              </a:buClr>
              <a:buSzPts val="1600"/>
              <a:buNone/>
            </a:pPr>
            <a:endParaRPr sz="1200" i="1"/>
          </a:p>
          <a:p>
            <a:pPr marL="0" lvl="0" indent="0" algn="l" rtl="0">
              <a:lnSpc>
                <a:spcPct val="100000"/>
              </a:lnSpc>
              <a:spcBef>
                <a:spcPts val="0"/>
              </a:spcBef>
              <a:spcAft>
                <a:spcPts val="0"/>
              </a:spcAft>
              <a:buClr>
                <a:schemeClr val="dk1"/>
              </a:buClr>
              <a:buSzPts val="1600"/>
              <a:buNone/>
            </a:pPr>
            <a:endParaRPr sz="1200" i="1"/>
          </a:p>
          <a:p>
            <a:pPr marL="0" lvl="0" indent="0" algn="l" rtl="0">
              <a:lnSpc>
                <a:spcPct val="100000"/>
              </a:lnSpc>
              <a:spcBef>
                <a:spcPts val="0"/>
              </a:spcBef>
              <a:spcAft>
                <a:spcPts val="0"/>
              </a:spcAft>
              <a:buClr>
                <a:schemeClr val="dk1"/>
              </a:buClr>
              <a:buSzPts val="1600"/>
              <a:buNone/>
            </a:pPr>
            <a:endParaRPr sz="1200" i="1"/>
          </a:p>
          <a:p>
            <a:pPr marL="0" lvl="0" indent="0" algn="r" rtl="0">
              <a:lnSpc>
                <a:spcPct val="100000"/>
              </a:lnSpc>
              <a:spcBef>
                <a:spcPts val="0"/>
              </a:spcBef>
              <a:spcAft>
                <a:spcPts val="0"/>
              </a:spcAft>
              <a:buClr>
                <a:schemeClr val="dk1"/>
              </a:buClr>
              <a:buSzPts val="1600"/>
              <a:buNone/>
            </a:pPr>
            <a:endParaRPr sz="1200"/>
          </a:p>
          <a:p>
            <a:pPr marL="0" lvl="0" indent="0" algn="l" rtl="0">
              <a:lnSpc>
                <a:spcPct val="100000"/>
              </a:lnSpc>
              <a:spcBef>
                <a:spcPts val="0"/>
              </a:spcBef>
              <a:spcAft>
                <a:spcPts val="0"/>
              </a:spcAft>
              <a:buClr>
                <a:schemeClr val="dk1"/>
              </a:buClr>
              <a:buSzPts val="1600"/>
              <a:buNone/>
            </a:pPr>
            <a:endParaRPr/>
          </a:p>
        </p:txBody>
      </p:sp>
      <p:sp>
        <p:nvSpPr>
          <p:cNvPr id="322" name="Google Shape;322;p8"/>
          <p:cNvSpPr txBox="1">
            <a:spLocks noGrp="1"/>
          </p:cNvSpPr>
          <p:nvPr>
            <p:ph type="body" idx="4"/>
          </p:nvPr>
        </p:nvSpPr>
        <p:spPr>
          <a:xfrm>
            <a:off x="6333565" y="491013"/>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fi-FI" sz="1800" b="1"/>
              <a:t>Yhteinen keskustelu jatkuu</a:t>
            </a:r>
            <a:endParaRPr sz="1800" b="1"/>
          </a:p>
        </p:txBody>
      </p:sp>
      <p:sp>
        <p:nvSpPr>
          <p:cNvPr id="323" name="Google Shape;323;p8"/>
          <p:cNvSpPr txBox="1">
            <a:spLocks noGrp="1"/>
          </p:cNvSpPr>
          <p:nvPr>
            <p:ph type="body" idx="1"/>
          </p:nvPr>
        </p:nvSpPr>
        <p:spPr>
          <a:xfrm>
            <a:off x="516708" y="501713"/>
            <a:ext cx="4706400" cy="4976601"/>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fi-FI" sz="1500"/>
              <a:t>Min	Osio							</a:t>
            </a:r>
            <a:endParaRPr sz="1500"/>
          </a:p>
          <a:p>
            <a:pPr marL="0" lvl="0" indent="0" algn="l" rtl="0">
              <a:lnSpc>
                <a:spcPct val="110000"/>
              </a:lnSpc>
              <a:spcBef>
                <a:spcPts val="0"/>
              </a:spcBef>
              <a:spcAft>
                <a:spcPts val="0"/>
              </a:spcAft>
              <a:buClr>
                <a:schemeClr val="dk1"/>
              </a:buClr>
              <a:buSzPts val="1600"/>
              <a:buNone/>
            </a:pPr>
            <a:r>
              <a:rPr lang="fi-FI" sz="1400"/>
              <a:t>15 	Aloitus, pelisäännöt, virittäytyminen</a:t>
            </a:r>
            <a:endParaRPr sz="1400"/>
          </a:p>
          <a:p>
            <a:pPr marL="0" lvl="0" indent="0" algn="l" rtl="0">
              <a:lnSpc>
                <a:spcPct val="110000"/>
              </a:lnSpc>
              <a:spcBef>
                <a:spcPts val="0"/>
              </a:spcBef>
              <a:spcAft>
                <a:spcPts val="0"/>
              </a:spcAft>
              <a:buClr>
                <a:schemeClr val="dk1"/>
              </a:buClr>
              <a:buSzPts val="1600"/>
              <a:buNone/>
            </a:pPr>
            <a:r>
              <a:rPr lang="fi-FI" sz="1400" b="1"/>
              <a:t>85 	Yhteinen keskustelu (sis. tauko)</a:t>
            </a:r>
            <a:endParaRPr sz="1400" b="1"/>
          </a:p>
          <a:p>
            <a:pPr marL="0" lvl="0" indent="0" algn="l" rtl="0">
              <a:lnSpc>
                <a:spcPct val="110000"/>
              </a:lnSpc>
              <a:spcBef>
                <a:spcPts val="0"/>
              </a:spcBef>
              <a:spcAft>
                <a:spcPts val="0"/>
              </a:spcAft>
              <a:buClr>
                <a:schemeClr val="dk1"/>
              </a:buClr>
              <a:buSzPts val="1600"/>
              <a:buNone/>
            </a:pPr>
            <a:r>
              <a:rPr lang="fi-FI" sz="1400"/>
              <a:t>5 	Keskustelun anti: kirjoittaminen</a:t>
            </a:r>
            <a:endParaRPr/>
          </a:p>
          <a:p>
            <a:pPr marL="0" lvl="0" indent="0" algn="l" rtl="0">
              <a:lnSpc>
                <a:spcPct val="110000"/>
              </a:lnSpc>
              <a:spcBef>
                <a:spcPts val="0"/>
              </a:spcBef>
              <a:spcAft>
                <a:spcPts val="0"/>
              </a:spcAft>
              <a:buClr>
                <a:schemeClr val="dk1"/>
              </a:buClr>
              <a:buSzPts val="1600"/>
              <a:buNone/>
            </a:pPr>
            <a:r>
              <a:rPr lang="fi-FI" sz="1400"/>
              <a:t>10	Keskustelun anti: jakaminen</a:t>
            </a:r>
            <a:endParaRPr/>
          </a:p>
          <a:p>
            <a:pPr marL="0" lvl="0" indent="0" algn="l" rtl="0">
              <a:lnSpc>
                <a:spcPct val="110000"/>
              </a:lnSpc>
              <a:spcBef>
                <a:spcPts val="0"/>
              </a:spcBef>
              <a:spcAft>
                <a:spcPts val="0"/>
              </a:spcAft>
              <a:buClr>
                <a:schemeClr val="dk1"/>
              </a:buClr>
              <a:buSzPts val="1600"/>
              <a:buNone/>
            </a:pPr>
            <a:r>
              <a:rPr lang="fi-FI" sz="1400"/>
              <a:t>5	Kiitos ja lopetus</a:t>
            </a:r>
            <a:endParaRPr/>
          </a:p>
          <a:p>
            <a:pPr marL="0" lvl="0" indent="0" algn="l" rtl="0">
              <a:lnSpc>
                <a:spcPct val="110000"/>
              </a:lnSpc>
              <a:spcBef>
                <a:spcPts val="0"/>
              </a:spcBef>
              <a:spcAft>
                <a:spcPts val="0"/>
              </a:spcAft>
              <a:buClr>
                <a:schemeClr val="dk1"/>
              </a:buClr>
              <a:buSzPts val="1600"/>
              <a:buNone/>
            </a:pPr>
            <a:endParaRPr sz="1500"/>
          </a:p>
          <a:p>
            <a:pPr marL="0" lvl="0" indent="0" algn="l" rtl="0">
              <a:lnSpc>
                <a:spcPct val="110000"/>
              </a:lnSpc>
              <a:spcBef>
                <a:spcPts val="0"/>
              </a:spcBef>
              <a:spcAft>
                <a:spcPts val="0"/>
              </a:spcAft>
              <a:buClr>
                <a:schemeClr val="dk1"/>
              </a:buClr>
              <a:buSzPts val="1600"/>
              <a:buNone/>
            </a:pPr>
            <a:r>
              <a:rPr lang="fi-FI" sz="1400"/>
              <a:t>Yhteensä 120 min</a:t>
            </a:r>
            <a:endParaRPr sz="1400"/>
          </a:p>
          <a:p>
            <a:pPr marL="0" lvl="0" indent="0" algn="l" rtl="0">
              <a:lnSpc>
                <a:spcPct val="110000"/>
              </a:lnSpc>
              <a:spcBef>
                <a:spcPts val="0"/>
              </a:spcBef>
              <a:spcAft>
                <a:spcPts val="0"/>
              </a:spcAft>
              <a:buClr>
                <a:schemeClr val="dk1"/>
              </a:buClr>
              <a:buSzPts val="1600"/>
              <a:buNone/>
            </a:pPr>
            <a:endParaRPr sz="1200" i="1"/>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9"/>
          <p:cNvSpPr txBox="1">
            <a:spLocks noGrp="1"/>
          </p:cNvSpPr>
          <p:nvPr>
            <p:ph type="body" idx="2"/>
          </p:nvPr>
        </p:nvSpPr>
        <p:spPr>
          <a:xfrm>
            <a:off x="6526350" y="1102659"/>
            <a:ext cx="5006700" cy="4755766"/>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fi-FI" sz="1400"/>
              <a:t>Dialogi alkaa tulla päätökseensä. Haluan kuulla, mitä asioita, tunteita tai ajatuksia yhteinen keskustelumme on synnyttänyt.</a:t>
            </a:r>
            <a:endParaRPr sz="1400"/>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r>
              <a:rPr lang="fi-FI" sz="1400"/>
              <a:t>Kirjoita omaan paperiisi kokonaisina lauseina muutama asia, tunne tai ajatus, joka on ollut sinulle merkittävää tässä keskustelussa. Keräämme nämä dialogin kirjauksen tueksi niin, ettei niistä voi tunnistaa yksittäisiä henkilöitä.</a:t>
            </a:r>
            <a:endParaRPr sz="1400"/>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r>
              <a:rPr lang="fi-FI" sz="1400"/>
              <a:t>Kirjoittamiseen on aikaa muutama minuutti. Valitse sen jälkeen kirjoittamistasi yksi, jonka haluat jakaa tässä muille.</a:t>
            </a:r>
            <a:endParaRPr sz="1400"/>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400"/>
          </a:p>
          <a:p>
            <a:pPr marL="0" lvl="0" indent="0" algn="r" rtl="0">
              <a:lnSpc>
                <a:spcPct val="110000"/>
              </a:lnSpc>
              <a:spcBef>
                <a:spcPts val="0"/>
              </a:spcBef>
              <a:spcAft>
                <a:spcPts val="0"/>
              </a:spcAft>
              <a:buClr>
                <a:schemeClr val="dk1"/>
              </a:buClr>
              <a:buSzPts val="1600"/>
              <a:buNone/>
            </a:pPr>
            <a:r>
              <a:rPr lang="fi-FI" sz="1400" b="1"/>
              <a:t>5 min</a:t>
            </a:r>
            <a:endParaRPr sz="1400" b="1"/>
          </a:p>
        </p:txBody>
      </p:sp>
      <p:sp>
        <p:nvSpPr>
          <p:cNvPr id="329" name="Google Shape;329;p9"/>
          <p:cNvSpPr txBox="1">
            <a:spLocks noGrp="1"/>
          </p:cNvSpPr>
          <p:nvPr>
            <p:ph type="body" idx="4"/>
          </p:nvPr>
        </p:nvSpPr>
        <p:spPr>
          <a:xfrm>
            <a:off x="6526350" y="554400"/>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fi-FI" sz="1800" b="1"/>
              <a:t>Keskustelun anti: kirjoittaminen</a:t>
            </a:r>
            <a:endParaRPr sz="1800" b="1"/>
          </a:p>
        </p:txBody>
      </p:sp>
      <p:sp>
        <p:nvSpPr>
          <p:cNvPr id="330" name="Google Shape;330;p9"/>
          <p:cNvSpPr txBox="1">
            <a:spLocks noGrp="1"/>
          </p:cNvSpPr>
          <p:nvPr>
            <p:ph type="body" idx="1"/>
          </p:nvPr>
        </p:nvSpPr>
        <p:spPr>
          <a:xfrm>
            <a:off x="516708" y="501713"/>
            <a:ext cx="4706400" cy="4976601"/>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fi-FI" sz="1500"/>
              <a:t>Min	Osio							</a:t>
            </a:r>
            <a:endParaRPr sz="1500"/>
          </a:p>
          <a:p>
            <a:pPr marL="0" lvl="0" indent="0" algn="l" rtl="0">
              <a:lnSpc>
                <a:spcPct val="110000"/>
              </a:lnSpc>
              <a:spcBef>
                <a:spcPts val="0"/>
              </a:spcBef>
              <a:spcAft>
                <a:spcPts val="0"/>
              </a:spcAft>
              <a:buClr>
                <a:schemeClr val="dk1"/>
              </a:buClr>
              <a:buSzPts val="1600"/>
              <a:buNone/>
            </a:pPr>
            <a:r>
              <a:rPr lang="fi-FI" sz="1400"/>
              <a:t>15 	Aloitus, pelisäännöt, virittäytyminen</a:t>
            </a:r>
            <a:endParaRPr sz="1400"/>
          </a:p>
          <a:p>
            <a:pPr marL="0" lvl="0" indent="0" algn="l" rtl="0">
              <a:lnSpc>
                <a:spcPct val="110000"/>
              </a:lnSpc>
              <a:spcBef>
                <a:spcPts val="0"/>
              </a:spcBef>
              <a:spcAft>
                <a:spcPts val="0"/>
              </a:spcAft>
              <a:buClr>
                <a:schemeClr val="dk1"/>
              </a:buClr>
              <a:buSzPts val="1600"/>
              <a:buNone/>
            </a:pPr>
            <a:r>
              <a:rPr lang="fi-FI" sz="1400"/>
              <a:t>85 	Yhteinen keskustelu (sis. tauko)</a:t>
            </a:r>
            <a:endParaRPr sz="1400"/>
          </a:p>
          <a:p>
            <a:pPr marL="0" lvl="0" indent="0" algn="l" rtl="0">
              <a:lnSpc>
                <a:spcPct val="110000"/>
              </a:lnSpc>
              <a:spcBef>
                <a:spcPts val="0"/>
              </a:spcBef>
              <a:spcAft>
                <a:spcPts val="0"/>
              </a:spcAft>
              <a:buClr>
                <a:schemeClr val="dk1"/>
              </a:buClr>
              <a:buSzPts val="1600"/>
              <a:buNone/>
            </a:pPr>
            <a:r>
              <a:rPr lang="fi-FI" sz="1400" b="1"/>
              <a:t>5 	Keskustelun anti: kirjoittaminen</a:t>
            </a:r>
            <a:endParaRPr/>
          </a:p>
          <a:p>
            <a:pPr marL="0" lvl="0" indent="0" algn="l" rtl="0">
              <a:lnSpc>
                <a:spcPct val="110000"/>
              </a:lnSpc>
              <a:spcBef>
                <a:spcPts val="0"/>
              </a:spcBef>
              <a:spcAft>
                <a:spcPts val="0"/>
              </a:spcAft>
              <a:buClr>
                <a:schemeClr val="dk1"/>
              </a:buClr>
              <a:buSzPts val="1600"/>
              <a:buNone/>
            </a:pPr>
            <a:r>
              <a:rPr lang="fi-FI" sz="1400"/>
              <a:t>10	Keskustelun anti: jakaminen</a:t>
            </a:r>
            <a:endParaRPr/>
          </a:p>
          <a:p>
            <a:pPr marL="0" lvl="0" indent="0" algn="l" rtl="0">
              <a:lnSpc>
                <a:spcPct val="110000"/>
              </a:lnSpc>
              <a:spcBef>
                <a:spcPts val="0"/>
              </a:spcBef>
              <a:spcAft>
                <a:spcPts val="0"/>
              </a:spcAft>
              <a:buClr>
                <a:schemeClr val="dk1"/>
              </a:buClr>
              <a:buSzPts val="1600"/>
              <a:buNone/>
            </a:pPr>
            <a:r>
              <a:rPr lang="fi-FI" sz="1400"/>
              <a:t>5	Kiitos ja lopetus</a:t>
            </a:r>
            <a:endParaRPr/>
          </a:p>
          <a:p>
            <a:pPr marL="0" lvl="0" indent="0" algn="l" rtl="0">
              <a:lnSpc>
                <a:spcPct val="110000"/>
              </a:lnSpc>
              <a:spcBef>
                <a:spcPts val="0"/>
              </a:spcBef>
              <a:spcAft>
                <a:spcPts val="0"/>
              </a:spcAft>
              <a:buClr>
                <a:schemeClr val="dk1"/>
              </a:buClr>
              <a:buSzPts val="1600"/>
              <a:buNone/>
            </a:pPr>
            <a:endParaRPr sz="1500"/>
          </a:p>
          <a:p>
            <a:pPr marL="0" lvl="0" indent="0" algn="l" rtl="0">
              <a:lnSpc>
                <a:spcPct val="110000"/>
              </a:lnSpc>
              <a:spcBef>
                <a:spcPts val="0"/>
              </a:spcBef>
              <a:spcAft>
                <a:spcPts val="0"/>
              </a:spcAft>
              <a:buClr>
                <a:schemeClr val="dk1"/>
              </a:buClr>
              <a:buSzPts val="1600"/>
              <a:buNone/>
            </a:pPr>
            <a:r>
              <a:rPr lang="fi-FI" sz="1400"/>
              <a:t>Yhteensä 120 min</a:t>
            </a:r>
            <a:endParaRPr sz="1400"/>
          </a:p>
          <a:p>
            <a:pPr marL="0" lvl="0" indent="0" algn="l" rtl="0">
              <a:lnSpc>
                <a:spcPct val="110000"/>
              </a:lnSpc>
              <a:spcBef>
                <a:spcPts val="0"/>
              </a:spcBef>
              <a:spcAft>
                <a:spcPts val="0"/>
              </a:spcAft>
              <a:buClr>
                <a:schemeClr val="dk1"/>
              </a:buClr>
              <a:buSzPts val="1600"/>
              <a:buNone/>
            </a:pPr>
            <a:endParaRPr sz="1200" i="1"/>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400"/>
          </a:p>
        </p:txBody>
      </p:sp>
    </p:spTree>
  </p:cSld>
  <p:clrMapOvr>
    <a:masterClrMapping/>
  </p:clrMapOvr>
</p:sld>
</file>

<file path=ppt/theme/theme1.xml><?xml version="1.0" encoding="utf-8"?>
<a:theme xmlns:a="http://schemas.openxmlformats.org/drawingml/2006/main" name="Kansalliset Dialogit">
  <a:themeElements>
    <a:clrScheme name="Kansalliset Dialogit">
      <a:dk1>
        <a:srgbClr val="000000"/>
      </a:dk1>
      <a:lt1>
        <a:srgbClr val="FFFFFF"/>
      </a:lt1>
      <a:dk2>
        <a:srgbClr val="BFBFBF"/>
      </a:dk2>
      <a:lt2>
        <a:srgbClr val="D8E1EA"/>
      </a:lt2>
      <a:accent1>
        <a:srgbClr val="AE9BFD"/>
      </a:accent1>
      <a:accent2>
        <a:srgbClr val="AEE7F2"/>
      </a:accent2>
      <a:accent3>
        <a:srgbClr val="F1BEDD"/>
      </a:accent3>
      <a:accent4>
        <a:srgbClr val="F5C8AF"/>
      </a:accent4>
      <a:accent5>
        <a:srgbClr val="7F7F7F"/>
      </a:accent5>
      <a:accent6>
        <a:srgbClr val="F2F2F2"/>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d1824b25-665d-4ca6-89ca-4f1b5bbe0424}" enabled="1" method="Privileged" siteId="{b01220f1-ab94-4936-86d7-f3b40f38f4b7}" removed="0"/>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12</Slides>
  <Notes>12</Notes>
  <HiddenSlides>0</HiddenSlide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Kansalliset Dialogit</vt:lpstr>
      <vt:lpstr>Kansalliset dialogit  Työelämän huominen  - miten Suomi muuttuu työperäisen maahanmuuton myötä?  (tai tarkempi otsikko)  Dialogin käsikirjoitusluonnos Kesto 120 min </vt:lpstr>
      <vt:lpstr>Ohjeita käsikirjoituksen käyttämiseen  Suunnittele dialogi ennakkoon käsikirjoituksen pohjalta.  Käsikirjoitus on dialogin ohjaamisen tueksi, sitä ei tarvitse jakaa keskustelijoille. Käsikirjoitus kannattaa tulostaa itselle muokkauksen jälkeen.  Käsikirjoituksen sanoitukset ovat esimerkkisanoituksia. Muokkaa ne keskustelun aiheeseen, kohderyhmään ja suuhusi sopiviksi. Kellonajat ovat suuntaa-antavia. Niiden on tarkoitus antaa käsitys siitä, minkä verran aikaa kuhunkin vaiheeseen kannattaa suurin piirtein käyttää. Kellonaikoja ei tarvitse noudattaa täsmällisesti aloitusta ja lopetusta lukuun ottamatta.   Voit hyödyntää omaa ryhmänohjauksen osaamistasi ja käyttää tarpeen mukaan hyväksi havaittuja keinoja keskustelun ja keskustelijoiden tukemiseksi. Sovi ennakkoon, kuka kirjaa keskustelun. On tärkeää kirjata koko keskustelun kulku. Kirjurin ei tarvitse koostaa kirjauksista tiivistelmää vaan kirjata mahdollisimman tarkkaan, mitä keskustelussa sanottiin. Käsikirjoitus voi auttaa myös kirjuria valmistautumisessa.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Laaksolahti Hannele</dc:creator>
  <cp:revision>42</cp:revision>
  <dcterms:modified xsi:type="dcterms:W3CDTF">2026-08-20T10:49:11Z</dcterms:modified>
</cp:coreProperties>
</file>