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9" r:id="rId7"/>
    <p:sldId id="263" r:id="rId8"/>
    <p:sldId id="264" r:id="rId9"/>
    <p:sldId id="265" r:id="rId10"/>
    <p:sldId id="266" r:id="rId11"/>
    <p:sldId id="267" r:id="rId12"/>
    <p:sldId id="268" r:id="rId13"/>
  </p:sldIdLst>
  <p:sldSz cx="12192000" cy="6858000"/>
  <p:notesSz cx="6858000" cy="9144000"/>
  <p:embeddedFontLst>
    <p:embeddedFont>
      <p:font typeface="Inter" panose="020B0604020202020204" charset="0"/>
      <p:regular r:id="rId15"/>
      <p:bold r:id="rId16"/>
    </p:embeddedFont>
    <p:embeddedFont>
      <p:font typeface="Inter Tigh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 id="{DC65D3C2-3A83-997F-7228-F18536CCBA7F}"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5D53C-116F-8DAA-EF43-B5DF29CC97FE}" v="53" dt="2026-05-12T08:35:04.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23"/>
    <p:restoredTop sz="94536"/>
  </p:normalViewPr>
  <p:slideViewPr>
    <p:cSldViewPr snapToGrid="0">
      <p:cViewPr varScale="1">
        <p:scale>
          <a:sx n="55" d="100"/>
          <a:sy n="55" d="100"/>
        </p:scale>
        <p:origin x="200" y="1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ur03.safelinks.protection.outlook.com/?url=https%3A%2F%2Flink.webropolsurveys.com%2FS%2F41061BE511EF2EFD&amp;data=05%7C02%7Cmaikki.siuko%40sitra.fi%7Cf6e6011ca1b34a54879a08deaff53c42%7Cb01220f1ab94493686d7f3b40f38f4b7%7C0%7C0%7C639141665564237418%7CUnknown%7CTWFpbGZsb3d8eyJFbXB0eU1hcGkiOnRydWUsIlYiOiIwLjAuMDAwMCIsIlAiOiJXaW4zMiIsIkFOIjoiTWFpbCIsIldUIjoyfQ%3D%3D%7C0%7C%7C%7C&amp;sdata=Hs%2BifQ8i3xci0tbOpMvcZaJHlV1NG%2FU%2FZrzg0DJRx%2Fw%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kansallisetdialogit.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502380" y="914400"/>
            <a:ext cx="10823927" cy="4939927"/>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dirty="0"/>
            </a:br>
            <a:endParaRPr sz="9000" dirty="0"/>
          </a:p>
          <a:p>
            <a:pPr marL="0" lvl="0" indent="0" algn="l" rtl="0">
              <a:lnSpc>
                <a:spcPct val="80000"/>
              </a:lnSpc>
              <a:spcBef>
                <a:spcPts val="0"/>
              </a:spcBef>
              <a:spcAft>
                <a:spcPts val="0"/>
              </a:spcAft>
              <a:buClr>
                <a:schemeClr val="dk1"/>
              </a:buClr>
              <a:buSzPts val="9000"/>
              <a:buFont typeface="Inter Tight"/>
              <a:buNone/>
            </a:pPr>
            <a:r>
              <a:rPr lang="fi-FI" sz="4400" b="1" dirty="0"/>
              <a:t>Työelämän huominen </a:t>
            </a:r>
            <a:br>
              <a:rPr lang="fi-FI" sz="4400" b="1" dirty="0"/>
            </a:br>
            <a:r>
              <a:rPr lang="fi-FI" sz="4400" b="1" dirty="0"/>
              <a:t>- miten Suomi muuttuu työperäisen maahanmuuton myötä? </a:t>
            </a:r>
            <a:br>
              <a:rPr lang="fi-FI" sz="4400" b="1" dirty="0"/>
            </a:br>
            <a:r>
              <a:rPr lang="fi-FI" sz="4400" b="1" dirty="0"/>
              <a:t>(tai tarkempi otsikko)</a:t>
            </a:r>
            <a:br>
              <a:rPr lang="fi-FI" sz="4400" b="1" dirty="0"/>
            </a:br>
            <a:endParaRPr sz="4400" b="1" dirty="0"/>
          </a:p>
          <a:p>
            <a:pPr marL="0" lvl="0" indent="0" algn="l" rtl="0">
              <a:lnSpc>
                <a:spcPct val="80000"/>
              </a:lnSpc>
              <a:spcBef>
                <a:spcPts val="0"/>
              </a:spcBef>
              <a:spcAft>
                <a:spcPts val="0"/>
              </a:spcAft>
              <a:buClr>
                <a:schemeClr val="dk1"/>
              </a:buClr>
              <a:buSzPts val="9000"/>
              <a:buFont typeface="Inter Tight"/>
              <a:buNone/>
            </a:pPr>
            <a:r>
              <a:rPr lang="fi-FI" sz="2400" dirty="0"/>
              <a:t>Dialogin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dirty="0">
                <a:solidFill>
                  <a:schemeClr val="lt1"/>
                </a:solidFill>
              </a:rPr>
              <a:t>.</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a:t>
            </a:r>
            <a:endParaRPr sz="1800" b="1" dirty="0"/>
          </a:p>
        </p:txBody>
      </p:sp>
      <p:sp>
        <p:nvSpPr>
          <p:cNvPr id="6" name="Google Shape;311;p20">
            <a:extLst>
              <a:ext uri="{FF2B5EF4-FFF2-40B4-BE49-F238E27FC236}">
                <a16:creationId xmlns:a16="http://schemas.microsoft.com/office/drawing/2014/main" id="{A4B63CF5-E72A-68C7-F5CC-C5857CC4B55A}"/>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26"/>
          <p:cNvSpPr txBox="1">
            <a:spLocks noGrp="1"/>
          </p:cNvSpPr>
          <p:nvPr>
            <p:ph type="body" idx="2"/>
          </p:nvPr>
        </p:nvSpPr>
        <p:spPr>
          <a:xfrm>
            <a:off x="6526350" y="1036974"/>
            <a:ext cx="5161683" cy="478293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100" dirty="0">
                <a:cs typeface="Inter Tight"/>
              </a:rPr>
              <a:t>Mikäli haluat, voit viestiä osallistumisestasi tähän keskusteluun esimerkiksi sosiaalisessa mediassa. Voit käyttää tunnistetta #</a:t>
            </a:r>
            <a:r>
              <a:rPr lang="fi-FI" sz="1100">
                <a:cs typeface="Inter Tight"/>
              </a:rPr>
              <a:t>KansallisetDialogit</a:t>
            </a:r>
            <a:r>
              <a:rPr lang="fi-FI" sz="1100" dirty="0">
                <a:cs typeface="Inter Tight"/>
              </a:rPr>
              <a:t>. </a:t>
            </a:r>
          </a:p>
          <a:p>
            <a:pPr marL="0" lvl="0" indent="0" algn="l" rtl="0">
              <a:spcBef>
                <a:spcPts val="0"/>
              </a:spcBef>
              <a:spcAft>
                <a:spcPts val="0"/>
              </a:spcAft>
              <a:buClr>
                <a:schemeClr val="dk1"/>
              </a:buClr>
              <a:buSzPts val="1600"/>
              <a:buNone/>
            </a:pPr>
            <a:endParaRPr lang="fi-FI" sz="1100" dirty="0">
              <a:solidFill>
                <a:schemeClr val="tx1"/>
              </a:solidFill>
              <a:cs typeface="Inter Tight"/>
            </a:endParaRPr>
          </a:p>
          <a:p>
            <a:pPr marL="0" indent="0">
              <a:spcBef>
                <a:spcPts val="0"/>
              </a:spcBef>
              <a:buSzPts val="1600"/>
              <a:buNone/>
            </a:pPr>
            <a:r>
              <a:rPr lang="fi-FI" sz="1100" dirty="0">
                <a:solidFill>
                  <a:schemeClr val="tx1"/>
                </a:solidFill>
                <a:cs typeface="Inter Tight"/>
              </a:rPr>
              <a:t>Tämän dialogin kirjausta käytetään yhdessä muiden dialogien kirjausten kanssa Kansallisten dialogien yhteenvetoraportin materiaalina. Raportti menee valtionhallinnossa keskusteltavaksi kunta- ja alueministerin johtoryhmään, ministeriöiden korkeimpien viranomaisten, eli kansliapäälliköiden kokoukseen sekä yhteiskunnan uudistamisen ministeriryhmään. Kirjausta hyödynnetään myös hyödynnetään myös Sitran ja työ- ja elinkeinoministeriön Työperäinen maahanmuutto -kokonaisuudessa. </a:t>
            </a:r>
            <a:endParaRPr sz="1100">
              <a:solidFill>
                <a:schemeClr val="tx1"/>
              </a:solidFill>
              <a:cs typeface="Inter Tight"/>
            </a:endParaRPr>
          </a:p>
          <a:p>
            <a:pPr marL="0" lvl="0" indent="0" algn="l" rtl="0">
              <a:spcBef>
                <a:spcPts val="0"/>
              </a:spcBef>
              <a:spcAft>
                <a:spcPts val="0"/>
              </a:spcAft>
              <a:buClr>
                <a:schemeClr val="dk1"/>
              </a:buClr>
              <a:buSzPts val="1600"/>
              <a:buNone/>
            </a:pPr>
            <a:endParaRPr sz="1100" dirty="0">
              <a:solidFill>
                <a:schemeClr val="tx1"/>
              </a:solidFill>
              <a:cs typeface="Inter Tight"/>
            </a:endParaRPr>
          </a:p>
          <a:p>
            <a:pPr marL="0" lvl="0" indent="0" algn="l" rtl="0">
              <a:spcBef>
                <a:spcPts val="0"/>
              </a:spcBef>
              <a:spcAft>
                <a:spcPts val="0"/>
              </a:spcAft>
              <a:buClr>
                <a:schemeClr val="dk1"/>
              </a:buClr>
              <a:buSzPts val="1600"/>
              <a:buNone/>
            </a:pPr>
            <a:r>
              <a:rPr lang="fi-FI" sz="1100" dirty="0">
                <a:solidFill>
                  <a:schemeClr val="tx1"/>
                </a:solidFill>
                <a:cs typeface="Inter Tight"/>
              </a:rPr>
              <a:t>Dialogi oli luottamuksellinen, joten älä kerro muiden sanomisia eteenpäin ilman lupaa. Voit jakaa omia ajatuksiasi sekä tunnelmiasi sekä yleisesti teemoja, joita keskustelussa nousi esiin.</a:t>
            </a:r>
          </a:p>
          <a:p>
            <a:pPr marL="0" lvl="0" indent="0" algn="l" rtl="0">
              <a:spcBef>
                <a:spcPts val="0"/>
              </a:spcBef>
              <a:spcAft>
                <a:spcPts val="0"/>
              </a:spcAft>
              <a:buClr>
                <a:schemeClr val="dk1"/>
              </a:buClr>
              <a:buSzPts val="1600"/>
              <a:buNone/>
            </a:pPr>
            <a:endParaRPr lang="fi-FI" sz="1100" dirty="0">
              <a:solidFill>
                <a:schemeClr val="tx1"/>
              </a:solidFill>
              <a:cs typeface="Inter Tight"/>
            </a:endParaRPr>
          </a:p>
          <a:p>
            <a:pPr marL="0" indent="0">
              <a:spcBef>
                <a:spcPts val="0"/>
              </a:spcBef>
              <a:buSzPts val="1600"/>
              <a:buNone/>
            </a:pPr>
            <a:r>
              <a:rPr lang="fi-FI" sz="1100" dirty="0">
                <a:solidFill>
                  <a:schemeClr val="tx1"/>
                </a:solidFill>
                <a:cs typeface="Inter Tight"/>
              </a:rPr>
              <a:t>Toivon että ennen lähtemistä vastaatte vielä lyhyeen Turun yliopiston toteuttamaan osallistujakyselyyn: </a:t>
            </a:r>
            <a:r>
              <a:rPr lang="fi-FI" sz="1100" dirty="0">
                <a:solidFill>
                  <a:srgbClr val="0070C0"/>
                </a:solidFill>
                <a:highlight>
                  <a:srgbClr val="FFFFFF"/>
                </a:highlight>
                <a:cs typeface="Inter Tight"/>
                <a:hlinkClick r:id="rId3">
                  <a:extLst>
                    <a:ext uri="{A12FA001-AC4F-418D-AE19-62706E023703}">
                      <ahyp:hlinkClr xmlns:ahyp="http://schemas.microsoft.com/office/drawing/2018/hyperlinkcolor" val="tx"/>
                    </a:ext>
                  </a:extLst>
                </a:hlinkClick>
              </a:rPr>
              <a:t>link.webropolsurveys.com/S/41061BE511EF2EFD</a:t>
            </a:r>
            <a:r>
              <a:rPr lang="fi-FI" sz="1100" dirty="0">
                <a:solidFill>
                  <a:srgbClr val="0070C0"/>
                </a:solidFill>
                <a:cs typeface="Inter Tight"/>
              </a:rPr>
              <a:t>   </a:t>
            </a:r>
          </a:p>
          <a:p>
            <a:pPr marL="0" lvl="0" indent="0" algn="l">
              <a:spcBef>
                <a:spcPts val="0"/>
              </a:spcBef>
              <a:spcAft>
                <a:spcPts val="0"/>
              </a:spcAft>
              <a:buSzPts val="1600"/>
              <a:buNone/>
            </a:pPr>
            <a:endParaRPr lang="fi-FI" sz="1100" dirty="0">
              <a:solidFill>
                <a:schemeClr val="tx1"/>
              </a:solidFill>
              <a:cs typeface="Inter Tight"/>
            </a:endParaRPr>
          </a:p>
          <a:p>
            <a:pPr marL="0" indent="0">
              <a:spcBef>
                <a:spcPts val="0"/>
              </a:spcBef>
              <a:buSzPts val="1600"/>
              <a:buNone/>
            </a:pPr>
            <a:r>
              <a:rPr lang="fi-FI" sz="1100">
                <a:solidFill>
                  <a:schemeClr val="tx1"/>
                </a:solidFill>
                <a:cs typeface="Inter Tight"/>
              </a:rPr>
              <a:t>Kyselyn toteuttaa Turun yliopiston tutkimusryhmä, ja siihen on mahdollista vastata anonyymisti suomeksi, ruotsiksi tai englanniksi. Jokainen vastaus on erittäin tärkeä. Vastaukset tuottavat arvokasta tietoa kansalaisosallistumisen vaikutuksista työperäistä maahanmuuttoa koskevaan päätöksentekoon ja julkiseen keskusteluun, ja auttavat kehittämään suomalaista demokratiaa.</a:t>
            </a:r>
          </a:p>
          <a:p>
            <a:pPr marL="0" indent="0">
              <a:spcBef>
                <a:spcPts val="0"/>
              </a:spcBef>
              <a:buNone/>
            </a:pPr>
            <a:endParaRPr lang="fi-FI" sz="1100" dirty="0">
              <a:solidFill>
                <a:schemeClr val="tx1"/>
              </a:solidFill>
              <a:cs typeface="Inter Tight"/>
            </a:endParaRPr>
          </a:p>
          <a:p>
            <a:pPr marL="0" lvl="0" indent="0" algn="l" rtl="0">
              <a:spcBef>
                <a:spcPts val="0"/>
              </a:spcBef>
              <a:spcAft>
                <a:spcPts val="0"/>
              </a:spcAft>
              <a:buClr>
                <a:schemeClr val="dk1"/>
              </a:buClr>
              <a:buSzPts val="1600"/>
              <a:buNone/>
            </a:pPr>
            <a:r>
              <a:rPr lang="fi-FI" sz="1100" dirty="0">
                <a:cs typeface="Inter Tight"/>
              </a:rPr>
              <a:t>Kiitos keskustelusta! </a:t>
            </a:r>
          </a:p>
          <a:p>
            <a:pPr marL="0" lvl="0" indent="0" algn="l" rtl="0">
              <a:spcBef>
                <a:spcPts val="0"/>
              </a:spcBef>
              <a:spcAft>
                <a:spcPts val="0"/>
              </a:spcAft>
              <a:buClr>
                <a:schemeClr val="dk1"/>
              </a:buClr>
              <a:buSzPts val="1600"/>
              <a:buNone/>
            </a:pPr>
            <a:endParaRPr lang="fi-FI" sz="1100" dirty="0">
              <a:cs typeface="Inter Tight"/>
            </a:endParaRPr>
          </a:p>
          <a:p>
            <a:pPr marL="0" lvl="0" indent="0" algn="l" rtl="0">
              <a:spcBef>
                <a:spcPts val="0"/>
              </a:spcBef>
              <a:spcAft>
                <a:spcPts val="0"/>
              </a:spcAft>
              <a:buClr>
                <a:schemeClr val="dk1"/>
              </a:buClr>
              <a:buSzPts val="1600"/>
              <a:buNone/>
            </a:pPr>
            <a:r>
              <a:rPr lang="fi-FI" sz="1100" dirty="0">
                <a:cs typeface="Inter Tight"/>
              </a:rPr>
              <a:t>				                 </a:t>
            </a:r>
            <a:r>
              <a:rPr lang="fi-FI" sz="1100" b="1" dirty="0">
                <a:cs typeface="Inter Tight"/>
              </a:rPr>
              <a:t>5 min</a:t>
            </a:r>
            <a:endParaRPr sz="1100" b="1">
              <a:cs typeface="Inter Tight"/>
            </a:endParaRPr>
          </a:p>
          <a:p>
            <a:pPr marL="0" lvl="0" indent="0" algn="l" rtl="0">
              <a:spcBef>
                <a:spcPts val="0"/>
              </a:spcBef>
              <a:spcAft>
                <a:spcPts val="0"/>
              </a:spcAft>
              <a:buClr>
                <a:schemeClr val="dk1"/>
              </a:buClr>
              <a:buSzPts val="1600"/>
              <a:buNone/>
            </a:pPr>
            <a:endParaRPr sz="1100" dirty="0">
              <a:cs typeface="Inter Tight"/>
            </a:endParaRPr>
          </a:p>
          <a:p>
            <a:pPr marL="0" lvl="0" indent="0" algn="l" rtl="0">
              <a:lnSpc>
                <a:spcPct val="100000"/>
              </a:lnSpc>
              <a:spcBef>
                <a:spcPts val="0"/>
              </a:spcBef>
              <a:spcAft>
                <a:spcPts val="0"/>
              </a:spcAft>
              <a:buClr>
                <a:schemeClr val="dk1"/>
              </a:buClr>
              <a:buSzPts val="1100"/>
              <a:buFont typeface="Arial"/>
              <a:buNone/>
            </a:pPr>
            <a:endParaRPr sz="1100" dirty="0">
              <a:cs typeface="Inter Tight"/>
            </a:endParaRPr>
          </a:p>
          <a:p>
            <a:pPr marL="0" lvl="0" indent="0" algn="l" rtl="0">
              <a:lnSpc>
                <a:spcPct val="110000"/>
              </a:lnSpc>
              <a:spcBef>
                <a:spcPts val="0"/>
              </a:spcBef>
              <a:spcAft>
                <a:spcPts val="0"/>
              </a:spcAft>
              <a:buClr>
                <a:schemeClr val="dk1"/>
              </a:buClr>
              <a:buSzPts val="1600"/>
              <a:buNone/>
            </a:pPr>
            <a:endParaRPr sz="1100" dirty="0">
              <a:cs typeface="Inter Tight"/>
            </a:endParaRPr>
          </a:p>
          <a:p>
            <a:pPr marL="0" lvl="0" indent="0" algn="l" rtl="0">
              <a:lnSpc>
                <a:spcPct val="110000"/>
              </a:lnSpc>
              <a:spcBef>
                <a:spcPts val="0"/>
              </a:spcBef>
              <a:spcAft>
                <a:spcPts val="0"/>
              </a:spcAft>
              <a:buClr>
                <a:schemeClr val="dk1"/>
              </a:buClr>
              <a:buSzPts val="1600"/>
              <a:buNone/>
            </a:pPr>
            <a:endParaRPr sz="1100" dirty="0">
              <a:cs typeface="Inter Tight"/>
            </a:endParaRPr>
          </a:p>
          <a:p>
            <a:pPr marL="0" lvl="0" indent="0" algn="l" rtl="0">
              <a:lnSpc>
                <a:spcPct val="110000"/>
              </a:lnSpc>
              <a:spcBef>
                <a:spcPts val="0"/>
              </a:spcBef>
              <a:spcAft>
                <a:spcPts val="0"/>
              </a:spcAft>
              <a:buClr>
                <a:schemeClr val="dk1"/>
              </a:buClr>
              <a:buSzPts val="1600"/>
              <a:buNone/>
            </a:pPr>
            <a:endParaRPr sz="1100" dirty="0">
              <a:cs typeface="Inter Tight"/>
            </a:endParaRPr>
          </a:p>
          <a:p>
            <a:pPr marL="0" lvl="0" indent="0" algn="l" rtl="0">
              <a:lnSpc>
                <a:spcPct val="110000"/>
              </a:lnSpc>
              <a:spcBef>
                <a:spcPts val="0"/>
              </a:spcBef>
              <a:spcAft>
                <a:spcPts val="0"/>
              </a:spcAft>
              <a:buClr>
                <a:schemeClr val="dk1"/>
              </a:buClr>
              <a:buSzPts val="1600"/>
              <a:buNone/>
            </a:pPr>
            <a:endParaRPr sz="1100" dirty="0">
              <a:cs typeface="Inter Tight"/>
            </a:endParaRPr>
          </a:p>
          <a:p>
            <a:pPr marL="0" lvl="0" indent="0" algn="l" rtl="0">
              <a:lnSpc>
                <a:spcPct val="110000"/>
              </a:lnSpc>
              <a:spcBef>
                <a:spcPts val="0"/>
              </a:spcBef>
              <a:spcAft>
                <a:spcPts val="0"/>
              </a:spcAft>
              <a:buClr>
                <a:schemeClr val="dk1"/>
              </a:buClr>
              <a:buSzPts val="1600"/>
              <a:buNone/>
            </a:pPr>
            <a:endParaRPr sz="1100" dirty="0">
              <a:cs typeface="Inter Tight"/>
            </a:endParaRPr>
          </a:p>
          <a:p>
            <a:pPr marL="0" lvl="0" indent="0" algn="l" rtl="0">
              <a:lnSpc>
                <a:spcPct val="110000"/>
              </a:lnSpc>
              <a:spcBef>
                <a:spcPts val="0"/>
              </a:spcBef>
              <a:spcAft>
                <a:spcPts val="0"/>
              </a:spcAft>
              <a:buClr>
                <a:schemeClr val="dk1"/>
              </a:buClr>
              <a:buSzPts val="1600"/>
              <a:buNone/>
            </a:pPr>
            <a:endParaRPr sz="1100" dirty="0">
              <a:cs typeface="Inter Tight"/>
            </a:endParaRPr>
          </a:p>
          <a:p>
            <a:pPr marL="0" lvl="0" indent="0" algn="l" rtl="0">
              <a:lnSpc>
                <a:spcPct val="110000"/>
              </a:lnSpc>
              <a:spcBef>
                <a:spcPts val="0"/>
              </a:spcBef>
              <a:spcAft>
                <a:spcPts val="0"/>
              </a:spcAft>
              <a:buClr>
                <a:schemeClr val="dk1"/>
              </a:buClr>
              <a:buSzPts val="1600"/>
              <a:buNone/>
            </a:pPr>
            <a:endParaRPr sz="1100" dirty="0">
              <a:cs typeface="Inter Tight"/>
            </a:endParaRPr>
          </a:p>
          <a:p>
            <a:pPr marL="0" lvl="0" indent="0" algn="r" rtl="0">
              <a:lnSpc>
                <a:spcPct val="110000"/>
              </a:lnSpc>
              <a:spcBef>
                <a:spcPts val="0"/>
              </a:spcBef>
              <a:spcAft>
                <a:spcPts val="0"/>
              </a:spcAft>
              <a:buClr>
                <a:schemeClr val="dk1"/>
              </a:buClr>
              <a:buSzPts val="1600"/>
              <a:buNone/>
            </a:pPr>
            <a:endParaRPr sz="1100" b="1" dirty="0">
              <a:cs typeface="Inter Tight"/>
            </a:endParaRPr>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
        <p:nvSpPr>
          <p:cNvPr id="6" name="Google Shape;311;p20">
            <a:extLst>
              <a:ext uri="{FF2B5EF4-FFF2-40B4-BE49-F238E27FC236}">
                <a16:creationId xmlns:a16="http://schemas.microsoft.com/office/drawing/2014/main" id="{8305A858-DAB3-3522-62EC-B34706E38645}"/>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b="1"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on tärkeää, sillä se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a:t>
            </a:r>
            <a:r>
              <a:rPr lang="fi-FI" sz="1400" dirty="0">
                <a:hlinkClick r:id="rId3"/>
              </a:rPr>
              <a:t>verkkosivuilla</a:t>
            </a:r>
            <a:r>
              <a:rPr lang="fi-FI" sz="1400" dirty="0"/>
              <a:t>.</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88893" y="891019"/>
            <a:ext cx="10614213" cy="4005072"/>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424100"/>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lang="fi-FI"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a:t>
            </a:r>
            <a:endParaRPr sz="1400" dirty="0"/>
          </a:p>
          <a:p>
            <a:pPr marL="0" lvl="0" indent="0" algn="l" rtl="0">
              <a:lnSpc>
                <a:spcPct val="110000"/>
              </a:lnSpc>
              <a:spcBef>
                <a:spcPts val="0"/>
              </a:spcBef>
              <a:spcAft>
                <a:spcPts val="0"/>
              </a:spcAft>
              <a:buClr>
                <a:schemeClr val="dk1"/>
              </a:buClr>
              <a:buSzPts val="1600"/>
              <a:buNone/>
            </a:pPr>
            <a:r>
              <a:rPr lang="fi-FI" sz="1400" dirty="0"/>
              <a:t>5	Kiitos ja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100" dirty="0"/>
              <a:t>Tervetuloa mukaan Kansalliseen dialogiin. Aiheemme on</a:t>
            </a:r>
            <a:r>
              <a:rPr lang="fi-FI" sz="1100" b="1" dirty="0"/>
              <a:t>: ”Työelämän huominen – miten Suomi muuttuu työperäisen maahanmuuton myötä”</a:t>
            </a:r>
            <a:r>
              <a:rPr lang="fi-FI" sz="1100" dirty="0"/>
              <a:t> </a:t>
            </a:r>
            <a:r>
              <a:rPr lang="fi-FI" sz="1100" i="1" dirty="0"/>
              <a:t>Muokkaa tämä vastaamaan juuri teidän keskustelun otsikkoa.</a:t>
            </a:r>
            <a:r>
              <a:rPr lang="fi-FI" sz="1100" b="1" dirty="0"/>
              <a:t> </a:t>
            </a:r>
            <a:r>
              <a:rPr lang="fi-FI" sz="1100" dirty="0">
                <a:solidFill>
                  <a:schemeClr val="tx1"/>
                </a:solidFill>
              </a:rPr>
              <a:t>Työelämän huominen -keskustelut ovat osa kevään Kansallisia dialogeja Nuorten huomisesta. Dialogeissa pohditaan, millaisia vaikutuksia työperäisellä maahanmuutolla on Suomen työpaikkoihin ja suomalaiseen yhteiskuntaan. Tarkoitus on kuulla laajasti kokemuksia niin Suomeen työn perässä muuttaneilta kuin täällä koko elämänsä asuneilta. </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hyvin lyhyesti,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260123" y="501713"/>
            <a:ext cx="5742823" cy="5578576"/>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200" b="1" dirty="0"/>
              <a:t>Lähdetään liikkeelle virittäytymällä aiheeseen seuraavan videon/musiikin/tekstin avulla. </a:t>
            </a:r>
          </a:p>
          <a:p>
            <a:pPr marL="0" indent="0">
              <a:lnSpc>
                <a:spcPct val="115000"/>
              </a:lnSpc>
              <a:spcBef>
                <a:spcPts val="0"/>
              </a:spcBef>
              <a:buSzPts val="1100"/>
              <a:buNone/>
            </a:pPr>
            <a:endParaRPr lang="fi-FI" sz="1200" b="1" i="1" dirty="0"/>
          </a:p>
          <a:p>
            <a:pPr marL="0" indent="0">
              <a:lnSpc>
                <a:spcPct val="115000"/>
              </a:lnSpc>
              <a:spcBef>
                <a:spcPts val="0"/>
              </a:spcBef>
              <a:buSzPts val="1100"/>
              <a:buNone/>
            </a:pPr>
            <a:r>
              <a:rPr lang="fi-FI" sz="1200" i="1" dirty="0"/>
              <a:t>Voit käyttää virittäytymiseen esimerkiksi tätä tekstiä: </a:t>
            </a:r>
          </a:p>
          <a:p>
            <a:pPr marL="0" indent="0">
              <a:lnSpc>
                <a:spcPct val="115000"/>
              </a:lnSpc>
              <a:spcBef>
                <a:spcPts val="0"/>
              </a:spcBef>
              <a:buSzPts val="1100"/>
              <a:buNone/>
            </a:pPr>
            <a:r>
              <a:rPr lang="fi-FI" sz="1200" b="1" dirty="0"/>
              <a:t>Nykyiset nuoret tulevat astumaan uudenlaiseen työelämään, kun Suomeen muuttaa entistä enemmän ihmisiä muualta maailmasta työn vuoksi. Millainen maa Suomi on tänne töihin tuleville maahanmuuttajille? Miten täällä syntyneet ja kasvaneet kokevat maahanmuuton vaikutukset työelämään? Mitä tarvitaan, jotta erilaisista taustoista tulevat ihmiset voivat rakentaa yhteistä työelämää ja yhteiskuntaa Suomessa?</a:t>
            </a:r>
          </a:p>
          <a:p>
            <a:pPr marL="0" indent="0">
              <a:lnSpc>
                <a:spcPct val="115000"/>
              </a:lnSpc>
              <a:spcBef>
                <a:spcPts val="0"/>
              </a:spcBef>
              <a:buSzPts val="1100"/>
              <a:buNone/>
            </a:pPr>
            <a:r>
              <a:rPr lang="fi-FI" sz="1200" b="1" dirty="0"/>
              <a:t> </a:t>
            </a:r>
          </a:p>
          <a:p>
            <a:pPr marL="0" indent="0">
              <a:lnSpc>
                <a:spcPct val="115000"/>
              </a:lnSpc>
              <a:spcBef>
                <a:spcPts val="0"/>
              </a:spcBef>
              <a:buSzPts val="1100"/>
              <a:buNone/>
            </a:pPr>
            <a:r>
              <a:rPr lang="fi-FI" sz="1200" b="1" dirty="0"/>
              <a:t>Työperäisen maahanmuuton mukanaan tuomat muutokset vaikuttavat siihen, millaiseksi työelämä, palvelut ja paikallisyhteisöt tulevina vuosina muotoutuvat. Työperäinen maahanmuutto liittyy olennaisesti kokemuksiin yhteiskuntaan kuulumisesta, oikeudenmukaisuudesta sekä maamme tulevaisuuden suunnasta. Suomeen muuttavat ihmiset tuovat mukanaan uusia näkökulmia ja voimavaroja. Samalla yhteiskunnan ja työelämän muuttuminen voi synnyttää monenlaisia jännitteitä ja voimistaa yhteiskunnallisia vastakkainasetteluja. Tarvitsemme laaja-alaista ymmärrystä siitä, miten huomisen Suomeen rakennetaan tasa-arvoista, kestävää ja kukoistavaa työelämää.</a:t>
            </a:r>
          </a:p>
          <a:p>
            <a:pPr marL="0" indent="0">
              <a:lnSpc>
                <a:spcPct val="115000"/>
              </a:lnSpc>
              <a:spcBef>
                <a:spcPts val="0"/>
              </a:spcBef>
              <a:buSzPts val="1100"/>
              <a:buNone/>
            </a:pPr>
            <a:endParaRPr lang="fi-FI" sz="1200" b="1" dirty="0"/>
          </a:p>
          <a:p>
            <a:pPr marL="0" indent="0">
              <a:lnSpc>
                <a:spcPct val="115000"/>
              </a:lnSpc>
              <a:spcBef>
                <a:spcPts val="0"/>
              </a:spcBef>
              <a:buSzPts val="1100"/>
              <a:buNone/>
            </a:pPr>
            <a:r>
              <a:rPr lang="fi-FI" sz="12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endParaRPr lang="fi-FI" sz="1200" b="1" dirty="0">
              <a:highlight>
                <a:srgbClr val="FFFFFF"/>
              </a:highlight>
            </a:endParaRPr>
          </a:p>
          <a:p>
            <a:pPr marL="0" lvl="0" indent="0" algn="l" rtl="0">
              <a:lnSpc>
                <a:spcPct val="110000"/>
              </a:lnSpc>
              <a:spcBef>
                <a:spcPts val="0"/>
              </a:spcBef>
              <a:spcAft>
                <a:spcPts val="0"/>
              </a:spcAft>
              <a:buClr>
                <a:schemeClr val="dk1"/>
              </a:buClr>
              <a:buSzPts val="1600"/>
              <a:buNone/>
            </a:pPr>
            <a:r>
              <a:rPr lang="fi-FI" sz="1200" b="1" dirty="0"/>
              <a:t>					2 min</a:t>
            </a:r>
            <a:endParaRPr sz="1200" b="1" dirty="0"/>
          </a:p>
          <a:p>
            <a:pPr marL="0" lvl="0" indent="0" algn="l" rtl="0">
              <a:lnSpc>
                <a:spcPct val="110000"/>
              </a:lnSpc>
              <a:spcBef>
                <a:spcPts val="0"/>
              </a:spcBef>
              <a:spcAft>
                <a:spcPts val="0"/>
              </a:spcAft>
              <a:buClr>
                <a:schemeClr val="dk1"/>
              </a:buClr>
              <a:buSzPts val="1600"/>
              <a:buNone/>
            </a:pPr>
            <a:endParaRPr sz="1200" dirty="0"/>
          </a:p>
        </p:txBody>
      </p:sp>
      <p:sp>
        <p:nvSpPr>
          <p:cNvPr id="314" name="Google Shape;314;p20"/>
          <p:cNvSpPr txBox="1">
            <a:spLocks noGrp="1"/>
          </p:cNvSpPr>
          <p:nvPr>
            <p:ph type="body" idx="4"/>
          </p:nvPr>
        </p:nvSpPr>
        <p:spPr>
          <a:xfrm>
            <a:off x="6381825" y="134150"/>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Virittäytyminen</a:t>
            </a:r>
            <a:endParaRPr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388550" y="611077"/>
            <a:ext cx="5284650" cy="5452098"/>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lvl="0" indent="0">
              <a:lnSpc>
                <a:spcPct val="115000"/>
              </a:lnSpc>
              <a:spcBef>
                <a:spcPts val="0"/>
              </a:spcBef>
              <a:buSzPts val="1100"/>
              <a:buNone/>
            </a:pPr>
            <a:r>
              <a:rPr lang="fi-FI" sz="1400" i="1" dirty="0">
                <a:highlight>
                  <a:srgbClr val="FFFFFF"/>
                </a:highlight>
              </a:rPr>
              <a:t>Vaihtoehto 1 jos käytät alustusta: </a:t>
            </a:r>
            <a:r>
              <a:rPr lang="fi-FI" sz="1400" b="1" i="1" dirty="0">
                <a:highlight>
                  <a:srgbClr val="FFFFFF"/>
                </a:highlight>
              </a:rPr>
              <a:t> </a:t>
            </a:r>
            <a:r>
              <a:rPr lang="fi-FI" sz="1400" b="1" dirty="0">
                <a:solidFill>
                  <a:schemeClr val="tx1"/>
                </a:solidFill>
                <a:highlight>
                  <a:srgbClr val="FFFFFF"/>
                </a:highlight>
              </a:rPr>
              <a:t>Kertokaa parille jokin omakohtainen kokemus – ajatus, tunne, mielikuva - joka heräsi alustuksesta liittyen työelämän muuttumiseen työperäisen maahanmuuton vaikutuksesta?</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2 ilman alustusta: </a:t>
            </a:r>
            <a:r>
              <a:rPr lang="fi-FI" sz="1400" b="1" dirty="0">
                <a:solidFill>
                  <a:schemeClr val="tx1"/>
                </a:solidFill>
              </a:rPr>
              <a:t>Kerro parille viimeaikaisesta omakohtaisesta kokemuksesta tai tilanteesta, joka liittyy työelämän muuttumiseen työperäisen maahanmuuton vaikutuksesta. </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Virittäytyminen -  pariporina</a:t>
            </a:r>
            <a:endParaRPr sz="1800" b="1" dirty="0"/>
          </a:p>
        </p:txBody>
      </p:sp>
      <p:sp>
        <p:nvSpPr>
          <p:cNvPr id="6" name="Google Shape;311;p20">
            <a:extLst>
              <a:ext uri="{FF2B5EF4-FFF2-40B4-BE49-F238E27FC236}">
                <a16:creationId xmlns:a16="http://schemas.microsoft.com/office/drawing/2014/main" id="{F4FA1526-71A7-8E25-054C-A37B823BBA24}"/>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
        <p:nvSpPr>
          <p:cNvPr id="6" name="Google Shape;311;p20">
            <a:extLst>
              <a:ext uri="{FF2B5EF4-FFF2-40B4-BE49-F238E27FC236}">
                <a16:creationId xmlns:a16="http://schemas.microsoft.com/office/drawing/2014/main" id="{67209484-F4D6-090F-C8EC-7667D844AEC4}"/>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Mahdolliset lisäkysymykset:</a:t>
            </a:r>
          </a:p>
          <a:p>
            <a:pPr marL="0" indent="0">
              <a:lnSpc>
                <a:spcPct val="100000"/>
              </a:lnSpc>
              <a:spcBef>
                <a:spcPts val="0"/>
              </a:spcBef>
              <a:buSzPts val="1600"/>
              <a:buNone/>
            </a:pPr>
            <a:endParaRPr lang="fi-FI" sz="1400" b="1" i="1" dirty="0">
              <a:solidFill>
                <a:schemeClr val="tx1"/>
              </a:solidFill>
            </a:endParaRPr>
          </a:p>
          <a:p>
            <a:pPr marL="285750" indent="-285750">
              <a:lnSpc>
                <a:spcPct val="100000"/>
              </a:lnSpc>
              <a:spcBef>
                <a:spcPts val="0"/>
              </a:spcBef>
              <a:buSzPts val="1600"/>
            </a:pPr>
            <a:r>
              <a:rPr lang="fi-FI" sz="1400" b="1" dirty="0">
                <a:solidFill>
                  <a:schemeClr val="tx1"/>
                </a:solidFill>
              </a:rPr>
              <a:t>Millaiset asiat herättävät huolta työperäiseen maahanmuuttoon liittyen?</a:t>
            </a:r>
          </a:p>
          <a:p>
            <a:pPr marL="285750" indent="-285750">
              <a:lnSpc>
                <a:spcPct val="100000"/>
              </a:lnSpc>
              <a:spcBef>
                <a:spcPts val="0"/>
              </a:spcBef>
              <a:buSzPts val="1600"/>
            </a:pPr>
            <a:r>
              <a:rPr lang="fi-FI" sz="1400" b="1" dirty="0">
                <a:solidFill>
                  <a:schemeClr val="tx1"/>
                </a:solidFill>
              </a:rPr>
              <a:t>Mitkä asiat herättävät toivoa ja innostusta?</a:t>
            </a:r>
          </a:p>
          <a:p>
            <a:pPr marL="285750" indent="-285750">
              <a:lnSpc>
                <a:spcPct val="100000"/>
              </a:lnSpc>
              <a:spcBef>
                <a:spcPts val="0"/>
              </a:spcBef>
              <a:buSzPts val="1600"/>
            </a:pPr>
            <a:r>
              <a:rPr lang="fi-FI" sz="1400" b="1" dirty="0">
                <a:solidFill>
                  <a:schemeClr val="tx1"/>
                </a:solidFill>
              </a:rPr>
              <a:t>Mitä tarvitaan, jotta erilaisista taustoista tulevat ihmiset voivat rakentaa yhteistä työelämää ja yhteiskuntaa Suomessa?</a:t>
            </a:r>
          </a:p>
          <a:p>
            <a:pPr marL="285750" indent="-285750">
              <a:lnSpc>
                <a:spcPct val="100000"/>
              </a:lnSpc>
              <a:spcBef>
                <a:spcPts val="0"/>
              </a:spcBef>
              <a:buSzPts val="1600"/>
            </a:pPr>
            <a:r>
              <a:rPr lang="fi-FI" sz="1400" b="1" dirty="0">
                <a:solidFill>
                  <a:schemeClr val="tx1"/>
                </a:solidFill>
              </a:rPr>
              <a:t>Mitä muutoksia tarvitaan mahdollisimman pian?</a:t>
            </a:r>
          </a:p>
          <a:p>
            <a:pPr marL="285750" indent="-285750">
              <a:lnSpc>
                <a:spcPct val="100000"/>
              </a:lnSpc>
              <a:spcBef>
                <a:spcPts val="0"/>
              </a:spcBef>
              <a:buSzPts val="1600"/>
            </a:pPr>
            <a:endParaRPr lang="fi-FI" sz="1400" b="1" dirty="0">
              <a:solidFill>
                <a:schemeClr val="tx1"/>
              </a:solidFill>
            </a:endParaRPr>
          </a:p>
          <a:p>
            <a:pPr marL="457200" lvl="0" indent="0" algn="l" rtl="0">
              <a:lnSpc>
                <a:spcPct val="115000"/>
              </a:lnSpc>
              <a:spcBef>
                <a:spcPts val="1000"/>
              </a:spcBef>
              <a:spcAft>
                <a:spcPts val="0"/>
              </a:spcAft>
              <a:buNone/>
            </a:pPr>
            <a:r>
              <a:rPr lang="fi-FI" sz="1400" dirty="0">
                <a:highlight>
                  <a:srgbClr val="FFFFFF"/>
                </a:highlight>
              </a:rPr>
              <a:t>	                     	</a:t>
            </a:r>
            <a:r>
              <a:rPr lang="fi-FI" sz="1400" b="1" dirty="0">
                <a:highlight>
                  <a:srgbClr val="FFFFFF"/>
                </a:highlight>
              </a:rPr>
              <a:t>65  min, sis. mahdollinen tauko</a:t>
            </a:r>
            <a:endParaRPr sz="1400" b="1"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
        <p:nvSpPr>
          <p:cNvPr id="4" name="Google Shape;311;p20">
            <a:extLst>
              <a:ext uri="{FF2B5EF4-FFF2-40B4-BE49-F238E27FC236}">
                <a16:creationId xmlns:a16="http://schemas.microsoft.com/office/drawing/2014/main" id="{F98F2544-DD4F-A19C-2EB2-F947EB0392BC}"/>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
        <p:nvSpPr>
          <p:cNvPr id="6" name="Google Shape;311;p20">
            <a:extLst>
              <a:ext uri="{FF2B5EF4-FFF2-40B4-BE49-F238E27FC236}">
                <a16:creationId xmlns:a16="http://schemas.microsoft.com/office/drawing/2014/main" id="{88F681BB-F91F-AD94-7B14-BC6400D986E7}"/>
              </a:ext>
            </a:extLst>
          </p:cNvPr>
          <p:cNvSpPr txBox="1">
            <a:spLocks noGrp="1"/>
          </p:cNvSpPr>
          <p:nvPr>
            <p:ph type="body" idx="1"/>
          </p:nvPr>
        </p:nvSpPr>
        <p:spPr>
          <a:xfrm>
            <a:off x="516708" y="501713"/>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dirty="0"/>
              <a:t>15 	Aloitus,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r>
              <a:rPr lang="fi-FI" sz="1400" dirty="0"/>
              <a:t>5	Kiitos ja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1824b25-665d-4ca6-89ca-4f1b5bbe0424}" enabled="1" method="Privileged" siteId="{b01220f1-ab94-4936-86d7-f3b40f38f4b7}" removed="0"/>
</clbl:labelList>
</file>

<file path=docProps/app.xml><?xml version="1.0" encoding="utf-8"?>
<Properties xmlns="http://schemas.openxmlformats.org/officeDocument/2006/extended-properties" xmlns:vt="http://schemas.openxmlformats.org/officeDocument/2006/docPropsVTypes">
  <TotalTime>8286</TotalTime>
  <Words>1899</Words>
  <Application>Microsoft Office PowerPoint</Application>
  <PresentationFormat>Widescreen</PresentationFormat>
  <Paragraphs>256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Kansalliset Dialogit</vt:lpstr>
      <vt:lpstr>Kansalliset dialogit  Työelämän huominen  - miten Suomi muuttuu työperäisen maahanmuuton myötä?  (tai tarkempi otsikko)  Dialogin käsikirjoitusluonnos Kesto 120 min </vt:lpstr>
      <vt:lpstr>Ohjeita käsikirjoituksen käyttämiseen  Suunnittele dialogi ennakkoon käsikirjoituksen pohjalta.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Kai Alhanen</cp:lastModifiedBy>
  <cp:revision>204</cp:revision>
  <dcterms:modified xsi:type="dcterms:W3CDTF">2026-05-12T08:37:35Z</dcterms:modified>
</cp:coreProperties>
</file>