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Aharoni" panose="02010803020104030203" pitchFamily="2" charset="-79"/>
      <p:bold r:id="rId15"/>
    </p:embeddedFont>
    <p:embeddedFont>
      <p:font typeface="Inter" panose="020B0604020202020204" charset="0"/>
      <p:regular r:id="rId16"/>
      <p:bold r:id="rId17"/>
      <p:italic r:id="rId18"/>
      <p:boldItalic r:id="rId19"/>
    </p:embeddedFont>
    <p:embeddedFont>
      <p:font typeface="Inter T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oo2HYqFJThm34OrXALwmcCNndL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396CB-D7F7-D9F4-5E70-9D67528E8F47}" v="136" dt="2026-08-20T13:44:40.3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9" name="Google Shape;27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3" name="Google Shape;29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14"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14"/>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14"/>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14"/>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6" name="Google Shape;16;p14"/>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4"/>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14"/>
          <p:cNvGrpSpPr/>
          <p:nvPr/>
        </p:nvGrpSpPr>
        <p:grpSpPr>
          <a:xfrm>
            <a:off x="10197819" y="5884768"/>
            <a:ext cx="1289051" cy="318800"/>
            <a:chOff x="2181226" y="2460626"/>
            <a:chExt cx="7831137" cy="1936750"/>
          </a:xfrm>
        </p:grpSpPr>
        <p:sp>
          <p:nvSpPr>
            <p:cNvPr id="20" name="Google Shape;20;p1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 name="Google Shape;21;p1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 name="Google Shape;22;p1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 name="Google Shape;23;p1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 name="Google Shape;24;p1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 name="Google Shape;25;p1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 name="Google Shape;26;p1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7" name="Google Shape;27;p1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8" name="Google Shape;28;p1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9" name="Google Shape;29;p1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0" name="Google Shape;30;p1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1" name="Google Shape;31;p1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2" name="Google Shape;32;p1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3" name="Google Shape;33;p1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4" name="Google Shape;34;p1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5" name="Google Shape;35;p1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6" name="Google Shape;36;p1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7" name="Google Shape;37;p1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8" name="Google Shape;38;p1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39" name="Google Shape;39;p14"/>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14"/>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2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2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pic>
        <p:nvPicPr>
          <p:cNvPr id="214" name="Google Shape;214;p23"/>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23"/>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23"/>
          <p:cNvGrpSpPr/>
          <p:nvPr/>
        </p:nvGrpSpPr>
        <p:grpSpPr>
          <a:xfrm>
            <a:off x="10574336" y="6256804"/>
            <a:ext cx="1289051" cy="318800"/>
            <a:chOff x="2181226" y="2460626"/>
            <a:chExt cx="7831137" cy="1936750"/>
          </a:xfrm>
        </p:grpSpPr>
        <p:sp>
          <p:nvSpPr>
            <p:cNvPr id="217" name="Google Shape;217;p2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8" name="Google Shape;218;p2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9" name="Google Shape;219;p2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0" name="Google Shape;220;p2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1" name="Google Shape;221;p2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2" name="Google Shape;222;p2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3" name="Google Shape;223;p2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4" name="Google Shape;224;p2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5" name="Google Shape;225;p2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6" name="Google Shape;226;p2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7" name="Google Shape;227;p2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8" name="Google Shape;228;p2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9" name="Google Shape;229;p2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0" name="Google Shape;230;p2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1" name="Google Shape;231;p2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2" name="Google Shape;232;p2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3" name="Google Shape;233;p2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4" name="Google Shape;234;p2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5" name="Google Shape;235;p2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36" name="Google Shape;236;p2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2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2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2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2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2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grpSp>
        <p:nvGrpSpPr>
          <p:cNvPr id="247" name="Google Shape;247;p25"/>
          <p:cNvGrpSpPr/>
          <p:nvPr/>
        </p:nvGrpSpPr>
        <p:grpSpPr>
          <a:xfrm>
            <a:off x="10574336" y="6256804"/>
            <a:ext cx="1289051" cy="318800"/>
            <a:chOff x="2181226" y="2460626"/>
            <a:chExt cx="7831137" cy="1936750"/>
          </a:xfrm>
        </p:grpSpPr>
        <p:sp>
          <p:nvSpPr>
            <p:cNvPr id="248" name="Google Shape;248;p2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9" name="Google Shape;249;p2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0" name="Google Shape;250;p2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1" name="Google Shape;251;p2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2" name="Google Shape;252;p2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3" name="Google Shape;253;p2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4" name="Google Shape;254;p2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5" name="Google Shape;255;p2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6" name="Google Shape;256;p2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7" name="Google Shape;257;p2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8" name="Google Shape;258;p2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9" name="Google Shape;259;p2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0" name="Google Shape;260;p2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1" name="Google Shape;261;p2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2" name="Google Shape;262;p2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3" name="Google Shape;263;p2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4" name="Google Shape;264;p2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5" name="Google Shape;265;p2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6" name="Google Shape;266;p2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67" name="Google Shape;267;p2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2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15"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15"/>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15"/>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15"/>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grpSp>
        <p:nvGrpSpPr>
          <p:cNvPr id="49" name="Google Shape;49;p15"/>
          <p:cNvGrpSpPr/>
          <p:nvPr/>
        </p:nvGrpSpPr>
        <p:grpSpPr>
          <a:xfrm>
            <a:off x="10574336" y="6256804"/>
            <a:ext cx="1289051" cy="318800"/>
            <a:chOff x="2181226" y="2460626"/>
            <a:chExt cx="7831137" cy="1936750"/>
          </a:xfrm>
        </p:grpSpPr>
        <p:sp>
          <p:nvSpPr>
            <p:cNvPr id="50" name="Google Shape;50;p1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1" name="Google Shape;51;p1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2" name="Google Shape;52;p1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3" name="Google Shape;53;p1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4" name="Google Shape;54;p1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5" name="Google Shape;55;p1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6" name="Google Shape;56;p1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7" name="Google Shape;57;p1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8" name="Google Shape;58;p1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9" name="Google Shape;59;p1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0" name="Google Shape;60;p1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1" name="Google Shape;61;p1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2" name="Google Shape;62;p1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3" name="Google Shape;63;p1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4" name="Google Shape;64;p1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5" name="Google Shape;65;p1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6" name="Google Shape;66;p1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7" name="Google Shape;67;p1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8" name="Google Shape;68;p1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69" name="Google Shape;69;p1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1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73" name="Google Shape;73;p16"/>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74" name="Google Shape;74;p16"/>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sp>
        <p:nvSpPr>
          <p:cNvPr id="78" name="Google Shape;78;p16"/>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16"/>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81" name="Google Shape;81;p16"/>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82" name="Google Shape;82;p16"/>
          <p:cNvGrpSpPr/>
          <p:nvPr/>
        </p:nvGrpSpPr>
        <p:grpSpPr>
          <a:xfrm>
            <a:off x="10574336" y="6256804"/>
            <a:ext cx="1289051" cy="318800"/>
            <a:chOff x="2181226" y="2460626"/>
            <a:chExt cx="7831137" cy="1936750"/>
          </a:xfrm>
        </p:grpSpPr>
        <p:sp>
          <p:nvSpPr>
            <p:cNvPr id="83" name="Google Shape;83;p16"/>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4" name="Google Shape;84;p16"/>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5" name="Google Shape;85;p16"/>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6" name="Google Shape;86;p16"/>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7" name="Google Shape;87;p16"/>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8" name="Google Shape;88;p16"/>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9" name="Google Shape;89;p16"/>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0" name="Google Shape;90;p16"/>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1" name="Google Shape;91;p16"/>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2" name="Google Shape;92;p16"/>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3" name="Google Shape;93;p16"/>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4" name="Google Shape;94;p16"/>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5" name="Google Shape;95;p16"/>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6" name="Google Shape;96;p16"/>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7" name="Google Shape;97;p16"/>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8" name="Google Shape;98;p16"/>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9" name="Google Shape;99;p16"/>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0" name="Google Shape;100;p16"/>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1" name="Google Shape;101;p16"/>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02" name="Google Shape;102;p16"/>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03" name="Google Shape;103;p16"/>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7"/>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sp>
        <p:nvSpPr>
          <p:cNvPr id="110" name="Google Shape;110;p17"/>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1" name="Google Shape;111;p17"/>
          <p:cNvGrpSpPr/>
          <p:nvPr/>
        </p:nvGrpSpPr>
        <p:grpSpPr>
          <a:xfrm>
            <a:off x="10574336" y="6256804"/>
            <a:ext cx="1289051" cy="318800"/>
            <a:chOff x="2181226" y="2460626"/>
            <a:chExt cx="7831137" cy="1936750"/>
          </a:xfrm>
        </p:grpSpPr>
        <p:sp>
          <p:nvSpPr>
            <p:cNvPr id="112" name="Google Shape;112;p17"/>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3" name="Google Shape;113;p17"/>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4" name="Google Shape;114;p17"/>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5" name="Google Shape;115;p17"/>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6" name="Google Shape;116;p17"/>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7" name="Google Shape;117;p17"/>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8" name="Google Shape;118;p17"/>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9" name="Google Shape;119;p17"/>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0" name="Google Shape;120;p17"/>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1" name="Google Shape;121;p17"/>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2" name="Google Shape;122;p17"/>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3" name="Google Shape;123;p17"/>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4" name="Google Shape;124;p17"/>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5" name="Google Shape;125;p17"/>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6" name="Google Shape;126;p17"/>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7" name="Google Shape;127;p17"/>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8" name="Google Shape;128;p17"/>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9" name="Google Shape;129;p17"/>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30" name="Google Shape;130;p17"/>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31" name="Google Shape;131;p17"/>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2" name="Google Shape;132;p17"/>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17"/>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18"/>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18"/>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18"/>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18"/>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sp>
        <p:nvSpPr>
          <p:cNvPr id="141" name="Google Shape;141;p18"/>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19"/>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19"/>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19"/>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19"/>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20"/>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21"/>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21"/>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21"/>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21"/>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21"/>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56" name="Google Shape;156;p21"/>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21"/>
          <p:cNvGrpSpPr/>
          <p:nvPr/>
        </p:nvGrpSpPr>
        <p:grpSpPr>
          <a:xfrm>
            <a:off x="10197819" y="5884768"/>
            <a:ext cx="1289051" cy="318800"/>
            <a:chOff x="2181226" y="2460626"/>
            <a:chExt cx="7831137" cy="1936750"/>
          </a:xfrm>
        </p:grpSpPr>
        <p:sp>
          <p:nvSpPr>
            <p:cNvPr id="158" name="Google Shape;158;p2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59" name="Google Shape;159;p2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0" name="Google Shape;160;p2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1" name="Google Shape;161;p2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2" name="Google Shape;162;p2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3" name="Google Shape;163;p2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4" name="Google Shape;164;p2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5" name="Google Shape;165;p2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6" name="Google Shape;166;p2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7" name="Google Shape;167;p2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8" name="Google Shape;168;p2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9" name="Google Shape;169;p2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0" name="Google Shape;170;p2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1" name="Google Shape;171;p2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2" name="Google Shape;172;p2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3" name="Google Shape;173;p2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4" name="Google Shape;174;p2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5" name="Google Shape;175;p2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6" name="Google Shape;176;p2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77" name="Google Shape;177;p21"/>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21"/>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21"/>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2"/>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grpSp>
        <p:nvGrpSpPr>
          <p:cNvPr id="186" name="Google Shape;186;p22"/>
          <p:cNvGrpSpPr/>
          <p:nvPr/>
        </p:nvGrpSpPr>
        <p:grpSpPr>
          <a:xfrm>
            <a:off x="10574336" y="6256804"/>
            <a:ext cx="1289051" cy="318800"/>
            <a:chOff x="2181226" y="2460626"/>
            <a:chExt cx="7831137" cy="1936750"/>
          </a:xfrm>
        </p:grpSpPr>
        <p:sp>
          <p:nvSpPr>
            <p:cNvPr id="187" name="Google Shape;187;p2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8" name="Google Shape;188;p2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9" name="Google Shape;189;p2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0" name="Google Shape;190;p2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1" name="Google Shape;191;p2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2" name="Google Shape;192;p2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3" name="Google Shape;193;p2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4" name="Google Shape;194;p2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5" name="Google Shape;195;p2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6" name="Google Shape;196;p2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7" name="Google Shape;197;p2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8" name="Google Shape;198;p2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9" name="Google Shape;199;p2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0" name="Google Shape;200;p2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1" name="Google Shape;201;p2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2" name="Google Shape;202;p2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3" name="Google Shape;203;p2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4" name="Google Shape;204;p2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5" name="Google Shape;205;p2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06" name="Google Shape;206;p22"/>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22"/>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9" name="Google Shape;9;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10" name="Google Shape;10;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sv-F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ur03.safelinks.protection.outlook.com/?url=https%3A%2F%2Flink.webropolsurveys.com%2FS%2F41061BE511EF2EFD&amp;data=05%7C02%7Cmaikki.siuko%40sitra.fi%7Cf6e6011ca1b34a54879a08deaff53c42%7Cb01220f1ab94493686d7f3b40f38f4b7%7C0%7C0%7C639141665564237418%7CUnknown%7CTWFpbGZsb3d8eyJFbXB0eU1hcGkiOnRydWUsIlYiOiIwLjAuMDAwMCIsIlAiOiJXaW4zMiIsIkFOIjoiTWFpbCIsIldUIjoyfQ%3D%3D%7C0%7C%7C%7C&amp;sdata=Hs%2BifQ8i3xci0tbOpMvcZaJHlV1NG%2FU%2FZrzg0DJRx%2Fw%3D&amp;reserved=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dialogpaus.fi/verktyg/kort-for-att-leda-diskussion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1"/>
              </a:buClr>
              <a:buSzPts val="9000"/>
              <a:buFont typeface="Inter Tight"/>
              <a:buNone/>
            </a:pPr>
            <a:r>
              <a:rPr lang="sv-FI"/>
              <a:t>Nationella dialoger</a:t>
            </a:r>
            <a:br>
              <a:rPr lang="sv-FI" sz="9000"/>
            </a:br>
            <a:endParaRPr sz="9000"/>
          </a:p>
          <a:p>
            <a:pPr marL="0" lvl="0" indent="0" algn="l" rtl="0">
              <a:spcBef>
                <a:spcPts val="0"/>
              </a:spcBef>
              <a:spcAft>
                <a:spcPts val="0"/>
              </a:spcAft>
              <a:buClr>
                <a:schemeClr val="dk1"/>
              </a:buClr>
              <a:buSzPts val="1100"/>
              <a:buFont typeface="Arial"/>
              <a:buNone/>
            </a:pPr>
            <a:r>
              <a:rPr lang="sv-FI" sz="3600" b="1"/>
              <a:t>Morgondagens arbetsliv - Hur förändras Finland genom arbetsrelaterad invandring? </a:t>
            </a:r>
            <a:endParaRPr sz="3600" b="1"/>
          </a:p>
          <a:p>
            <a:pPr marL="0" lvl="0" indent="0" algn="l" rtl="0">
              <a:spcBef>
                <a:spcPts val="0"/>
              </a:spcBef>
              <a:spcAft>
                <a:spcPts val="0"/>
              </a:spcAft>
              <a:buClr>
                <a:schemeClr val="dk1"/>
              </a:buClr>
              <a:buSzPts val="1100"/>
              <a:buFont typeface="Arial"/>
              <a:buNone/>
            </a:pPr>
            <a:r>
              <a:rPr lang="sv-FI" sz="3600" b="1"/>
              <a:t>(eller mer exakt rubrik)</a:t>
            </a:r>
            <a:endParaRPr/>
          </a:p>
          <a:p>
            <a:pPr marL="0" lvl="0" indent="0" algn="l" rtl="0">
              <a:lnSpc>
                <a:spcPct val="80000"/>
              </a:lnSpc>
              <a:spcBef>
                <a:spcPts val="0"/>
              </a:spcBef>
              <a:spcAft>
                <a:spcPts val="0"/>
              </a:spcAft>
              <a:buClr>
                <a:schemeClr val="dk1"/>
              </a:buClr>
              <a:buSzPts val="9000"/>
              <a:buFont typeface="Inter Tight"/>
              <a:buNone/>
            </a:pPr>
            <a:br>
              <a:rPr lang="sv-FI" sz="2400"/>
            </a:br>
            <a:r>
              <a:rPr lang="sv-FI" sz="2400"/>
              <a:t>Utkast till manuskript för diskussionen</a:t>
            </a:r>
            <a:endParaRPr/>
          </a:p>
          <a:p>
            <a:pPr marL="0" lvl="0" indent="0" algn="l" rtl="0">
              <a:lnSpc>
                <a:spcPct val="80000"/>
              </a:lnSpc>
              <a:spcBef>
                <a:spcPts val="0"/>
              </a:spcBef>
              <a:spcAft>
                <a:spcPts val="0"/>
              </a:spcAft>
              <a:buClr>
                <a:schemeClr val="dk1"/>
              </a:buClr>
              <a:buSzPts val="9000"/>
              <a:buFont typeface="Inter Tight"/>
              <a:buNone/>
            </a:pPr>
            <a:r>
              <a:rPr lang="sv-FI" sz="2400"/>
              <a:t>Längd 120 min</a:t>
            </a:r>
            <a:endParaRPr/>
          </a:p>
          <a:p>
            <a:pPr marL="0" lvl="0" indent="0" algn="l" rtl="0">
              <a:lnSpc>
                <a:spcPct val="80000"/>
              </a:lnSpc>
              <a:spcBef>
                <a:spcPts val="0"/>
              </a:spcBef>
              <a:spcAft>
                <a:spcPts val="0"/>
              </a:spcAft>
              <a:buClr>
                <a:schemeClr val="dk1"/>
              </a:buClr>
              <a:buSzPts val="9000"/>
              <a:buFont typeface="Inter Tight"/>
              <a:buNone/>
            </a:pPr>
            <a:endParaRPr/>
          </a:p>
        </p:txBody>
      </p:sp>
      <p:sp>
        <p:nvSpPr>
          <p:cNvPr id="275" name="Google Shape;275;p1"/>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p>
            <a:pPr marL="0" lvl="0" indent="0" algn="l" rtl="0">
              <a:lnSpc>
                <a:spcPct val="110000"/>
              </a:lnSpc>
              <a:spcBef>
                <a:spcPts val="0"/>
              </a:spcBef>
              <a:spcAft>
                <a:spcPts val="0"/>
              </a:spcAft>
              <a:buClr>
                <a:schemeClr val="dk1"/>
              </a:buClr>
              <a:buSzPts val="1600"/>
              <a:buNone/>
            </a:pPr>
            <a:r>
              <a:rPr lang="sv-FI">
                <a:solidFill>
                  <a:schemeClr val="lt1"/>
                </a:solidFill>
              </a:rPr>
              <a:t>.</a:t>
            </a:r>
            <a:endParaRPr/>
          </a:p>
        </p:txBody>
      </p:sp>
      <p:pic>
        <p:nvPicPr>
          <p:cNvPr id="276" name="Google Shape;276;p1"/>
          <p:cNvPicPr preferRelativeResize="0"/>
          <p:nvPr/>
        </p:nvPicPr>
        <p:blipFill rotWithShape="1">
          <a:blip r:embed="rId3">
            <a:alphaModFix/>
          </a:blip>
          <a:srcRect/>
          <a:stretch/>
        </p:blipFill>
        <p:spPr>
          <a:xfrm>
            <a:off x="10133726" y="5755418"/>
            <a:ext cx="1581231" cy="59693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0"/>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a:t>Min	Del				</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b="1"/>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a:p>
        </p:txBody>
      </p:sp>
      <p:sp>
        <p:nvSpPr>
          <p:cNvPr id="344" name="Google Shape;344;p10"/>
          <p:cNvSpPr txBox="1">
            <a:spLocks noGrp="1"/>
          </p:cNvSpPr>
          <p:nvPr>
            <p:ph type="title" idx="4294967295"/>
          </p:nvPr>
        </p:nvSpPr>
        <p:spPr>
          <a:xfrm>
            <a:off x="6526213" y="554038"/>
            <a:ext cx="4706937"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Utbyte av diskussionen: dela och fortsättning</a:t>
            </a:r>
            <a:endParaRPr/>
          </a:p>
        </p:txBody>
      </p:sp>
      <p:sp>
        <p:nvSpPr>
          <p:cNvPr id="345" name="Google Shape;345;p10"/>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sv-FI" sz="1400"/>
              <a:t>Du får börja. Vad har varit viktigt i den här diskussionen?</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 </a:t>
            </a:r>
            <a:r>
              <a:rPr lang="sv-FI" sz="1400" i="1"/>
              <a:t>Välj en person som sannolikt är redo att börja.</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Till sist vill jag ännu att ni berättar vilka ämnen som i fortsättningen skulle vara bra att diskutera i Nationella dialoger?</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r>
              <a:rPr lang="sv-FI" sz="1400"/>
              <a:t>→ </a:t>
            </a:r>
            <a:r>
              <a:rPr lang="sv-FI" sz="1400" i="1"/>
              <a:t>Diskutera kort med deltagarna vilka ämnen de tycker att är viktiga i fortsättningen</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SzPts val="1600"/>
              <a:buNone/>
            </a:pPr>
            <a:endParaRPr sz="1400"/>
          </a:p>
          <a:p>
            <a:pPr marL="0" lvl="0" indent="0" algn="l" rtl="0">
              <a:lnSpc>
                <a:spcPct val="110000"/>
              </a:lnSpc>
              <a:spcBef>
                <a:spcPts val="0"/>
              </a:spcBef>
              <a:spcAft>
                <a:spcPts val="0"/>
              </a:spcAft>
              <a:buSzPts val="1600"/>
              <a:buNone/>
            </a:pPr>
            <a:r>
              <a:rPr lang="sv-FI" sz="1400" b="1"/>
              <a:t>				               10 min</a:t>
            </a:r>
            <a:endParaRPr/>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p:txBody>
      </p:sp>
      <p:pic>
        <p:nvPicPr>
          <p:cNvPr id="346" name="Google Shape;346;p10"/>
          <p:cNvPicPr preferRelativeResize="0"/>
          <p:nvPr/>
        </p:nvPicPr>
        <p:blipFill rotWithShape="1">
          <a:blip r:embed="rId3">
            <a:alphaModFix/>
          </a:blip>
          <a:srcRect/>
          <a:stretch/>
        </p:blipFill>
        <p:spPr>
          <a:xfrm>
            <a:off x="10440201" y="6116292"/>
            <a:ext cx="1585097" cy="5974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1"/>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a:t>Min	Del				</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b="1"/>
              <a:t>5	Respons, tack, avslutning</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a:p>
        </p:txBody>
      </p:sp>
      <p:sp>
        <p:nvSpPr>
          <p:cNvPr id="352" name="Google Shape;352;p11"/>
          <p:cNvSpPr txBox="1">
            <a:spLocks noGrp="1"/>
          </p:cNvSpPr>
          <p:nvPr>
            <p:ph type="title" idx="4294967295"/>
          </p:nvPr>
        </p:nvSpPr>
        <p:spPr>
          <a:xfrm>
            <a:off x="6526213" y="554038"/>
            <a:ext cx="4706937"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Tack och avslutning</a:t>
            </a:r>
            <a:endParaRPr/>
          </a:p>
        </p:txBody>
      </p:sp>
      <p:sp>
        <p:nvSpPr>
          <p:cNvPr id="353" name="Google Shape;353;p11"/>
          <p:cNvSpPr txBox="1">
            <a:spLocks noGrp="1"/>
          </p:cNvSpPr>
          <p:nvPr>
            <p:ph type="body" idx="2"/>
          </p:nvPr>
        </p:nvSpPr>
        <p:spPr>
          <a:xfrm>
            <a:off x="6526225" y="909548"/>
            <a:ext cx="5495530" cy="616608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100"/>
              <a:t>Om du vill kan du informera om att du deltagit i den här diskussionen till exempel i sociala medier. Du kan använda hashtaggen #NationellaDialoger. </a:t>
            </a:r>
            <a:endParaRPr lang="en-US" sz="1100"/>
          </a:p>
          <a:p>
            <a:pPr marL="0" lvl="0" indent="0" algn="l" rtl="0">
              <a:lnSpc>
                <a:spcPct val="110000"/>
              </a:lnSpc>
              <a:spcBef>
                <a:spcPts val="0"/>
              </a:spcBef>
              <a:spcAft>
                <a:spcPts val="0"/>
              </a:spcAft>
              <a:buClr>
                <a:schemeClr val="dk1"/>
              </a:buClr>
              <a:buSzPts val="1600"/>
              <a:buNone/>
            </a:pPr>
            <a:endParaRPr sz="1100" dirty="0"/>
          </a:p>
          <a:p>
            <a:pPr marL="0" lvl="0" indent="0" algn="l" rtl="0">
              <a:spcBef>
                <a:spcPts val="0"/>
              </a:spcBef>
              <a:spcAft>
                <a:spcPts val="0"/>
              </a:spcAft>
              <a:buClr>
                <a:schemeClr val="dk1"/>
              </a:buClr>
              <a:buSzPts val="1100"/>
              <a:buNone/>
            </a:pPr>
            <a:r>
              <a:rPr lang="sv-FI" sz="1100"/>
              <a:t>Anteckningarna från denna dialog kommer att användas tillsammans med anteckningar från övriga dialoger  som material för sammandragsrapporten av de nationella dialogerna. Rapporten kommer att tas upp till diskussion inom statsförvaltningen bland annat i kommun- och regionministerns ledningsgrupp, under ett möte med ministeriernas högsta myndighet, det vill säga kanslicheferna och i ministergruppen för samhällsförnyelse. Sammandraget kommer också att utnyttjas i Sitras och arbets- och näringsministeriets helhet kring arbetsrelaterad invandring.</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a:t>Dialogen var konfidentiell, så berätta inte vad andra sagt utan deras tillstånd. Du kan dela dina egna tankar och känslor samt på ett allmänt plan de teman som lyftes fram i diskussionen.</a:t>
            </a:r>
            <a:endParaRPr sz="1100" dirty="0"/>
          </a:p>
          <a:p>
            <a:pPr marL="0" lvl="0" indent="0" algn="l" rtl="0">
              <a:lnSpc>
                <a:spcPct val="110000"/>
              </a:lnSpc>
              <a:spcBef>
                <a:spcPts val="0"/>
              </a:spcBef>
              <a:spcAft>
                <a:spcPts val="0"/>
              </a:spcAft>
              <a:buClr>
                <a:schemeClr val="dk1"/>
              </a:buClr>
              <a:buSzPts val="1600"/>
              <a:buNone/>
            </a:pPr>
            <a:endParaRPr sz="1100" dirty="0"/>
          </a:p>
          <a:p>
            <a:pPr marL="0" indent="0">
              <a:spcBef>
                <a:spcPts val="0"/>
              </a:spcBef>
              <a:buSzPts val="1600"/>
              <a:buNone/>
            </a:pPr>
            <a:r>
              <a:rPr lang="sv-FI" sz="1100"/>
              <a:t>Vi hoppas dessutom att du  före du avslutar diskussionstillfället besvarar en kort deltagarenkät som genomförs av Åbo universitet </a:t>
            </a:r>
            <a:r>
              <a:rPr lang="en-GB" sz="1100" dirty="0">
                <a:solidFill>
                  <a:srgbClr val="0563C1"/>
                </a:solidFill>
                <a:highlight>
                  <a:srgbClr val="FFFFFF"/>
                </a:highlight>
                <a:hlinkClick r:id="rId3">
                  <a:extLst>
                    <a:ext uri="{A12FA001-AC4F-418D-AE19-62706E023703}">
                      <ahyp:hlinkClr xmlns:ahyp="http://schemas.microsoft.com/office/drawing/2018/hyperlinkcolor" val="tx"/>
                    </a:ext>
                  </a:extLst>
                </a:hlinkClick>
              </a:rPr>
              <a:t>ink.webropolsurveys.com/S/41061BE511EF2EFD</a:t>
            </a:r>
            <a:endParaRPr lang="en-GB" sz="1100" dirty="0">
              <a:solidFill>
                <a:srgbClr val="0563C1"/>
              </a:solidFill>
              <a:highlight>
                <a:srgbClr val="FFFFFF"/>
              </a:highlight>
            </a:endParaRPr>
          </a:p>
          <a:p>
            <a:pPr marL="0" indent="0">
              <a:buNone/>
            </a:pPr>
            <a:r>
              <a:rPr lang="en-GB" sz="1100" dirty="0" err="1">
                <a:solidFill>
                  <a:schemeClr val="tx1"/>
                </a:solidFill>
              </a:rPr>
              <a:t>Enkäten</a:t>
            </a:r>
            <a:r>
              <a:rPr lang="en-GB" sz="1100" dirty="0">
                <a:solidFill>
                  <a:schemeClr val="tx1"/>
                </a:solidFill>
              </a:rPr>
              <a:t> </a:t>
            </a:r>
            <a:r>
              <a:rPr lang="en-GB" sz="1100" dirty="0" err="1">
                <a:solidFill>
                  <a:schemeClr val="tx1"/>
                </a:solidFill>
              </a:rPr>
              <a:t>genomförs</a:t>
            </a:r>
            <a:r>
              <a:rPr lang="en-GB" sz="1100" dirty="0">
                <a:solidFill>
                  <a:schemeClr val="tx1"/>
                </a:solidFill>
              </a:rPr>
              <a:t> </a:t>
            </a:r>
            <a:r>
              <a:rPr lang="en-GB" sz="1100" dirty="0" err="1">
                <a:solidFill>
                  <a:schemeClr val="tx1"/>
                </a:solidFill>
              </a:rPr>
              <a:t>av</a:t>
            </a:r>
            <a:r>
              <a:rPr lang="en-GB" sz="1100" dirty="0">
                <a:solidFill>
                  <a:schemeClr val="tx1"/>
                </a:solidFill>
              </a:rPr>
              <a:t> </a:t>
            </a:r>
            <a:r>
              <a:rPr lang="en-GB" sz="1100" dirty="0" err="1">
                <a:solidFill>
                  <a:schemeClr val="tx1"/>
                </a:solidFill>
              </a:rPr>
              <a:t>en</a:t>
            </a:r>
            <a:r>
              <a:rPr lang="en-GB" sz="1100" dirty="0">
                <a:solidFill>
                  <a:schemeClr val="tx1"/>
                </a:solidFill>
              </a:rPr>
              <a:t> </a:t>
            </a:r>
            <a:r>
              <a:rPr lang="en-GB" sz="1100" dirty="0" err="1">
                <a:solidFill>
                  <a:schemeClr val="tx1"/>
                </a:solidFill>
              </a:rPr>
              <a:t>forskargrupp</a:t>
            </a:r>
            <a:r>
              <a:rPr lang="en-GB" sz="1100" dirty="0">
                <a:solidFill>
                  <a:schemeClr val="tx1"/>
                </a:solidFill>
              </a:rPr>
              <a:t> vid </a:t>
            </a:r>
            <a:r>
              <a:rPr lang="en-GB" sz="1100" dirty="0" err="1">
                <a:solidFill>
                  <a:schemeClr val="tx1"/>
                </a:solidFill>
              </a:rPr>
              <a:t>Åbo</a:t>
            </a:r>
            <a:r>
              <a:rPr lang="en-GB" sz="1100" dirty="0">
                <a:solidFill>
                  <a:schemeClr val="tx1"/>
                </a:solidFill>
              </a:rPr>
              <a:t> </a:t>
            </a:r>
            <a:r>
              <a:rPr lang="en-GB" sz="1100" dirty="0" err="1">
                <a:solidFill>
                  <a:schemeClr val="tx1"/>
                </a:solidFill>
              </a:rPr>
              <a:t>universitet</a:t>
            </a:r>
            <a:r>
              <a:rPr lang="en-GB" sz="1100" dirty="0">
                <a:solidFill>
                  <a:schemeClr val="tx1"/>
                </a:solidFill>
              </a:rPr>
              <a:t>, och det </a:t>
            </a:r>
            <a:r>
              <a:rPr lang="en-GB" sz="1100" dirty="0" err="1">
                <a:solidFill>
                  <a:schemeClr val="tx1"/>
                </a:solidFill>
              </a:rPr>
              <a:t>är</a:t>
            </a:r>
            <a:r>
              <a:rPr lang="en-GB" sz="1100" dirty="0">
                <a:solidFill>
                  <a:schemeClr val="tx1"/>
                </a:solidFill>
              </a:rPr>
              <a:t> </a:t>
            </a:r>
            <a:r>
              <a:rPr lang="en-GB" sz="1100" dirty="0" err="1">
                <a:solidFill>
                  <a:schemeClr val="tx1"/>
                </a:solidFill>
              </a:rPr>
              <a:t>möjligt</a:t>
            </a:r>
            <a:r>
              <a:rPr lang="en-GB" sz="1100" dirty="0">
                <a:solidFill>
                  <a:schemeClr val="tx1"/>
                </a:solidFill>
              </a:rPr>
              <a:t> </a:t>
            </a:r>
            <a:r>
              <a:rPr lang="en-GB" sz="1100" dirty="0" err="1">
                <a:solidFill>
                  <a:schemeClr val="tx1"/>
                </a:solidFill>
              </a:rPr>
              <a:t>att</a:t>
            </a:r>
            <a:r>
              <a:rPr lang="en-GB" sz="1100" dirty="0">
                <a:solidFill>
                  <a:schemeClr val="tx1"/>
                </a:solidFill>
              </a:rPr>
              <a:t> </a:t>
            </a:r>
            <a:r>
              <a:rPr lang="en-GB" sz="1100" dirty="0" err="1">
                <a:solidFill>
                  <a:schemeClr val="tx1"/>
                </a:solidFill>
              </a:rPr>
              <a:t>svara</a:t>
            </a:r>
            <a:r>
              <a:rPr lang="en-GB" sz="1100" dirty="0">
                <a:solidFill>
                  <a:schemeClr val="tx1"/>
                </a:solidFill>
              </a:rPr>
              <a:t> </a:t>
            </a:r>
            <a:r>
              <a:rPr lang="en-GB" sz="1100" dirty="0" err="1">
                <a:solidFill>
                  <a:schemeClr val="tx1"/>
                </a:solidFill>
              </a:rPr>
              <a:t>anonymt</a:t>
            </a:r>
            <a:r>
              <a:rPr lang="en-GB" sz="1100" dirty="0">
                <a:solidFill>
                  <a:schemeClr val="tx1"/>
                </a:solidFill>
              </a:rPr>
              <a:t> </a:t>
            </a:r>
            <a:r>
              <a:rPr lang="en-GB" sz="1100" dirty="0" err="1">
                <a:solidFill>
                  <a:schemeClr val="tx1"/>
                </a:solidFill>
              </a:rPr>
              <a:t>på</a:t>
            </a:r>
            <a:r>
              <a:rPr lang="en-GB" sz="1100" dirty="0">
                <a:solidFill>
                  <a:schemeClr val="tx1"/>
                </a:solidFill>
              </a:rPr>
              <a:t> </a:t>
            </a:r>
            <a:r>
              <a:rPr lang="en-GB" sz="1100" dirty="0" err="1">
                <a:solidFill>
                  <a:schemeClr val="tx1"/>
                </a:solidFill>
              </a:rPr>
              <a:t>finska</a:t>
            </a:r>
            <a:r>
              <a:rPr lang="en-GB" sz="1100" dirty="0">
                <a:solidFill>
                  <a:schemeClr val="tx1"/>
                </a:solidFill>
              </a:rPr>
              <a:t>, </a:t>
            </a:r>
            <a:r>
              <a:rPr lang="en-GB" sz="1100" dirty="0" err="1">
                <a:solidFill>
                  <a:schemeClr val="tx1"/>
                </a:solidFill>
              </a:rPr>
              <a:t>svenska</a:t>
            </a:r>
            <a:r>
              <a:rPr lang="en-GB" sz="1100" dirty="0">
                <a:solidFill>
                  <a:schemeClr val="tx1"/>
                </a:solidFill>
              </a:rPr>
              <a:t> </a:t>
            </a:r>
            <a:r>
              <a:rPr lang="en-GB" sz="1100" dirty="0" err="1">
                <a:solidFill>
                  <a:schemeClr val="tx1"/>
                </a:solidFill>
              </a:rPr>
              <a:t>eller</a:t>
            </a:r>
            <a:r>
              <a:rPr lang="en-GB" sz="1100" dirty="0">
                <a:solidFill>
                  <a:schemeClr val="tx1"/>
                </a:solidFill>
              </a:rPr>
              <a:t> </a:t>
            </a:r>
            <a:r>
              <a:rPr lang="en-GB" sz="1100" dirty="0" err="1">
                <a:solidFill>
                  <a:schemeClr val="tx1"/>
                </a:solidFill>
              </a:rPr>
              <a:t>engelska</a:t>
            </a:r>
            <a:r>
              <a:rPr lang="en-GB" sz="1100" dirty="0">
                <a:solidFill>
                  <a:schemeClr val="tx1"/>
                </a:solidFill>
              </a:rPr>
              <a:t>.</a:t>
            </a:r>
          </a:p>
          <a:p>
            <a:pPr marL="0" indent="0">
              <a:buNone/>
            </a:pPr>
            <a:r>
              <a:rPr lang="en-GB" sz="1100" dirty="0">
                <a:solidFill>
                  <a:schemeClr val="tx1"/>
                </a:solidFill>
              </a:rPr>
              <a:t>Varje </a:t>
            </a:r>
            <a:r>
              <a:rPr lang="en-GB" sz="1100" err="1">
                <a:solidFill>
                  <a:schemeClr val="tx1"/>
                </a:solidFill>
              </a:rPr>
              <a:t>svar</a:t>
            </a:r>
            <a:r>
              <a:rPr lang="en-GB" sz="1100" dirty="0">
                <a:solidFill>
                  <a:schemeClr val="tx1"/>
                </a:solidFill>
              </a:rPr>
              <a:t> </a:t>
            </a:r>
            <a:r>
              <a:rPr lang="en-GB" sz="1100" err="1">
                <a:solidFill>
                  <a:schemeClr val="tx1"/>
                </a:solidFill>
              </a:rPr>
              <a:t>är</a:t>
            </a:r>
            <a:r>
              <a:rPr lang="en-GB" sz="1100" dirty="0">
                <a:solidFill>
                  <a:schemeClr val="tx1"/>
                </a:solidFill>
              </a:rPr>
              <a:t> </a:t>
            </a:r>
            <a:r>
              <a:rPr lang="en-GB" sz="1100" err="1">
                <a:solidFill>
                  <a:schemeClr val="tx1"/>
                </a:solidFill>
              </a:rPr>
              <a:t>mycket</a:t>
            </a:r>
            <a:r>
              <a:rPr lang="en-GB" sz="1100" dirty="0">
                <a:solidFill>
                  <a:schemeClr val="tx1"/>
                </a:solidFill>
              </a:rPr>
              <a:t> </a:t>
            </a:r>
            <a:r>
              <a:rPr lang="en-GB" sz="1100" err="1">
                <a:solidFill>
                  <a:schemeClr val="tx1"/>
                </a:solidFill>
              </a:rPr>
              <a:t>viktigt</a:t>
            </a:r>
            <a:r>
              <a:rPr lang="en-GB" sz="1100" dirty="0">
                <a:solidFill>
                  <a:schemeClr val="tx1"/>
                </a:solidFill>
              </a:rPr>
              <a:t>. </a:t>
            </a:r>
            <a:r>
              <a:rPr lang="en-GB" sz="1100" err="1">
                <a:solidFill>
                  <a:schemeClr val="tx1"/>
                </a:solidFill>
              </a:rPr>
              <a:t>Svaren</a:t>
            </a:r>
            <a:r>
              <a:rPr lang="en-GB" sz="1100" dirty="0">
                <a:solidFill>
                  <a:schemeClr val="tx1"/>
                </a:solidFill>
              </a:rPr>
              <a:t> ger </a:t>
            </a:r>
            <a:r>
              <a:rPr lang="en-GB" sz="1100" err="1">
                <a:solidFill>
                  <a:schemeClr val="tx1"/>
                </a:solidFill>
              </a:rPr>
              <a:t>värdefull</a:t>
            </a:r>
            <a:r>
              <a:rPr lang="en-GB" sz="1100" dirty="0">
                <a:solidFill>
                  <a:schemeClr val="tx1"/>
                </a:solidFill>
              </a:rPr>
              <a:t> information om </a:t>
            </a:r>
            <a:r>
              <a:rPr lang="en-GB" sz="1100" err="1">
                <a:solidFill>
                  <a:schemeClr val="tx1"/>
                </a:solidFill>
              </a:rPr>
              <a:t>medborgardeltagandets</a:t>
            </a:r>
            <a:r>
              <a:rPr lang="en-GB" sz="1100" dirty="0">
                <a:solidFill>
                  <a:schemeClr val="tx1"/>
                </a:solidFill>
              </a:rPr>
              <a:t> </a:t>
            </a:r>
            <a:r>
              <a:rPr lang="en-GB" sz="1100" err="1">
                <a:solidFill>
                  <a:schemeClr val="tx1"/>
                </a:solidFill>
              </a:rPr>
              <a:t>inverkan</a:t>
            </a:r>
            <a:r>
              <a:rPr lang="en-GB" sz="1100" dirty="0">
                <a:solidFill>
                  <a:schemeClr val="tx1"/>
                </a:solidFill>
              </a:rPr>
              <a:t> </a:t>
            </a:r>
            <a:r>
              <a:rPr lang="en-GB" sz="1100" err="1">
                <a:solidFill>
                  <a:schemeClr val="tx1"/>
                </a:solidFill>
              </a:rPr>
              <a:t>på</a:t>
            </a:r>
            <a:r>
              <a:rPr lang="en-GB" sz="1100" dirty="0">
                <a:solidFill>
                  <a:schemeClr val="tx1"/>
                </a:solidFill>
              </a:rPr>
              <a:t> </a:t>
            </a:r>
            <a:r>
              <a:rPr lang="en-GB" sz="1100" err="1">
                <a:solidFill>
                  <a:schemeClr val="tx1"/>
                </a:solidFill>
              </a:rPr>
              <a:t>beslutsfattandet</a:t>
            </a:r>
            <a:r>
              <a:rPr lang="en-GB" sz="1100" dirty="0">
                <a:solidFill>
                  <a:schemeClr val="tx1"/>
                </a:solidFill>
              </a:rPr>
              <a:t> och den </a:t>
            </a:r>
            <a:r>
              <a:rPr lang="en-GB" sz="1100" err="1">
                <a:solidFill>
                  <a:schemeClr val="tx1"/>
                </a:solidFill>
              </a:rPr>
              <a:t>offentliga</a:t>
            </a:r>
            <a:r>
              <a:rPr lang="en-GB" sz="1100" dirty="0">
                <a:solidFill>
                  <a:schemeClr val="tx1"/>
                </a:solidFill>
              </a:rPr>
              <a:t> </a:t>
            </a:r>
            <a:r>
              <a:rPr lang="en-GB" sz="1100" err="1">
                <a:solidFill>
                  <a:schemeClr val="tx1"/>
                </a:solidFill>
              </a:rPr>
              <a:t>debatten</a:t>
            </a:r>
            <a:r>
              <a:rPr lang="en-GB" sz="1100" dirty="0">
                <a:solidFill>
                  <a:schemeClr val="tx1"/>
                </a:solidFill>
              </a:rPr>
              <a:t> </a:t>
            </a:r>
            <a:r>
              <a:rPr lang="en-GB" sz="1100" err="1">
                <a:solidFill>
                  <a:schemeClr val="tx1"/>
                </a:solidFill>
              </a:rPr>
              <a:t>kring</a:t>
            </a:r>
            <a:r>
              <a:rPr lang="en-GB" sz="1100" dirty="0">
                <a:solidFill>
                  <a:schemeClr val="tx1"/>
                </a:solidFill>
              </a:rPr>
              <a:t> </a:t>
            </a:r>
            <a:r>
              <a:rPr lang="en-GB" sz="1100" err="1">
                <a:solidFill>
                  <a:schemeClr val="tx1"/>
                </a:solidFill>
              </a:rPr>
              <a:t>arbetsrelaterad</a:t>
            </a:r>
            <a:r>
              <a:rPr lang="en-GB" sz="1100" dirty="0">
                <a:solidFill>
                  <a:schemeClr val="tx1"/>
                </a:solidFill>
              </a:rPr>
              <a:t> </a:t>
            </a:r>
            <a:r>
              <a:rPr lang="en-GB" sz="1100" err="1">
                <a:solidFill>
                  <a:schemeClr val="tx1"/>
                </a:solidFill>
              </a:rPr>
              <a:t>invandring</a:t>
            </a:r>
            <a:r>
              <a:rPr lang="en-GB" sz="1100" dirty="0">
                <a:solidFill>
                  <a:schemeClr val="tx1"/>
                </a:solidFill>
              </a:rPr>
              <a:t>, och </a:t>
            </a:r>
            <a:r>
              <a:rPr lang="en-GB" sz="1100" err="1">
                <a:solidFill>
                  <a:schemeClr val="tx1"/>
                </a:solidFill>
              </a:rPr>
              <a:t>bidrar</a:t>
            </a:r>
            <a:r>
              <a:rPr lang="en-GB" sz="1100" dirty="0">
                <a:solidFill>
                  <a:schemeClr val="tx1"/>
                </a:solidFill>
              </a:rPr>
              <a:t> till </a:t>
            </a:r>
            <a:r>
              <a:rPr lang="en-GB" sz="1100" err="1">
                <a:solidFill>
                  <a:schemeClr val="tx1"/>
                </a:solidFill>
              </a:rPr>
              <a:t>att</a:t>
            </a:r>
            <a:r>
              <a:rPr lang="en-GB" sz="1100" dirty="0">
                <a:solidFill>
                  <a:schemeClr val="tx1"/>
                </a:solidFill>
              </a:rPr>
              <a:t> </a:t>
            </a:r>
            <a:r>
              <a:rPr lang="en-GB" sz="1100" err="1">
                <a:solidFill>
                  <a:schemeClr val="tx1"/>
                </a:solidFill>
              </a:rPr>
              <a:t>utveckla</a:t>
            </a:r>
            <a:r>
              <a:rPr lang="en-GB" sz="1100" dirty="0">
                <a:solidFill>
                  <a:schemeClr val="tx1"/>
                </a:solidFill>
              </a:rPr>
              <a:t> den </a:t>
            </a:r>
            <a:r>
              <a:rPr lang="en-GB" sz="1100" err="1">
                <a:solidFill>
                  <a:schemeClr val="tx1"/>
                </a:solidFill>
              </a:rPr>
              <a:t>finländska</a:t>
            </a:r>
            <a:r>
              <a:rPr lang="en-GB" sz="1100" dirty="0">
                <a:solidFill>
                  <a:schemeClr val="tx1"/>
                </a:solidFill>
              </a:rPr>
              <a:t> </a:t>
            </a:r>
            <a:r>
              <a:rPr lang="en-GB" sz="1100">
                <a:solidFill>
                  <a:schemeClr val="tx1"/>
                </a:solidFill>
              </a:rPr>
              <a:t>demokratin.</a:t>
            </a:r>
            <a:endParaRPr lang="en-GB" sz="1100" dirty="0">
              <a:solidFill>
                <a:schemeClr val="tx1"/>
              </a:solidFill>
            </a:endParaRPr>
          </a:p>
          <a:p>
            <a:pPr marL="0" indent="0">
              <a:spcBef>
                <a:spcPts val="0"/>
              </a:spcBef>
              <a:buSzPts val="1600"/>
              <a:buNone/>
            </a:pPr>
            <a:r>
              <a:rPr lang="sv-FI" sz="1100"/>
              <a:t>Tack för diskussionen!           </a:t>
            </a:r>
            <a:r>
              <a:rPr lang="sv-FI" sz="1100" dirty="0"/>
              <a:t>                                               </a:t>
            </a:r>
            <a:r>
              <a:rPr lang="sv-FI" sz="1100" b="1" dirty="0"/>
              <a:t> 5 min</a:t>
            </a:r>
            <a:endParaRPr sz="1100" b="1"/>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sv-FI" sz="1100" dirty="0"/>
              <a:t>				                 </a:t>
            </a:r>
            <a:r>
              <a:rPr lang="sv-FI" sz="1100" b="1"/>
              <a:t>5 min</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00000"/>
              </a:lnSpc>
              <a:spcBef>
                <a:spcPts val="0"/>
              </a:spcBef>
              <a:spcAft>
                <a:spcPts val="0"/>
              </a:spcAft>
              <a:buClr>
                <a:schemeClr val="dk1"/>
              </a:buClr>
              <a:buSzPts val="1100"/>
              <a:buFont typeface="Arial"/>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rtl="0">
              <a:lnSpc>
                <a:spcPct val="110000"/>
              </a:lnSpc>
              <a:spcBef>
                <a:spcPts val="0"/>
              </a:spcBef>
              <a:spcAft>
                <a:spcPts val="0"/>
              </a:spcAft>
              <a:buClr>
                <a:schemeClr val="dk1"/>
              </a:buClr>
              <a:buSzPts val="1600"/>
              <a:buNone/>
            </a:pPr>
            <a:endParaRPr sz="1100" b="1" dirty="0"/>
          </a:p>
        </p:txBody>
      </p:sp>
      <p:pic>
        <p:nvPicPr>
          <p:cNvPr id="354" name="Google Shape;354;p11"/>
          <p:cNvPicPr preferRelativeResize="0"/>
          <p:nvPr/>
        </p:nvPicPr>
        <p:blipFill rotWithShape="1">
          <a:blip r:embed="rId4">
            <a:alphaModFix/>
          </a:blip>
          <a:srcRect/>
          <a:stretch/>
        </p:blipFill>
        <p:spPr>
          <a:xfrm>
            <a:off x="10440201" y="6109776"/>
            <a:ext cx="1585097" cy="59746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2"/>
          <p:cNvSpPr txBox="1">
            <a:spLocks noGrp="1"/>
          </p:cNvSpPr>
          <p:nvPr>
            <p:ph type="title" idx="4294967295"/>
          </p:nvPr>
        </p:nvSpPr>
        <p:spPr>
          <a:xfrm>
            <a:off x="673100" y="554038"/>
            <a:ext cx="4738688" cy="446087"/>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600"/>
              <a:buFont typeface="Arial"/>
              <a:buNone/>
            </a:pPr>
            <a:r>
              <a:rPr lang="sv-FI" sz="2300" b="1" i="0" u="none" strike="noStrike" cap="none">
                <a:solidFill>
                  <a:schemeClr val="dk1"/>
                </a:solidFill>
                <a:latin typeface="Inter"/>
                <a:ea typeface="Inter"/>
                <a:cs typeface="Inter"/>
                <a:sym typeface="Inter"/>
              </a:rPr>
              <a:t>Hur går man vidare?</a:t>
            </a:r>
            <a:endParaRPr/>
          </a:p>
        </p:txBody>
      </p:sp>
      <p:sp>
        <p:nvSpPr>
          <p:cNvPr id="360" name="Google Shape;360;p12"/>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sv-FI" sz="1400"/>
              <a:t>Kärngruppen för Nationella dialoger tar emot anteckningar från diskussionerna.</a:t>
            </a:r>
            <a:endParaRPr/>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None/>
            </a:pPr>
            <a:r>
              <a:rPr lang="sv-FI" sz="1400"/>
              <a:t>Genom att skicka in anteckningar för den gemensamma sammanställningen kan du främja diskussionernas genomslagskraft. Anteckningarna påverkar innehållet i den nationella sammanfattningen och alla de aktörer som utnyttjar sammanfattningen som stöd för sitt arbete.</a:t>
            </a:r>
            <a:endParaRPr/>
          </a:p>
          <a:p>
            <a:pPr marL="0" lvl="0" indent="0" algn="l" rtl="0">
              <a:lnSpc>
                <a:spcPct val="100000"/>
              </a:lnSpc>
              <a:spcBef>
                <a:spcPts val="0"/>
              </a:spcBef>
              <a:spcAft>
                <a:spcPts val="0"/>
              </a:spcAft>
              <a:buClr>
                <a:schemeClr val="dk1"/>
              </a:buClr>
              <a:buSzPts val="1100"/>
              <a:buNone/>
            </a:pPr>
            <a:endParaRPr sz="1400"/>
          </a:p>
          <a:p>
            <a:pPr marL="0" lvl="0" indent="0" algn="l" rtl="0">
              <a:lnSpc>
                <a:spcPct val="100000"/>
              </a:lnSpc>
              <a:spcBef>
                <a:spcPts val="0"/>
              </a:spcBef>
              <a:spcAft>
                <a:spcPts val="0"/>
              </a:spcAft>
              <a:buClr>
                <a:schemeClr val="dk1"/>
              </a:buClr>
              <a:buSzPts val="1100"/>
              <a:buFont typeface="Arial"/>
              <a:buNone/>
            </a:pPr>
            <a:r>
              <a:rPr lang="sv-FI" sz="1400"/>
              <a:t>Teamet som verkar i anslutning till kärngruppen för Nationella dialoger läser noggrant alla anteckningar och utarbetar utifrån dem en sammanfattning som publiceras på webbplatsen för Nationella dialoger.</a:t>
            </a:r>
            <a:endParaRPr/>
          </a:p>
          <a:p>
            <a:pPr marL="0" lvl="0" indent="0" algn="l" rtl="0">
              <a:lnSpc>
                <a:spcPct val="110000"/>
              </a:lnSpc>
              <a:spcBef>
                <a:spcPts val="0"/>
              </a:spcBef>
              <a:spcAft>
                <a:spcPts val="0"/>
              </a:spcAft>
              <a:buClr>
                <a:schemeClr val="dk1"/>
              </a:buClr>
              <a:buSzPts val="1600"/>
              <a:buNone/>
            </a:pPr>
            <a:endParaRPr/>
          </a:p>
        </p:txBody>
      </p:sp>
      <p:sp>
        <p:nvSpPr>
          <p:cNvPr id="361" name="Google Shape;361;p12"/>
          <p:cNvSpPr txBox="1">
            <a:spLocks noGrp="1"/>
          </p:cNvSpPr>
          <p:nvPr>
            <p:ph type="body" idx="4"/>
          </p:nvPr>
        </p:nvSpPr>
        <p:spPr>
          <a:xfrm>
            <a:off x="6526350" y="35885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sv-FI" sz="1800" b="1"/>
              <a:t>Till arrangören:</a:t>
            </a:r>
            <a:endParaRPr/>
          </a:p>
          <a:p>
            <a:pPr marL="0" lvl="0" indent="0" algn="l" rtl="0">
              <a:lnSpc>
                <a:spcPct val="90000"/>
              </a:lnSpc>
              <a:spcBef>
                <a:spcPts val="0"/>
              </a:spcBef>
              <a:spcAft>
                <a:spcPts val="0"/>
              </a:spcAft>
              <a:buClr>
                <a:schemeClr val="dk1"/>
              </a:buClr>
              <a:buSzPts val="5000"/>
              <a:buNone/>
            </a:pPr>
            <a:endParaRPr sz="1800" b="1"/>
          </a:p>
          <a:p>
            <a:pPr marL="0" lvl="0" indent="0" algn="l" rtl="0">
              <a:lnSpc>
                <a:spcPct val="90000"/>
              </a:lnSpc>
              <a:spcBef>
                <a:spcPts val="0"/>
              </a:spcBef>
              <a:spcAft>
                <a:spcPts val="0"/>
              </a:spcAft>
              <a:buClr>
                <a:schemeClr val="dk1"/>
              </a:buClr>
              <a:buSzPts val="5000"/>
              <a:buNone/>
            </a:pPr>
            <a:r>
              <a:rPr lang="sv-FI" sz="1600" b="1"/>
              <a:t>Tack för att du ordnade en dialog!</a:t>
            </a:r>
            <a:endParaRPr/>
          </a:p>
        </p:txBody>
      </p:sp>
      <p:sp>
        <p:nvSpPr>
          <p:cNvPr id="362" name="Google Shape;362;p12"/>
          <p:cNvSpPr txBox="1">
            <a:spLocks noGrp="1"/>
          </p:cNvSpPr>
          <p:nvPr>
            <p:ph type="body" idx="2"/>
          </p:nvPr>
        </p:nvSpPr>
        <p:spPr>
          <a:xfrm>
            <a:off x="6526350" y="1208149"/>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sv-FI" sz="1400"/>
              <a:t>Tack för att du deltar i Nationella dialoger. Vi hoppas att den diskussion du ordnade var en bra upplevelse för dig och deltagarna. Ett av målen med de Nationella dialogerna är att utveckla olika samhällsaktörers och medborgarnas kompetens att föra dialog. </a:t>
            </a:r>
            <a:endParaRPr/>
          </a:p>
          <a:p>
            <a:pPr marL="0" lvl="0" indent="0" algn="l" rtl="0">
              <a:lnSpc>
                <a:spcPct val="115000"/>
              </a:lnSpc>
              <a:spcBef>
                <a:spcPts val="0"/>
              </a:spcBef>
              <a:spcAft>
                <a:spcPts val="0"/>
              </a:spcAft>
              <a:buClr>
                <a:schemeClr val="dk1"/>
              </a:buClr>
              <a:buSzPts val="1100"/>
              <a:buFont typeface="Arial"/>
              <a:buNone/>
            </a:pPr>
            <a:endParaRPr sz="1400"/>
          </a:p>
          <a:p>
            <a:pPr marL="0" lvl="0" indent="0" algn="l" rtl="0">
              <a:lnSpc>
                <a:spcPct val="115000"/>
              </a:lnSpc>
              <a:spcBef>
                <a:spcPts val="0"/>
              </a:spcBef>
              <a:spcAft>
                <a:spcPts val="0"/>
              </a:spcAft>
              <a:buClr>
                <a:schemeClr val="dk1"/>
              </a:buClr>
              <a:buSzPts val="1100"/>
              <a:buFont typeface="Arial"/>
              <a:buNone/>
            </a:pPr>
            <a:r>
              <a:rPr lang="sv-FI" sz="1400"/>
              <a:t>En dialog är en möjlighet att fördjupa förståelsen, lära sig färdigheter som behövs i en konstruktiv diskussion, stanna upp och lyssna på andras erfarenheter och få dela med sig av sina egna, även obearbetade, tankar till andra.</a:t>
            </a:r>
            <a:endParaRPr/>
          </a:p>
          <a:p>
            <a:pPr marL="0" lvl="0" indent="0" algn="l" rtl="0">
              <a:lnSpc>
                <a:spcPct val="110000"/>
              </a:lnSpc>
              <a:spcBef>
                <a:spcPts val="0"/>
              </a:spcBef>
              <a:spcAft>
                <a:spcPts val="0"/>
              </a:spcAft>
              <a:buClr>
                <a:schemeClr val="dk1"/>
              </a:buClr>
              <a:buSzPts val="1600"/>
              <a:buNone/>
            </a:pPr>
            <a:endParaRPr sz="1300"/>
          </a:p>
          <a:p>
            <a:pPr marL="0" lvl="0" indent="0" algn="l" rtl="0">
              <a:lnSpc>
                <a:spcPct val="100000"/>
              </a:lnSpc>
              <a:spcBef>
                <a:spcPts val="0"/>
              </a:spcBef>
              <a:spcAft>
                <a:spcPts val="0"/>
              </a:spcAft>
              <a:buClr>
                <a:schemeClr val="dk1"/>
              </a:buClr>
              <a:buSzPts val="1100"/>
              <a:buNone/>
            </a:pPr>
            <a:endParaRPr sz="13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sz="1200"/>
          </a:p>
          <a:p>
            <a:pPr marL="0" lvl="0" indent="0" algn="r" rtl="0">
              <a:lnSpc>
                <a:spcPct val="110000"/>
              </a:lnSpc>
              <a:spcBef>
                <a:spcPts val="0"/>
              </a:spcBef>
              <a:spcAft>
                <a:spcPts val="0"/>
              </a:spcAft>
              <a:buClr>
                <a:schemeClr val="dk1"/>
              </a:buClr>
              <a:buSzPts val="1600"/>
              <a:buNone/>
            </a:pPr>
            <a:endParaRPr sz="1700" b="1"/>
          </a:p>
        </p:txBody>
      </p:sp>
      <p:pic>
        <p:nvPicPr>
          <p:cNvPr id="363" name="Google Shape;363;p12"/>
          <p:cNvPicPr preferRelativeResize="0"/>
          <p:nvPr/>
        </p:nvPicPr>
        <p:blipFill rotWithShape="1">
          <a:blip r:embed="rId3">
            <a:alphaModFix/>
          </a:blip>
          <a:srcRect/>
          <a:stretch/>
        </p:blipFill>
        <p:spPr>
          <a:xfrm>
            <a:off x="10440201" y="6110314"/>
            <a:ext cx="1585097" cy="59746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
          <p:cNvSpPr txBox="1">
            <a:spLocks noGrp="1"/>
          </p:cNvSpPr>
          <p:nvPr>
            <p:ph type="ctrTitle"/>
          </p:nvPr>
        </p:nvSpPr>
        <p:spPr>
          <a:xfrm>
            <a:off x="793374" y="1600200"/>
            <a:ext cx="10614213" cy="3246119"/>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Clr>
                <a:schemeClr val="dk1"/>
              </a:buClr>
              <a:buSzPts val="7000"/>
              <a:buFont typeface="Inter Tight"/>
              <a:buNone/>
            </a:pPr>
            <a:r>
              <a:rPr lang="sv-FI" sz="2400" b="1"/>
              <a:t>Anvisningar för att använda manuskriptet</a:t>
            </a:r>
            <a:endParaRPr/>
          </a:p>
          <a:p>
            <a:pPr marL="0" lvl="0" indent="0" algn="l" rtl="0">
              <a:lnSpc>
                <a:spcPct val="80000"/>
              </a:lnSpc>
              <a:spcBef>
                <a:spcPts val="0"/>
              </a:spcBef>
              <a:spcAft>
                <a:spcPts val="0"/>
              </a:spcAft>
              <a:buClr>
                <a:schemeClr val="dk1"/>
              </a:buClr>
              <a:buSzPts val="7000"/>
              <a:buFont typeface="Inter Tight"/>
              <a:buNone/>
            </a:pPr>
            <a:endParaRPr sz="2400"/>
          </a:p>
          <a:p>
            <a:pPr marL="457200" lvl="0" indent="-330200" algn="l" rtl="0">
              <a:lnSpc>
                <a:spcPct val="100000"/>
              </a:lnSpc>
              <a:spcBef>
                <a:spcPts val="0"/>
              </a:spcBef>
              <a:spcAft>
                <a:spcPts val="0"/>
              </a:spcAft>
              <a:buSzPts val="1600"/>
              <a:buChar char="●"/>
            </a:pPr>
            <a:r>
              <a:rPr lang="sv-FI" sz="1600"/>
              <a:t>Planera dialogen på förhand utifrån manuskriptet. </a:t>
            </a:r>
            <a:endParaRPr/>
          </a:p>
          <a:p>
            <a:pPr marL="457200" lvl="0" indent="-330200" algn="l" rtl="0">
              <a:lnSpc>
                <a:spcPct val="100000"/>
              </a:lnSpc>
              <a:spcBef>
                <a:spcPts val="1000"/>
              </a:spcBef>
              <a:spcAft>
                <a:spcPts val="0"/>
              </a:spcAft>
              <a:buSzPts val="1600"/>
              <a:buChar char="●"/>
            </a:pPr>
            <a:r>
              <a:rPr lang="sv-FI" sz="1600"/>
              <a:t>Du kan också använda kort för att leda diskussionen som stöd för manuskriptet och anvisningarna: </a:t>
            </a:r>
            <a:r>
              <a:rPr lang="sv-FI" sz="1600" u="sng">
                <a:solidFill>
                  <a:schemeClr val="hlink"/>
                </a:solidFill>
                <a:hlinkClick r:id="rId3"/>
              </a:rPr>
              <a:t>https://www.dialogpaus.fi/verktyg/kort-for-att-leda-diskussionen/</a:t>
            </a:r>
            <a:r>
              <a:rPr lang="sv-FI" sz="1600"/>
              <a:t> </a:t>
            </a:r>
            <a:endParaRPr/>
          </a:p>
          <a:p>
            <a:pPr marL="457200" lvl="0" indent="-330200" algn="l" rtl="0">
              <a:lnSpc>
                <a:spcPct val="100000"/>
              </a:lnSpc>
              <a:spcBef>
                <a:spcPts val="1000"/>
              </a:spcBef>
              <a:spcAft>
                <a:spcPts val="0"/>
              </a:spcAft>
              <a:buSzPts val="1600"/>
              <a:buChar char="●"/>
            </a:pPr>
            <a:r>
              <a:rPr lang="sv-FI" sz="1600"/>
              <a:t>Manuskriptet är ett stöd för att leda dialogen, det behöver inte delas ut till deltagarna. Skriv gärna ut manuskriptet åt dig själv efter att du redigerat det. </a:t>
            </a:r>
            <a:endParaRPr/>
          </a:p>
          <a:p>
            <a:pPr marL="457200" lvl="0" indent="-330200" algn="l" rtl="0">
              <a:lnSpc>
                <a:spcPct val="100000"/>
              </a:lnSpc>
              <a:spcBef>
                <a:spcPts val="1000"/>
              </a:spcBef>
              <a:spcAft>
                <a:spcPts val="0"/>
              </a:spcAft>
              <a:buSzPts val="1600"/>
              <a:buChar char="●"/>
            </a:pPr>
            <a:r>
              <a:rPr lang="sv-FI" sz="1600"/>
              <a:t>Formuleringarna i manuskriptet är exempel. Redigera dem så att de passar temat för diskussionen, målgruppen och dig själv.</a:t>
            </a:r>
            <a:endParaRPr/>
          </a:p>
          <a:p>
            <a:pPr marL="457200" lvl="0" indent="-330200" algn="l" rtl="0">
              <a:lnSpc>
                <a:spcPct val="100000"/>
              </a:lnSpc>
              <a:spcBef>
                <a:spcPts val="1000"/>
              </a:spcBef>
              <a:spcAft>
                <a:spcPts val="0"/>
              </a:spcAft>
              <a:buSzPts val="1600"/>
              <a:buChar char="●"/>
            </a:pPr>
            <a:r>
              <a:rPr lang="sv-FI" sz="1600"/>
              <a:t>De angivna tiderna är riktgivande. Avsikten med dem är de ge en uppfattning om hur mycket tid det i stora drag lönar sig att reservera för varje skede. Tiderna behöver inte följas exakt, med undantag av inledningen och avslutningen.  </a:t>
            </a:r>
            <a:endParaRPr/>
          </a:p>
          <a:p>
            <a:pPr marL="457200" lvl="0" indent="-330200" algn="l" rtl="0">
              <a:lnSpc>
                <a:spcPct val="100000"/>
              </a:lnSpc>
              <a:spcBef>
                <a:spcPts val="1000"/>
              </a:spcBef>
              <a:spcAft>
                <a:spcPts val="0"/>
              </a:spcAft>
              <a:buSzPts val="1600"/>
              <a:buChar char="●"/>
            </a:pPr>
            <a:r>
              <a:rPr lang="sv-FI" sz="1600"/>
              <a:t>Du kan utnyttja din egen kompetens att leda grupper och vid behov använda beprövade metoder för att stöda diskussionen och diskussionsdeltagarna.</a:t>
            </a:r>
            <a:endParaRPr/>
          </a:p>
          <a:p>
            <a:pPr marL="457200" lvl="0" indent="-330200" algn="l" rtl="0">
              <a:lnSpc>
                <a:spcPct val="100000"/>
              </a:lnSpc>
              <a:spcBef>
                <a:spcPts val="1000"/>
              </a:spcBef>
              <a:spcAft>
                <a:spcPts val="1000"/>
              </a:spcAft>
              <a:buSzPts val="1600"/>
              <a:buChar char="●"/>
            </a:pPr>
            <a:r>
              <a:rPr lang="sv-FI" sz="1600"/>
              <a:t>Kom på förhand överens om vem som för anteckningar om diskussionen. Det är viktigt att anteckna hela diskussionen. Sekreteraren behöver inte utarbeta en sammanfattning av anteckningarna utan antecknar så noggrant som möjligt vad som sagts under diskussionen. Manuskriptet kan också hjälpa sekreteraren att förbereda sig.</a:t>
            </a:r>
            <a:endParaRPr/>
          </a:p>
        </p:txBody>
      </p:sp>
      <p:sp>
        <p:nvSpPr>
          <p:cNvPr id="282" name="Google Shape;282;p2"/>
          <p:cNvSpPr/>
          <p:nvPr/>
        </p:nvSpPr>
        <p:spPr>
          <a:xfrm>
            <a:off x="10389900" y="6155050"/>
            <a:ext cx="1802100" cy="565800"/>
          </a:xfrm>
          <a:prstGeom prst="rect">
            <a:avLst/>
          </a:prstGeom>
          <a:solidFill>
            <a:srgbClr val="FDB0AA"/>
          </a:solidFill>
          <a:ln>
            <a:noFill/>
          </a:ln>
        </p:spPr>
        <p:txBody>
          <a:bodyPr spcFirstLastPara="1" wrap="square" lIns="91425" tIns="45700" rIns="91425" bIns="45700" anchor="ctr" anchorCtr="0">
            <a:noAutofit/>
          </a:bodyPr>
          <a:lstStyle/>
          <a:p>
            <a:pPr marL="0" marR="0" lvl="0" indent="0" algn="l" rtl="0">
              <a:lnSpc>
                <a:spcPct val="97297"/>
              </a:lnSpc>
              <a:spcBef>
                <a:spcPts val="0"/>
              </a:spcBef>
              <a:spcAft>
                <a:spcPts val="0"/>
              </a:spcAft>
              <a:buNone/>
            </a:pPr>
            <a:r>
              <a:rPr lang="sv-FI" sz="1850" b="1" i="0" u="none" strike="noStrike" cap="none">
                <a:solidFill>
                  <a:schemeClr val="dk1"/>
                </a:solidFill>
                <a:latin typeface="Aharoni"/>
                <a:ea typeface="Aharoni"/>
                <a:cs typeface="Aharoni"/>
                <a:sym typeface="Aharoni"/>
              </a:rPr>
              <a:t>NATIONELLA</a:t>
            </a:r>
            <a:endParaRPr/>
          </a:p>
          <a:p>
            <a:pPr marL="0" marR="0" lvl="0" indent="0" algn="l" rtl="0">
              <a:lnSpc>
                <a:spcPct val="97297"/>
              </a:lnSpc>
              <a:spcBef>
                <a:spcPts val="0"/>
              </a:spcBef>
              <a:spcAft>
                <a:spcPts val="0"/>
              </a:spcAft>
              <a:buNone/>
            </a:pPr>
            <a:r>
              <a:rPr lang="sv-FI" sz="1850" b="1" i="0" u="none" strike="noStrike" cap="none">
                <a:solidFill>
                  <a:schemeClr val="dk1"/>
                </a:solidFill>
                <a:latin typeface="Aharoni"/>
                <a:ea typeface="Aharoni"/>
                <a:cs typeface="Aharoni"/>
                <a:sym typeface="Aharoni"/>
              </a:rPr>
              <a:t>DIALOGER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
          <p:cNvSpPr txBox="1">
            <a:spLocks noGrp="1"/>
          </p:cNvSpPr>
          <p:nvPr>
            <p:ph type="body" idx="1"/>
          </p:nvPr>
        </p:nvSpPr>
        <p:spPr>
          <a:xfrm>
            <a:off x="661464" y="914234"/>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a:t>LÄSANVISNING: </a:t>
            </a:r>
            <a:endParaRPr/>
          </a:p>
          <a:p>
            <a:pPr marL="0" lvl="0" indent="0" algn="l" rtl="0">
              <a:lnSpc>
                <a:spcPct val="110000"/>
              </a:lnSpc>
              <a:spcBef>
                <a:spcPts val="0"/>
              </a:spcBef>
              <a:spcAft>
                <a:spcPts val="0"/>
              </a:spcAft>
              <a:buClr>
                <a:schemeClr val="dk1"/>
              </a:buClr>
              <a:buSzPts val="1600"/>
              <a:buNone/>
            </a:pPr>
            <a:r>
              <a:rPr lang="sv-FI" sz="1500"/>
              <a:t>Till höger tips på vad ledaren kan säga och vilka anvisningar som kan ges:</a:t>
            </a:r>
            <a:endParaRPr/>
          </a:p>
          <a:p>
            <a:pPr marL="0" lvl="0" indent="0" algn="l" rtl="0">
              <a:lnSpc>
                <a:spcPct val="110000"/>
              </a:lnSpc>
              <a:spcBef>
                <a:spcPts val="0"/>
              </a:spcBef>
              <a:spcAft>
                <a:spcPts val="0"/>
              </a:spcAft>
              <a:buClr>
                <a:schemeClr val="dk1"/>
              </a:buClr>
              <a:buSzPts val="1600"/>
              <a:buNone/>
            </a:pPr>
            <a:r>
              <a:rPr lang="sv-FI" sz="1500"/>
              <a:t>Basfont – säg till exempel så här</a:t>
            </a:r>
            <a:endParaRPr/>
          </a:p>
          <a:p>
            <a:pPr marL="0" lvl="0" indent="0" algn="l" rtl="0">
              <a:lnSpc>
                <a:spcPct val="110000"/>
              </a:lnSpc>
              <a:spcBef>
                <a:spcPts val="0"/>
              </a:spcBef>
              <a:spcAft>
                <a:spcPts val="0"/>
              </a:spcAft>
              <a:buClr>
                <a:schemeClr val="dk1"/>
              </a:buClr>
              <a:buSzPts val="1600"/>
              <a:buNone/>
            </a:pPr>
            <a:r>
              <a:rPr lang="sv-FI" sz="1500" i="1"/>
              <a:t>Kursiverad font – hjälp för ledaren att leda diskussionen</a:t>
            </a:r>
            <a:endParaRPr/>
          </a:p>
          <a:p>
            <a:pPr marL="0" lvl="0" indent="0" algn="l" rtl="0">
              <a:lnSpc>
                <a:spcPct val="110000"/>
              </a:lnSpc>
              <a:spcBef>
                <a:spcPts val="0"/>
              </a:spcBef>
              <a:spcAft>
                <a:spcPts val="0"/>
              </a:spcAft>
              <a:buClr>
                <a:schemeClr val="dk1"/>
              </a:buClr>
              <a:buSzPts val="1600"/>
              <a:buNone/>
            </a:pPr>
            <a:r>
              <a:rPr lang="sv-FI" sz="1500" b="1"/>
              <a:t>Fet stil:</a:t>
            </a:r>
            <a:r>
              <a:rPr lang="sv-FI" sz="1500" b="1">
                <a:solidFill>
                  <a:srgbClr val="000000"/>
                </a:solidFill>
              </a:rPr>
              <a:t> Ändra enligt behov</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sz="1500"/>
              <a:t>Min	Del			</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b="1"/>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a:p>
        </p:txBody>
      </p:sp>
      <p:sp>
        <p:nvSpPr>
          <p:cNvPr id="288" name="Google Shape;288;p3"/>
          <p:cNvSpPr txBox="1">
            <a:spLocks noGrp="1"/>
          </p:cNvSpPr>
          <p:nvPr>
            <p:ph type="title" idx="4294967295"/>
          </p:nvPr>
        </p:nvSpPr>
        <p:spPr>
          <a:xfrm>
            <a:off x="6526213" y="423863"/>
            <a:ext cx="4706937"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Inledning</a:t>
            </a:r>
            <a:endParaRPr/>
          </a:p>
        </p:txBody>
      </p:sp>
      <p:sp>
        <p:nvSpPr>
          <p:cNvPr id="289" name="Google Shape;289;p3"/>
          <p:cNvSpPr txBox="1">
            <a:spLocks noGrp="1"/>
          </p:cNvSpPr>
          <p:nvPr>
            <p:ph type="body" idx="2"/>
          </p:nvPr>
        </p:nvSpPr>
        <p:spPr>
          <a:xfrm>
            <a:off x="6526349" y="793700"/>
            <a:ext cx="5328193" cy="5217356"/>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sv-FI" sz="1100" dirty="0"/>
              <a:t>Välkommen med i den Nationella dialogen! Vårt tema är:</a:t>
            </a:r>
            <a:r>
              <a:rPr lang="sv-FI" sz="1100" b="1" dirty="0"/>
              <a:t> ”Morgondagens arbetsliv - Hur förändras Finland genom arbetsrelaterad invandring?”</a:t>
            </a:r>
            <a:r>
              <a:rPr lang="sv-FI" sz="1100" dirty="0"/>
              <a:t> </a:t>
            </a:r>
            <a:r>
              <a:rPr lang="sv-FI" sz="1100" i="1" dirty="0"/>
              <a:t>Redigera så att rubriken motsvarar temat för just er diskussion.</a:t>
            </a:r>
            <a:r>
              <a:rPr lang="sv-FI" sz="1100" b="1" dirty="0"/>
              <a:t> </a:t>
            </a:r>
            <a:r>
              <a:rPr lang="sv-FI" sz="1100" dirty="0"/>
              <a:t>Dialogerna om </a:t>
            </a:r>
            <a:r>
              <a:rPr lang="sv-FI" sz="1100"/>
              <a:t>Morgondagens arbetsliv  är en del av Nationella dialoger. I dialogerna diskuterar vi vilka konsekvenser arbetsrelaterad </a:t>
            </a:r>
            <a:r>
              <a:rPr lang="sv-FI" sz="1100" dirty="0"/>
              <a:t>invandring har för arbetsplatser i Finland och för det finländska samhället i stort. Avsikten är att i bred omfattning höra erfarenheter både från dem som har flyttat till Finland för att arbeta och från dem som har bott här hela sitt liv. Dessutom vill vi höra erfarenheter från arbetsgivare och olika aktörer inom näringslivet.</a:t>
            </a:r>
            <a:endParaRPr lang="en-US"/>
          </a:p>
          <a:p>
            <a:pPr marL="0" lvl="0" indent="0" algn="l" rtl="0">
              <a:lnSpc>
                <a:spcPct val="110000"/>
              </a:lnSpc>
              <a:spcBef>
                <a:spcPts val="0"/>
              </a:spcBef>
              <a:spcAft>
                <a:spcPts val="0"/>
              </a:spcAft>
              <a:buSzPts val="1600"/>
              <a:buNone/>
            </a:pPr>
            <a:endParaRPr sz="1100"/>
          </a:p>
          <a:p>
            <a:pPr marL="0" lvl="0" indent="0" algn="l" rtl="0">
              <a:lnSpc>
                <a:spcPct val="110000"/>
              </a:lnSpc>
              <a:spcBef>
                <a:spcPts val="0"/>
              </a:spcBef>
              <a:spcAft>
                <a:spcPts val="0"/>
              </a:spcAft>
              <a:buClr>
                <a:schemeClr val="dk1"/>
              </a:buClr>
              <a:buSzPts val="1600"/>
              <a:buNone/>
            </a:pPr>
            <a:r>
              <a:rPr lang="sv-FI" sz="1100"/>
              <a:t>Jag heter </a:t>
            </a:r>
            <a:r>
              <a:rPr lang="sv-FI" sz="1100" b="1"/>
              <a:t>XX</a:t>
            </a:r>
            <a:r>
              <a:rPr lang="sv-FI" sz="1100"/>
              <a:t> och jag ansvarar för att leda dialogen i dag. </a:t>
            </a:r>
            <a:r>
              <a:rPr lang="sv-FI" sz="1100" i="1"/>
              <a:t>Berätta hur ordet överlämnas till deltagarna.</a:t>
            </a:r>
            <a:r>
              <a:rPr lang="sv-FI" sz="1100"/>
              <a:t> Vi försöker tala utifrån våra egna erfarenheter och lyssnar i lugn och ro på andras erfarenheter kring temat.</a:t>
            </a:r>
            <a:endParaRPr/>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sv-FI" sz="1100"/>
              <a:t>Under dialogen vi ha olika åsikter om ett ämne. Det här är okej, eftersom vi inte strävar efter att nå enighet. I slutet av diskussionen funderar vi på vad vi har lärt oss eller vilka insikter vi fått under dialogen.</a:t>
            </a:r>
            <a:endParaRPr/>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sv-FI" sz="1100"/>
              <a:t>I diskussionen behöver vi inte fatta beslut eller söka lösningar, men sådana kan komma fram. Diskussionen är konfidentiell. </a:t>
            </a:r>
            <a:endParaRPr/>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sv-FI" sz="1100" b="1"/>
              <a:t>XX</a:t>
            </a:r>
            <a:r>
              <a:rPr lang="sv-FI" sz="1100"/>
              <a:t> fungerar som sekreterare för diskussionen. Diskussionen antecknas så att det inte framgår vem som har deltagit i den. Alla anteckningar sammanställs i en sammanfattning som publiceras på webbplatsen för Nationella dialoger. Inga enskilda deltagare kan identifieras i sammanfattningen.</a:t>
            </a:r>
            <a:endParaRPr/>
          </a:p>
          <a:p>
            <a:pPr marL="0" lvl="0" indent="0" algn="l" rtl="0">
              <a:lnSpc>
                <a:spcPct val="110000"/>
              </a:lnSpc>
              <a:spcBef>
                <a:spcPts val="0"/>
              </a:spcBef>
              <a:spcAft>
                <a:spcPts val="0"/>
              </a:spcAft>
              <a:buClr>
                <a:schemeClr val="dk1"/>
              </a:buClr>
              <a:buSzPts val="1600"/>
              <a:buNone/>
            </a:pPr>
            <a:endParaRPr sz="1100"/>
          </a:p>
          <a:p>
            <a:pPr marL="0" lvl="0" indent="0" algn="l" rtl="0">
              <a:lnSpc>
                <a:spcPct val="110000"/>
              </a:lnSpc>
              <a:spcBef>
                <a:spcPts val="0"/>
              </a:spcBef>
              <a:spcAft>
                <a:spcPts val="0"/>
              </a:spcAft>
              <a:buClr>
                <a:schemeClr val="dk1"/>
              </a:buClr>
              <a:buSzPts val="1600"/>
              <a:buNone/>
            </a:pPr>
            <a:r>
              <a:rPr lang="sv-FI" sz="1100"/>
              <a:t>Vi börjar med en kort presentationsrunda. Du kan presentera dig med bara förnamn och berätta varför du vill delta i den här dialogen.</a:t>
            </a:r>
            <a:r>
              <a:rPr lang="sv-FI" sz="1100" b="1" dirty="0"/>
              <a:t> </a:t>
            </a:r>
            <a:endParaRPr dirty="0"/>
          </a:p>
          <a:p>
            <a:pPr marL="0" lvl="0" indent="0" algn="l" rtl="0">
              <a:lnSpc>
                <a:spcPct val="110000"/>
              </a:lnSpc>
              <a:spcBef>
                <a:spcPts val="0"/>
              </a:spcBef>
              <a:spcAft>
                <a:spcPts val="0"/>
              </a:spcAft>
              <a:buClr>
                <a:schemeClr val="dk1"/>
              </a:buClr>
              <a:buSzPts val="1600"/>
              <a:buNone/>
            </a:pPr>
            <a:endParaRPr sz="1100"/>
          </a:p>
          <a:p>
            <a:pPr marL="0" lvl="0" indent="0" algn="r" rtl="0">
              <a:lnSpc>
                <a:spcPct val="110000"/>
              </a:lnSpc>
              <a:spcBef>
                <a:spcPts val="0"/>
              </a:spcBef>
              <a:spcAft>
                <a:spcPts val="0"/>
              </a:spcAft>
              <a:buClr>
                <a:schemeClr val="dk1"/>
              </a:buClr>
              <a:buSzPts val="1600"/>
              <a:buNone/>
            </a:pPr>
            <a:r>
              <a:rPr lang="sv-FI" sz="1100" b="1"/>
              <a:t>5 min</a:t>
            </a:r>
            <a:endParaRPr/>
          </a:p>
          <a:p>
            <a:pPr marL="0" lvl="0" indent="0" algn="l" rtl="0">
              <a:lnSpc>
                <a:spcPct val="110000"/>
              </a:lnSpc>
              <a:spcBef>
                <a:spcPts val="0"/>
              </a:spcBef>
              <a:spcAft>
                <a:spcPts val="0"/>
              </a:spcAft>
              <a:buClr>
                <a:schemeClr val="dk1"/>
              </a:buClr>
              <a:buSzPts val="1600"/>
              <a:buNone/>
            </a:pPr>
            <a:endParaRPr sz="1100"/>
          </a:p>
        </p:txBody>
      </p:sp>
      <p:pic>
        <p:nvPicPr>
          <p:cNvPr id="290" name="Google Shape;290;p3"/>
          <p:cNvPicPr preferRelativeResize="0"/>
          <p:nvPr/>
        </p:nvPicPr>
        <p:blipFill rotWithShape="1">
          <a:blip r:embed="rId3">
            <a:alphaModFix/>
          </a:blip>
          <a:srcRect/>
          <a:stretch/>
        </p:blipFill>
        <p:spPr>
          <a:xfrm>
            <a:off x="10440201" y="6135170"/>
            <a:ext cx="1585097" cy="5974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
          <p:cNvSpPr txBox="1">
            <a:spLocks noGrp="1"/>
          </p:cNvSpPr>
          <p:nvPr>
            <p:ph type="title" idx="4294967295"/>
          </p:nvPr>
        </p:nvSpPr>
        <p:spPr>
          <a:xfrm>
            <a:off x="673100" y="554038"/>
            <a:ext cx="4738688" cy="40481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2000" b="1" i="0" u="none" strike="noStrike" cap="none">
                <a:solidFill>
                  <a:schemeClr val="dk1"/>
                </a:solidFill>
                <a:latin typeface="Inter Tight"/>
                <a:ea typeface="Inter Tight"/>
                <a:cs typeface="Inter Tight"/>
                <a:sym typeface="Inter Tight"/>
              </a:rPr>
              <a:t>Spelregler för en konstruktiv diskussion</a:t>
            </a:r>
            <a:endParaRPr/>
          </a:p>
        </p:txBody>
      </p:sp>
      <p:sp>
        <p:nvSpPr>
          <p:cNvPr id="296" name="Google Shape;296;p4"/>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1. </a:t>
            </a:r>
            <a:r>
              <a:rPr lang="sv-FI" b="1"/>
              <a:t>Lyssna</a:t>
            </a:r>
            <a:r>
              <a:rPr lang="sv-FI"/>
              <a:t> på de andra, avbryt inte och inled inget sidospår.</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2. </a:t>
            </a:r>
            <a:r>
              <a:rPr lang="sv-FI" b="1"/>
              <a:t>Kommentera</a:t>
            </a:r>
            <a:r>
              <a:rPr lang="sv-FI"/>
              <a:t> de andras inlägg och använd vardagligt språk.</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3. </a:t>
            </a:r>
            <a:r>
              <a:rPr lang="sv-FI" b="1"/>
              <a:t>Berätta</a:t>
            </a:r>
            <a:r>
              <a:rPr lang="sv-FI"/>
              <a:t> om dina egna erfarenheter.</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4. </a:t>
            </a:r>
            <a:r>
              <a:rPr lang="sv-FI" b="1"/>
              <a:t>Tala direkt till de andra</a:t>
            </a:r>
            <a:r>
              <a:rPr lang="sv-FI"/>
              <a:t> och fråga vad de tycker.</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5. </a:t>
            </a:r>
            <a:r>
              <a:rPr lang="sv-FI" b="1"/>
              <a:t>Var närvarande och respektera</a:t>
            </a:r>
            <a:r>
              <a:rPr lang="sv-FI"/>
              <a:t> de andra och förtroendet mellan er.</a:t>
            </a:r>
            <a:endParaRPr/>
          </a:p>
          <a:p>
            <a:pPr marL="0" lvl="0" indent="0" algn="l" rtl="0">
              <a:lnSpc>
                <a:spcPct val="110000"/>
              </a:lnSpc>
              <a:spcBef>
                <a:spcPts val="0"/>
              </a:spcBef>
              <a:spcAft>
                <a:spcPts val="0"/>
              </a:spcAft>
              <a:buClr>
                <a:schemeClr val="dk1"/>
              </a:buClr>
              <a:buSzPts val="1600"/>
              <a:buNone/>
            </a:pPr>
            <a:endParaRPr/>
          </a:p>
          <a:p>
            <a:pPr marL="0" lvl="0" indent="0" algn="l" rtl="0">
              <a:lnSpc>
                <a:spcPct val="110000"/>
              </a:lnSpc>
              <a:spcBef>
                <a:spcPts val="0"/>
              </a:spcBef>
              <a:spcAft>
                <a:spcPts val="0"/>
              </a:spcAft>
              <a:buClr>
                <a:schemeClr val="dk1"/>
              </a:buClr>
              <a:buSzPts val="1600"/>
              <a:buNone/>
            </a:pPr>
            <a:r>
              <a:rPr lang="sv-FI"/>
              <a:t>6. </a:t>
            </a:r>
            <a:r>
              <a:rPr lang="sv-FI" b="1"/>
              <a:t>Lyft fram och sammanställ.</a:t>
            </a:r>
            <a:r>
              <a:rPr lang="sv-FI"/>
              <a:t> Bearbeta modigt konflikter som kommer fram och lyft fram sådant som hamnat i skymundan.</a:t>
            </a:r>
            <a:endParaRPr/>
          </a:p>
        </p:txBody>
      </p:sp>
      <p:sp>
        <p:nvSpPr>
          <p:cNvPr id="297" name="Google Shape;297;p4"/>
          <p:cNvSpPr txBox="1">
            <a:spLocks noGrp="1"/>
          </p:cNvSpPr>
          <p:nvPr>
            <p:ph type="body" idx="2"/>
          </p:nvPr>
        </p:nvSpPr>
        <p:spPr>
          <a:xfrm>
            <a:off x="6662250" y="228600"/>
            <a:ext cx="5081400" cy="582005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1000"/>
              </a:spcBef>
              <a:spcAft>
                <a:spcPts val="0"/>
              </a:spcAft>
              <a:buSzPts val="1800"/>
              <a:buNone/>
            </a:pPr>
            <a:r>
              <a:rPr lang="sv-FI" sz="1200"/>
              <a:t>I diskussionen används spelreglerna för en konstruktiv diskussion i Dialogpaus. Vi går ännu kort igenom dem.</a:t>
            </a:r>
            <a:endParaRPr/>
          </a:p>
          <a:p>
            <a:pPr marL="0" lvl="0" indent="0" algn="l" rtl="0">
              <a:lnSpc>
                <a:spcPct val="110000"/>
              </a:lnSpc>
              <a:spcBef>
                <a:spcPts val="1000"/>
              </a:spcBef>
              <a:spcAft>
                <a:spcPts val="0"/>
              </a:spcAft>
              <a:buSzPts val="1800"/>
              <a:buNone/>
            </a:pPr>
            <a:r>
              <a:rPr lang="sv-FI" sz="1200" i="1"/>
              <a:t>Ledaren går igenom de sex spelreglerna som finns till vänster.</a:t>
            </a:r>
            <a:r>
              <a:rPr lang="sv-FI" sz="1200"/>
              <a:t> </a:t>
            </a:r>
            <a:endParaRPr/>
          </a:p>
          <a:p>
            <a:pPr marL="0" lvl="0" indent="0" algn="l" rtl="0">
              <a:lnSpc>
                <a:spcPct val="110000"/>
              </a:lnSpc>
              <a:spcBef>
                <a:spcPts val="1000"/>
              </a:spcBef>
              <a:spcAft>
                <a:spcPts val="0"/>
              </a:spcAft>
              <a:buSzPts val="1800"/>
              <a:buNone/>
            </a:pPr>
            <a:r>
              <a:rPr lang="sv-FI" sz="1100"/>
              <a:t>1. Var och en har möjlighet att i lugn och ro berätta om sina egna erfarenheter och synpunkter. Det är viktigt att vi inte avbryter varandra eller går in på sidospår.</a:t>
            </a:r>
            <a:endParaRPr/>
          </a:p>
          <a:p>
            <a:pPr marL="0" lvl="0" indent="0" algn="l" rtl="0">
              <a:lnSpc>
                <a:spcPct val="110000"/>
              </a:lnSpc>
              <a:spcBef>
                <a:spcPts val="1000"/>
              </a:spcBef>
              <a:spcAft>
                <a:spcPts val="0"/>
              </a:spcAft>
              <a:buSzPts val="1800"/>
              <a:buNone/>
            </a:pPr>
            <a:r>
              <a:rPr lang="sv-FI" sz="1100"/>
              <a:t>2. Vi försöker kommentera det andra sagt. Vi använder vardagligt språk och undviker specialtermer. </a:t>
            </a:r>
            <a:endParaRPr/>
          </a:p>
          <a:p>
            <a:pPr marL="0" lvl="0" indent="0" algn="l" rtl="0">
              <a:lnSpc>
                <a:spcPct val="110000"/>
              </a:lnSpc>
              <a:spcBef>
                <a:spcPts val="1000"/>
              </a:spcBef>
              <a:spcAft>
                <a:spcPts val="0"/>
              </a:spcAft>
              <a:buSzPts val="1800"/>
              <a:buNone/>
            </a:pPr>
            <a:r>
              <a:rPr lang="sv-FI" sz="1100"/>
              <a:t>3. Vi delar med oss av våra egna erfarenheter, det vill säga tankar, observationer, känslor, minnen och föreställningar som har att göra med ämnet. </a:t>
            </a:r>
            <a:endParaRPr/>
          </a:p>
          <a:p>
            <a:pPr marL="0" lvl="0" indent="0" algn="l" rtl="0">
              <a:lnSpc>
                <a:spcPct val="110000"/>
              </a:lnSpc>
              <a:spcBef>
                <a:spcPts val="1000"/>
              </a:spcBef>
              <a:spcAft>
                <a:spcPts val="0"/>
              </a:spcAft>
              <a:buSzPts val="1800"/>
              <a:buNone/>
            </a:pPr>
            <a:r>
              <a:rPr lang="sv-FI" sz="1100"/>
              <a:t>4. Du kan tala direkt till de andra och ställa frågor. </a:t>
            </a:r>
            <a:endParaRPr/>
          </a:p>
          <a:p>
            <a:pPr marL="0" lvl="0" indent="0" algn="l" rtl="0">
              <a:lnSpc>
                <a:spcPct val="110000"/>
              </a:lnSpc>
              <a:spcBef>
                <a:spcPts val="1000"/>
              </a:spcBef>
              <a:spcAft>
                <a:spcPts val="0"/>
              </a:spcAft>
              <a:buSzPts val="1800"/>
              <a:buNone/>
            </a:pPr>
            <a:r>
              <a:rPr lang="sv-FI" sz="1100"/>
              <a:t>5. Vi koncentrerar oss på den här stunden. Vi tittar inte på telefonen eller laptoppen under diskussionen. Dagens diskussion är också konfidentiell. Du får berätta att du har deltagit i den här diskussionen, men du får endast berätta om vad andra sagt om de gett tillstånd till det. Vi talar respektfullt om andra människor, även om vi inte är av samma åsikt. </a:t>
            </a:r>
            <a:endParaRPr/>
          </a:p>
          <a:p>
            <a:pPr marL="0" lvl="0" indent="0" algn="l" rtl="0">
              <a:lnSpc>
                <a:spcPct val="110000"/>
              </a:lnSpc>
              <a:spcBef>
                <a:spcPts val="1000"/>
              </a:spcBef>
              <a:spcAft>
                <a:spcPts val="0"/>
              </a:spcAft>
              <a:buSzPts val="1800"/>
              <a:buNone/>
            </a:pPr>
            <a:r>
              <a:rPr lang="sv-FI" sz="1100"/>
              <a:t>6. Dialogen är avsedd att vara en situation där vi också kan undersöka konflikter som uppstår. Vi behöver inte vara överens om allt. Olika synvinklar berikar diskussionen och hjälper oss att bättre förstå ämnet för dialogen. </a:t>
            </a:r>
            <a:endParaRPr/>
          </a:p>
          <a:p>
            <a:pPr marL="0" lvl="0" indent="0" algn="l" rtl="0">
              <a:lnSpc>
                <a:spcPct val="110000"/>
              </a:lnSpc>
              <a:spcBef>
                <a:spcPts val="1000"/>
              </a:spcBef>
              <a:spcAft>
                <a:spcPts val="0"/>
              </a:spcAft>
              <a:buSzPts val="1800"/>
              <a:buNone/>
            </a:pPr>
            <a:r>
              <a:rPr lang="sv-FI" sz="1100"/>
              <a:t>Kan vi tillsammans förbinda oss till de här spelreglerna? </a:t>
            </a:r>
            <a:endParaRPr/>
          </a:p>
          <a:p>
            <a:pPr marL="0" lvl="0" indent="0" algn="l" rtl="0">
              <a:lnSpc>
                <a:spcPct val="110000"/>
              </a:lnSpc>
              <a:spcBef>
                <a:spcPts val="1000"/>
              </a:spcBef>
              <a:spcAft>
                <a:spcPts val="0"/>
              </a:spcAft>
              <a:buSzPts val="1800"/>
              <a:buNone/>
            </a:pPr>
            <a:r>
              <a:rPr lang="sv-FI" sz="1100"/>
              <a:t>Fint, då fortsätter vi!</a:t>
            </a:r>
            <a:endParaRPr/>
          </a:p>
          <a:p>
            <a:pPr marL="0" lvl="0" indent="0" algn="r" rtl="0">
              <a:lnSpc>
                <a:spcPct val="110000"/>
              </a:lnSpc>
              <a:spcBef>
                <a:spcPts val="1000"/>
              </a:spcBef>
              <a:spcAft>
                <a:spcPts val="0"/>
              </a:spcAft>
              <a:buSzPts val="1800"/>
              <a:buNone/>
            </a:pPr>
            <a:r>
              <a:rPr lang="sv-FI" sz="1100" b="1"/>
              <a:t>5 min</a:t>
            </a:r>
            <a:endParaRPr/>
          </a:p>
        </p:txBody>
      </p:sp>
      <p:pic>
        <p:nvPicPr>
          <p:cNvPr id="298" name="Google Shape;298;p4"/>
          <p:cNvPicPr preferRelativeResize="0"/>
          <p:nvPr/>
        </p:nvPicPr>
        <p:blipFill rotWithShape="1">
          <a:blip r:embed="rId3">
            <a:alphaModFix/>
          </a:blip>
          <a:srcRect/>
          <a:stretch/>
        </p:blipFill>
        <p:spPr>
          <a:xfrm>
            <a:off x="10420676" y="6144420"/>
            <a:ext cx="1585097" cy="5974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5"/>
          <p:cNvSpPr txBox="1">
            <a:spLocks noGrp="1"/>
          </p:cNvSpPr>
          <p:nvPr>
            <p:ph type="body" idx="1"/>
          </p:nvPr>
        </p:nvSpPr>
        <p:spPr>
          <a:xfrm>
            <a:off x="672350" y="966998"/>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a:t>Min	Del							</a:t>
            </a:r>
            <a:endParaRPr/>
          </a:p>
          <a:p>
            <a:pPr marL="0" lvl="0" indent="0" algn="l" rtl="0">
              <a:lnSpc>
                <a:spcPct val="110000"/>
              </a:lnSpc>
              <a:spcBef>
                <a:spcPts val="0"/>
              </a:spcBef>
              <a:spcAft>
                <a:spcPts val="0"/>
              </a:spcAft>
              <a:buClr>
                <a:schemeClr val="dk1"/>
              </a:buClr>
              <a:buSzPts val="1600"/>
              <a:buNone/>
            </a:pPr>
            <a:r>
              <a:rPr lang="sv-FI" sz="1400" b="1"/>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p:txBody>
      </p:sp>
      <p:sp>
        <p:nvSpPr>
          <p:cNvPr id="304" name="Google Shape;304;p5"/>
          <p:cNvSpPr txBox="1">
            <a:spLocks noGrp="1"/>
          </p:cNvSpPr>
          <p:nvPr>
            <p:ph type="title" idx="4294967295"/>
          </p:nvPr>
        </p:nvSpPr>
        <p:spPr>
          <a:xfrm>
            <a:off x="6526213" y="241300"/>
            <a:ext cx="5008562" cy="3698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Introduktion till diskussionen</a:t>
            </a:r>
            <a:endParaRPr/>
          </a:p>
        </p:txBody>
      </p:sp>
      <p:sp>
        <p:nvSpPr>
          <p:cNvPr id="305" name="Google Shape;305;p5"/>
          <p:cNvSpPr txBox="1">
            <a:spLocks noGrp="1"/>
          </p:cNvSpPr>
          <p:nvPr>
            <p:ph type="body" idx="2"/>
          </p:nvPr>
        </p:nvSpPr>
        <p:spPr>
          <a:xfrm>
            <a:off x="6526350" y="422051"/>
            <a:ext cx="5284800" cy="5988112"/>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sv-FI" sz="1300" b="1"/>
              <a:t>Vi börjar med att sätta oss in i temat med hjälp av följande video/musik/text. </a:t>
            </a:r>
            <a:endParaRPr sz="1300" b="1"/>
          </a:p>
          <a:p>
            <a:pPr marL="0" lvl="0" indent="0" algn="l" rtl="0">
              <a:lnSpc>
                <a:spcPct val="115000"/>
              </a:lnSpc>
              <a:spcBef>
                <a:spcPts val="0"/>
              </a:spcBef>
              <a:spcAft>
                <a:spcPts val="0"/>
              </a:spcAft>
              <a:buSzPts val="1100"/>
              <a:buNone/>
            </a:pPr>
            <a:r>
              <a:rPr lang="sv-FI" sz="1200" i="1"/>
              <a:t>Du kan använda till exempel följande text för introduktionen: </a:t>
            </a:r>
            <a:endParaRPr sz="1500"/>
          </a:p>
          <a:p>
            <a:pPr marL="0" lvl="0" indent="0" algn="l" rtl="0">
              <a:lnSpc>
                <a:spcPct val="115000"/>
              </a:lnSpc>
              <a:spcBef>
                <a:spcPts val="0"/>
              </a:spcBef>
              <a:spcAft>
                <a:spcPts val="0"/>
              </a:spcAft>
              <a:buSzPts val="1100"/>
              <a:buNone/>
            </a:pPr>
            <a:r>
              <a:rPr lang="sv-FI" sz="1200" b="1"/>
              <a:t>Vi kommer att kliva in i ett nytt arbetsliv som förändras i takt med att allt fler människor flyttar till Finland från olika delar av världen för att arbeta. Hurudant arbetsland är Finland för dem som flyttar hit för arbete? Hur upplever de som är födda och uppvuxna här migrationens konsekvenser för arbetslivet? Vad behövs för att människor med olika bakgrunder ska kunna bygga ett gemensamt arbetsliv och ett gemensamt samhälle i Finland? </a:t>
            </a:r>
            <a:endParaRPr sz="1200" b="1"/>
          </a:p>
          <a:p>
            <a:pPr marL="0" lvl="0" indent="0" algn="l" rtl="0">
              <a:lnSpc>
                <a:spcPct val="115000"/>
              </a:lnSpc>
              <a:spcBef>
                <a:spcPts val="1200"/>
              </a:spcBef>
              <a:spcAft>
                <a:spcPts val="0"/>
              </a:spcAft>
              <a:buSzPts val="1100"/>
              <a:buNone/>
            </a:pPr>
            <a:r>
              <a:rPr lang="sv-FI" sz="1200" b="1"/>
              <a:t>De förändringar som arbetsrelaterad invandring medför påverkar hur arbetslivet, tjänster och lokalsamhällen formas under de kommande åren. Arbetsrelaterad invandring har även ett nära samband med upplevelser av samhällstillhörighet, rättvisa och vårt lands framtidsriktning. De människor som flyttar till Finland för med sig nya perspektiv och resurser. Samtidigt kan förändringar i samhället och arbetslivet ge upphov till spänningar och förstärka samhälleliga motsättningar. Vi behöver en bred och gemensam förståelse för hur ett jämlikt, hållbart och blomstrande arbetsliv kan byggas i morgondagens Finland. </a:t>
            </a:r>
            <a:endParaRPr sz="1200" b="1"/>
          </a:p>
          <a:p>
            <a:pPr marL="0" indent="0">
              <a:lnSpc>
                <a:spcPct val="115000"/>
              </a:lnSpc>
              <a:spcBef>
                <a:spcPts val="1200"/>
              </a:spcBef>
              <a:buSzPts val="1100"/>
              <a:buNone/>
            </a:pPr>
            <a:r>
              <a:rPr lang="sv-FI" sz="1200" i="1" dirty="0"/>
              <a:t>Du kan använda en aktuell artikel, nyhet, forskning, ett stycke eller annat material som anknyter till temat och som passar din deltagargrupp och inspirera till diskussion med hjälp av detta. Eller så kan du redigera texten så att den passar deltagargruppen.       </a:t>
            </a:r>
            <a:r>
              <a:rPr lang="sv-FI" sz="1200" b="1"/>
              <a:t>2 min</a:t>
            </a:r>
            <a:endParaRPr sz="1500" b="1"/>
          </a:p>
          <a:p>
            <a:pPr marL="0" lvl="0" indent="0" algn="l" rtl="0">
              <a:lnSpc>
                <a:spcPct val="110000"/>
              </a:lnSpc>
              <a:spcBef>
                <a:spcPts val="1200"/>
              </a:spcBef>
              <a:spcAft>
                <a:spcPts val="0"/>
              </a:spcAft>
              <a:buClr>
                <a:schemeClr val="dk1"/>
              </a:buClr>
              <a:buSzPts val="1600"/>
              <a:buNone/>
            </a:pPr>
            <a:r>
              <a:rPr lang="sv-FI" sz="1300" b="1" dirty="0"/>
              <a:t>					</a:t>
            </a:r>
            <a:endParaRPr sz="1500"/>
          </a:p>
          <a:p>
            <a:pPr marL="0" lvl="0" indent="0" algn="l" rtl="0">
              <a:lnSpc>
                <a:spcPct val="110000"/>
              </a:lnSpc>
              <a:spcBef>
                <a:spcPts val="0"/>
              </a:spcBef>
              <a:spcAft>
                <a:spcPts val="0"/>
              </a:spcAft>
              <a:buClr>
                <a:schemeClr val="dk1"/>
              </a:buClr>
              <a:buSzPts val="1600"/>
              <a:buNone/>
            </a:pPr>
            <a:r>
              <a:rPr lang="sv-FI" sz="1300" b="1"/>
              <a:t>					2 min</a:t>
            </a:r>
            <a:endParaRPr sz="1500"/>
          </a:p>
          <a:p>
            <a:pPr marL="0" lvl="0" indent="0" algn="l" rtl="0">
              <a:lnSpc>
                <a:spcPct val="110000"/>
              </a:lnSpc>
              <a:spcBef>
                <a:spcPts val="0"/>
              </a:spcBef>
              <a:spcAft>
                <a:spcPts val="0"/>
              </a:spcAft>
              <a:buClr>
                <a:schemeClr val="dk1"/>
              </a:buClr>
              <a:buSzPts val="1600"/>
              <a:buNone/>
            </a:pPr>
            <a:endParaRPr sz="1000"/>
          </a:p>
        </p:txBody>
      </p:sp>
      <p:pic>
        <p:nvPicPr>
          <p:cNvPr id="306" name="Google Shape;306;p5"/>
          <p:cNvPicPr preferRelativeResize="0"/>
          <p:nvPr/>
        </p:nvPicPr>
        <p:blipFill rotWithShape="1">
          <a:blip r:embed="rId3">
            <a:alphaModFix/>
          </a:blip>
          <a:srcRect/>
          <a:stretch/>
        </p:blipFill>
        <p:spPr>
          <a:xfrm>
            <a:off x="10419981" y="6120049"/>
            <a:ext cx="1585097" cy="5974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
          <p:cNvSpPr txBox="1">
            <a:spLocks noGrp="1"/>
          </p:cNvSpPr>
          <p:nvPr>
            <p:ph type="body" idx="1"/>
          </p:nvPr>
        </p:nvSpPr>
        <p:spPr>
          <a:xfrm>
            <a:off x="672350" y="966998"/>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500"/>
              <a:t>Min	Del							</a:t>
            </a:r>
            <a:endParaRPr/>
          </a:p>
          <a:p>
            <a:pPr marL="0" lvl="0" indent="0" algn="l" rtl="0">
              <a:lnSpc>
                <a:spcPct val="110000"/>
              </a:lnSpc>
              <a:spcBef>
                <a:spcPts val="0"/>
              </a:spcBef>
              <a:spcAft>
                <a:spcPts val="0"/>
              </a:spcAft>
              <a:buClr>
                <a:schemeClr val="dk1"/>
              </a:buClr>
              <a:buSzPts val="1600"/>
              <a:buNone/>
            </a:pPr>
            <a:r>
              <a:rPr lang="sv-FI" sz="1400" b="1"/>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sz="12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a:p>
        </p:txBody>
      </p:sp>
      <p:sp>
        <p:nvSpPr>
          <p:cNvPr id="312" name="Google Shape;312;p6"/>
          <p:cNvSpPr txBox="1">
            <a:spLocks noGrp="1"/>
          </p:cNvSpPr>
          <p:nvPr>
            <p:ph type="title" idx="4294967295"/>
          </p:nvPr>
        </p:nvSpPr>
        <p:spPr>
          <a:xfrm>
            <a:off x="6526213" y="241300"/>
            <a:ext cx="5008562" cy="3698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Introduktion till diskussionen – diskussion i par</a:t>
            </a:r>
            <a:endParaRPr/>
          </a:p>
        </p:txBody>
      </p:sp>
      <p:sp>
        <p:nvSpPr>
          <p:cNvPr id="313" name="Google Shape;313;p6"/>
          <p:cNvSpPr txBox="1">
            <a:spLocks noGrp="1"/>
          </p:cNvSpPr>
          <p:nvPr>
            <p:ph type="body" idx="2"/>
          </p:nvPr>
        </p:nvSpPr>
        <p:spPr>
          <a:xfrm>
            <a:off x="6526350" y="645574"/>
            <a:ext cx="5284650" cy="5298025"/>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sv-FI" sz="1300" i="1"/>
              <a:t>Efter att introduktionsmaterialet presenterats delar du in gruppen i par. Berätta tydligt vem är par med vem. Om gruppen endast består av tre personer kan ni diskutera de första tankarna tillsammans i hela gruppen. </a:t>
            </a:r>
            <a:r>
              <a:rPr lang="sv-FI" sz="1300" i="1">
                <a:highlight>
                  <a:srgbClr val="FFFFFF"/>
                </a:highlight>
              </a:rPr>
              <a:t>Du kan börja direkt utan material med en diskussion i par. Välj bland alternativen den fråga som passar deltagarna bäst eller formulera själv en inledande fråga som passar just er.</a:t>
            </a:r>
            <a:endParaRPr sz="1500"/>
          </a:p>
          <a:p>
            <a:pPr marL="0" lvl="0" indent="0" algn="l" rtl="0">
              <a:lnSpc>
                <a:spcPct val="115000"/>
              </a:lnSpc>
              <a:spcBef>
                <a:spcPts val="0"/>
              </a:spcBef>
              <a:spcAft>
                <a:spcPts val="0"/>
              </a:spcAft>
              <a:buClr>
                <a:schemeClr val="dk1"/>
              </a:buClr>
              <a:buSzPts val="1100"/>
              <a:buFont typeface="Arial"/>
              <a:buNone/>
            </a:pPr>
            <a:endParaRPr sz="1300" i="1">
              <a:highlight>
                <a:srgbClr val="FFFFFF"/>
              </a:highlight>
            </a:endParaRPr>
          </a:p>
          <a:p>
            <a:pPr marL="0" lvl="0" indent="0" algn="l" rtl="0">
              <a:lnSpc>
                <a:spcPct val="115000"/>
              </a:lnSpc>
              <a:spcBef>
                <a:spcPts val="0"/>
              </a:spcBef>
              <a:spcAft>
                <a:spcPts val="0"/>
              </a:spcAft>
              <a:buSzPts val="1100"/>
              <a:buNone/>
            </a:pPr>
            <a:r>
              <a:rPr lang="sv-FI" sz="1300" i="1"/>
              <a:t>Alternativ 1 med </a:t>
            </a:r>
            <a:r>
              <a:rPr lang="sv-FI" sz="1300" i="1">
                <a:latin typeface="Inter Tight"/>
                <a:ea typeface="Inter Tight"/>
                <a:cs typeface="Inter Tight"/>
                <a:sym typeface="Inter Tight"/>
              </a:rPr>
              <a:t>inledningen:</a:t>
            </a:r>
            <a:r>
              <a:rPr lang="sv-FI" sz="1300" b="1">
                <a:latin typeface="Inter Tight"/>
                <a:ea typeface="Inter Tight"/>
                <a:cs typeface="Inter Tight"/>
                <a:sym typeface="Inter Tight"/>
              </a:rPr>
              <a:t> </a:t>
            </a:r>
            <a:r>
              <a:rPr lang="sv-FI" sz="1300" b="1"/>
              <a:t>Berätta för en annan deltagare om en personlig erfarenhet – en tanke, känsla eller föreställning – som väcktes av inledningen och som gäller hur arbetslivet förändras till följd av arbetsrelaterad invandring.</a:t>
            </a:r>
            <a:endParaRPr sz="1500"/>
          </a:p>
          <a:p>
            <a:pPr marL="0" lvl="0" indent="0" algn="l" rtl="0">
              <a:lnSpc>
                <a:spcPct val="115000"/>
              </a:lnSpc>
              <a:spcBef>
                <a:spcPts val="0"/>
              </a:spcBef>
              <a:spcAft>
                <a:spcPts val="0"/>
              </a:spcAft>
              <a:buSzPts val="1100"/>
              <a:buNone/>
            </a:pPr>
            <a:endParaRPr sz="1300"/>
          </a:p>
          <a:p>
            <a:pPr marL="0" lvl="0" indent="0" algn="l" rtl="0">
              <a:lnSpc>
                <a:spcPct val="115000"/>
              </a:lnSpc>
              <a:spcBef>
                <a:spcPts val="0"/>
              </a:spcBef>
              <a:spcAft>
                <a:spcPts val="0"/>
              </a:spcAft>
              <a:buSzPts val="1100"/>
              <a:buNone/>
            </a:pPr>
            <a:r>
              <a:rPr lang="sv-FI" sz="1300" i="1"/>
              <a:t>Alternativ 2 utan </a:t>
            </a:r>
            <a:r>
              <a:rPr lang="sv-FI" sz="1300" i="1">
                <a:latin typeface="Inter Tight"/>
                <a:ea typeface="Inter Tight"/>
                <a:cs typeface="Inter Tight"/>
                <a:sym typeface="Inter Tight"/>
              </a:rPr>
              <a:t>inledningen:</a:t>
            </a:r>
            <a:r>
              <a:rPr lang="sv-FI" sz="1700" b="1">
                <a:latin typeface="Inter Tight"/>
                <a:ea typeface="Inter Tight"/>
                <a:cs typeface="Inter Tight"/>
                <a:sym typeface="Inter Tight"/>
              </a:rPr>
              <a:t> </a:t>
            </a:r>
            <a:r>
              <a:rPr lang="sv-FI" sz="1300" b="1"/>
              <a:t>Berätta om en personlig erfarenhet eller situation som du nyligen upplevt och som är kopplad till förändringar i arbetslivet till följd av arbetsrelaterad invandring.</a:t>
            </a:r>
            <a:endParaRPr sz="1500" b="1"/>
          </a:p>
          <a:p>
            <a:pPr marL="0" lvl="0" indent="0" algn="l" rtl="0">
              <a:lnSpc>
                <a:spcPct val="115000"/>
              </a:lnSpc>
              <a:spcBef>
                <a:spcPts val="0"/>
              </a:spcBef>
              <a:spcAft>
                <a:spcPts val="0"/>
              </a:spcAft>
              <a:buSzPts val="1100"/>
              <a:buNone/>
            </a:pPr>
            <a:endParaRPr sz="1300"/>
          </a:p>
          <a:p>
            <a:pPr marL="0" lvl="0" indent="0" algn="l" rtl="0">
              <a:lnSpc>
                <a:spcPct val="115000"/>
              </a:lnSpc>
              <a:spcBef>
                <a:spcPts val="0"/>
              </a:spcBef>
              <a:spcAft>
                <a:spcPts val="0"/>
              </a:spcAft>
              <a:buSzPts val="1100"/>
              <a:buNone/>
            </a:pPr>
            <a:r>
              <a:rPr lang="sv-FI" sz="1300"/>
              <a:t>Se till att båda hörs.</a:t>
            </a:r>
            <a:endParaRPr sz="1500"/>
          </a:p>
          <a:p>
            <a:pPr marL="0" lvl="0" indent="0" algn="l" rtl="0">
              <a:lnSpc>
                <a:spcPct val="115000"/>
              </a:lnSpc>
              <a:spcBef>
                <a:spcPts val="0"/>
              </a:spcBef>
              <a:spcAft>
                <a:spcPts val="0"/>
              </a:spcAft>
              <a:buClr>
                <a:schemeClr val="dk1"/>
              </a:buClr>
              <a:buSzPts val="1100"/>
              <a:buFont typeface="Arial"/>
              <a:buNone/>
            </a:pPr>
            <a:endParaRPr sz="1300" b="1">
              <a:solidFill>
                <a:srgbClr val="FF0000"/>
              </a:solidFill>
            </a:endParaRPr>
          </a:p>
          <a:p>
            <a:pPr marL="0" lvl="0" indent="0" algn="l" rtl="0">
              <a:lnSpc>
                <a:spcPct val="110000"/>
              </a:lnSpc>
              <a:spcBef>
                <a:spcPts val="0"/>
              </a:spcBef>
              <a:spcAft>
                <a:spcPts val="0"/>
              </a:spcAft>
              <a:buClr>
                <a:schemeClr val="dk1"/>
              </a:buClr>
              <a:buSzPts val="1600"/>
              <a:buNone/>
            </a:pPr>
            <a:r>
              <a:rPr lang="sv-FI" sz="1300"/>
              <a:t>Vi har tre minuter på oss. Ni kan börja...</a:t>
            </a:r>
            <a:endParaRPr sz="1500"/>
          </a:p>
          <a:p>
            <a:pPr marL="0" lvl="0" indent="0" algn="l" rtl="0">
              <a:lnSpc>
                <a:spcPct val="110000"/>
              </a:lnSpc>
              <a:spcBef>
                <a:spcPts val="0"/>
              </a:spcBef>
              <a:spcAft>
                <a:spcPts val="0"/>
              </a:spcAft>
              <a:buClr>
                <a:schemeClr val="dk1"/>
              </a:buClr>
              <a:buSzPts val="1600"/>
              <a:buNone/>
            </a:pPr>
            <a:r>
              <a:rPr lang="sv-FI" sz="1300"/>
              <a:t>… Nu är det dags att avsluta.		                </a:t>
            </a:r>
            <a:endParaRPr sz="1300" b="1"/>
          </a:p>
          <a:p>
            <a:pPr marL="0" lvl="0" indent="0" algn="l" rtl="0">
              <a:lnSpc>
                <a:spcPct val="110000"/>
              </a:lnSpc>
              <a:spcBef>
                <a:spcPts val="0"/>
              </a:spcBef>
              <a:spcAft>
                <a:spcPts val="0"/>
              </a:spcAft>
              <a:buClr>
                <a:schemeClr val="dk1"/>
              </a:buClr>
              <a:buSzPts val="1600"/>
              <a:buNone/>
            </a:pPr>
            <a:r>
              <a:rPr lang="sv-FI" sz="1300" b="1"/>
              <a:t>					3 min</a:t>
            </a:r>
            <a:endParaRPr sz="1500"/>
          </a:p>
          <a:p>
            <a:pPr marL="0" lvl="0" indent="0" algn="l" rtl="0">
              <a:lnSpc>
                <a:spcPct val="110000"/>
              </a:lnSpc>
              <a:spcBef>
                <a:spcPts val="0"/>
              </a:spcBef>
              <a:spcAft>
                <a:spcPts val="0"/>
              </a:spcAft>
              <a:buClr>
                <a:schemeClr val="dk1"/>
              </a:buClr>
              <a:buSzPts val="1600"/>
              <a:buNone/>
            </a:pPr>
            <a:endParaRPr sz="1000"/>
          </a:p>
        </p:txBody>
      </p:sp>
      <p:pic>
        <p:nvPicPr>
          <p:cNvPr id="314" name="Google Shape;314;p6"/>
          <p:cNvPicPr preferRelativeResize="0"/>
          <p:nvPr/>
        </p:nvPicPr>
        <p:blipFill rotWithShape="1">
          <a:blip r:embed="rId3">
            <a:alphaModFix/>
          </a:blip>
          <a:srcRect/>
          <a:stretch/>
        </p:blipFill>
        <p:spPr>
          <a:xfrm>
            <a:off x="10430255" y="6130324"/>
            <a:ext cx="1585097" cy="5974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7"/>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a:t>Min	Del				</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b="1"/>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5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300" i="1"/>
          </a:p>
          <a:p>
            <a:pPr marL="0" lvl="0" indent="0" algn="l" rtl="0">
              <a:lnSpc>
                <a:spcPct val="110000"/>
              </a:lnSpc>
              <a:spcBef>
                <a:spcPts val="0"/>
              </a:spcBef>
              <a:spcAft>
                <a:spcPts val="0"/>
              </a:spcAft>
              <a:buClr>
                <a:schemeClr val="dk1"/>
              </a:buClr>
              <a:buSzPts val="1600"/>
              <a:buNone/>
            </a:pPr>
            <a:endParaRPr/>
          </a:p>
        </p:txBody>
      </p:sp>
      <p:sp>
        <p:nvSpPr>
          <p:cNvPr id="320" name="Google Shape;320;p7"/>
          <p:cNvSpPr txBox="1">
            <a:spLocks noGrp="1"/>
          </p:cNvSpPr>
          <p:nvPr>
            <p:ph type="title" idx="4294967295"/>
          </p:nvPr>
        </p:nvSpPr>
        <p:spPr>
          <a:xfrm>
            <a:off x="6526213" y="554038"/>
            <a:ext cx="4706937"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Gemensam diskussion</a:t>
            </a:r>
            <a:endParaRPr/>
          </a:p>
        </p:txBody>
      </p:sp>
      <p:sp>
        <p:nvSpPr>
          <p:cNvPr id="321" name="Google Shape;321;p7"/>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a:t>Berätta kort vad ni pratade om med paret och vilka tankar som väcktes. </a:t>
            </a:r>
            <a:endParaRPr/>
          </a:p>
          <a:p>
            <a:pPr marL="0" lvl="0" indent="0" algn="l" rtl="0">
              <a:lnSpc>
                <a:spcPct val="110000"/>
              </a:lnSpc>
              <a:spcBef>
                <a:spcPts val="0"/>
              </a:spcBef>
              <a:spcAft>
                <a:spcPts val="0"/>
              </a:spcAft>
              <a:buClr>
                <a:schemeClr val="dk1"/>
              </a:buClr>
              <a:buSzPts val="1600"/>
              <a:buNone/>
            </a:pPr>
            <a:endParaRPr sz="1400" b="1">
              <a:highlight>
                <a:srgbClr val="FFFFFF"/>
              </a:highlight>
            </a:endParaRPr>
          </a:p>
          <a:p>
            <a:pPr marL="0" lvl="0" indent="0" algn="l" rtl="0">
              <a:lnSpc>
                <a:spcPct val="110000"/>
              </a:lnSpc>
              <a:spcBef>
                <a:spcPts val="0"/>
              </a:spcBef>
              <a:spcAft>
                <a:spcPts val="0"/>
              </a:spcAft>
              <a:buClr>
                <a:schemeClr val="dk1"/>
              </a:buClr>
              <a:buSzPts val="1600"/>
              <a:buNone/>
            </a:pPr>
            <a:r>
              <a:rPr lang="sv-FI" sz="1400"/>
              <a:t>Vem vill börja och berätta om vad ni pratat om?</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b="1" i="1"/>
              <a:t>Vilka andra erfarenheter lyftes fram? </a:t>
            </a:r>
            <a:endParaRPr/>
          </a:p>
          <a:p>
            <a:pPr marL="0" lvl="0" indent="0" algn="l" rtl="0">
              <a:lnSpc>
                <a:spcPct val="110000"/>
              </a:lnSpc>
              <a:spcBef>
                <a:spcPts val="0"/>
              </a:spcBef>
              <a:spcAft>
                <a:spcPts val="0"/>
              </a:spcAft>
              <a:buClr>
                <a:schemeClr val="dk1"/>
              </a:buClr>
              <a:buSzPts val="1600"/>
              <a:buNone/>
            </a:pPr>
            <a:endParaRPr sz="1400" i="1"/>
          </a:p>
          <a:p>
            <a:pPr marL="0" indent="0">
              <a:spcBef>
                <a:spcPts val="0"/>
              </a:spcBef>
              <a:buNone/>
            </a:pPr>
            <a:r>
              <a:rPr lang="sv-FI" sz="1400"/>
              <a:t>→ </a:t>
            </a:r>
            <a:r>
              <a:rPr lang="sv-FI" sz="1400" i="1"/>
              <a:t>I det här skedet är det bra att fråga varje deltagare något och därigenom förmedla att det är viktigt att alla deltar i dialogen. I fortsättningen kan diskussionen vara friare.</a:t>
            </a:r>
            <a:endParaRPr/>
          </a:p>
          <a:p>
            <a:pPr marL="0" lvl="0" indent="0" algn="l" rtl="0">
              <a:lnSpc>
                <a:spcPct val="110000"/>
              </a:lnSpc>
              <a:spcBef>
                <a:spcPts val="0"/>
              </a:spcBef>
              <a:spcAft>
                <a:spcPts val="0"/>
              </a:spcAft>
              <a:buClr>
                <a:schemeClr val="dk1"/>
              </a:buClr>
              <a:buSzPts val="1600"/>
              <a:buNone/>
            </a:pPr>
            <a:endParaRPr sz="1400" i="1"/>
          </a:p>
          <a:p>
            <a:pPr marL="0" lvl="0" indent="0" algn="l" rtl="0">
              <a:lnSpc>
                <a:spcPct val="110000"/>
              </a:lnSpc>
              <a:spcBef>
                <a:spcPts val="0"/>
              </a:spcBef>
              <a:spcAft>
                <a:spcPts val="0"/>
              </a:spcAft>
              <a:buSzPts val="1600"/>
              <a:buNone/>
            </a:pPr>
            <a:r>
              <a:rPr lang="sv-FI" sz="1400" i="1"/>
              <a:t>Efter pardiskussionen: fortsätt diskutera tillsammans: </a:t>
            </a:r>
            <a:r>
              <a:rPr lang="sv-FI" sz="1400"/>
              <a:t>Nu när ni hört varandras tankar, vilka egna tankar/känslor, kanske frågor, har det väckt hos er? </a:t>
            </a:r>
            <a:endParaRPr/>
          </a:p>
          <a:p>
            <a:pPr marL="0" lvl="0" indent="0" algn="l" rtl="0">
              <a:lnSpc>
                <a:spcPct val="110000"/>
              </a:lnSpc>
              <a:spcBef>
                <a:spcPts val="0"/>
              </a:spcBef>
              <a:spcAft>
                <a:spcPts val="0"/>
              </a:spcAft>
              <a:buClr>
                <a:schemeClr val="dk1"/>
              </a:buClr>
              <a:buSzPts val="1600"/>
              <a:buNone/>
            </a:pPr>
            <a:endParaRPr sz="1400" i="1"/>
          </a:p>
          <a:p>
            <a:pPr marL="0" lvl="0" indent="0" algn="l" rtl="0">
              <a:lnSpc>
                <a:spcPct val="110000"/>
              </a:lnSpc>
              <a:spcBef>
                <a:spcPts val="0"/>
              </a:spcBef>
              <a:spcAft>
                <a:spcPts val="0"/>
              </a:spcAft>
              <a:buClr>
                <a:schemeClr val="dk1"/>
              </a:buClr>
              <a:buSzPts val="1600"/>
              <a:buNone/>
            </a:pPr>
            <a:r>
              <a:rPr lang="sv-FI" sz="1400"/>
              <a:t>Ni lyfte fram åtminstone följande: </a:t>
            </a:r>
            <a:r>
              <a:rPr lang="sv-FI" sz="1400" i="1"/>
              <a:t>sammanfatta några teman som lyfts fram</a:t>
            </a:r>
            <a:endParaRPr/>
          </a:p>
          <a:p>
            <a:pPr marL="0" lvl="0" indent="0" algn="l" rtl="0">
              <a:lnSpc>
                <a:spcPct val="110000"/>
              </a:lnSpc>
              <a:spcBef>
                <a:spcPts val="0"/>
              </a:spcBef>
              <a:spcAft>
                <a:spcPts val="0"/>
              </a:spcAft>
              <a:buClr>
                <a:schemeClr val="dk1"/>
              </a:buClr>
              <a:buSzPts val="1600"/>
              <a:buNone/>
            </a:pPr>
            <a:endParaRPr sz="1400" i="1"/>
          </a:p>
          <a:p>
            <a:pPr marL="0" lvl="0" indent="0" algn="r" rtl="0">
              <a:lnSpc>
                <a:spcPct val="110000"/>
              </a:lnSpc>
              <a:spcBef>
                <a:spcPts val="0"/>
              </a:spcBef>
              <a:spcAft>
                <a:spcPts val="0"/>
              </a:spcAft>
              <a:buClr>
                <a:schemeClr val="dk1"/>
              </a:buClr>
              <a:buSzPts val="1600"/>
              <a:buNone/>
            </a:pPr>
            <a:r>
              <a:rPr lang="sv-FI" sz="1300" b="1"/>
              <a:t>15 min</a:t>
            </a:r>
            <a:endParaRPr/>
          </a:p>
          <a:p>
            <a:pPr marL="0" lvl="0" indent="0" algn="r" rtl="0">
              <a:lnSpc>
                <a:spcPct val="110000"/>
              </a:lnSpc>
              <a:spcBef>
                <a:spcPts val="0"/>
              </a:spcBef>
              <a:spcAft>
                <a:spcPts val="0"/>
              </a:spcAft>
              <a:buClr>
                <a:schemeClr val="dk1"/>
              </a:buClr>
              <a:buSzPts val="1600"/>
              <a:buNone/>
            </a:pPr>
            <a:endParaRPr sz="1200"/>
          </a:p>
          <a:p>
            <a:pPr marL="0" lvl="0" indent="0" algn="l" rtl="0">
              <a:lnSpc>
                <a:spcPct val="110000"/>
              </a:lnSpc>
              <a:spcBef>
                <a:spcPts val="0"/>
              </a:spcBef>
              <a:spcAft>
                <a:spcPts val="0"/>
              </a:spcAft>
              <a:buClr>
                <a:schemeClr val="dk1"/>
              </a:buClr>
              <a:buSzPts val="1600"/>
              <a:buNone/>
            </a:pPr>
            <a:endParaRPr/>
          </a:p>
        </p:txBody>
      </p:sp>
      <p:pic>
        <p:nvPicPr>
          <p:cNvPr id="322" name="Google Shape;322;p7"/>
          <p:cNvPicPr preferRelativeResize="0"/>
          <p:nvPr/>
        </p:nvPicPr>
        <p:blipFill rotWithShape="1">
          <a:blip r:embed="rId3">
            <a:alphaModFix/>
          </a:blip>
          <a:srcRect/>
          <a:stretch/>
        </p:blipFill>
        <p:spPr>
          <a:xfrm>
            <a:off x="10440201" y="6142550"/>
            <a:ext cx="1585097" cy="59746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8"/>
          <p:cNvSpPr txBox="1">
            <a:spLocks noGrp="1"/>
          </p:cNvSpPr>
          <p:nvPr>
            <p:ph type="body" idx="1"/>
          </p:nvPr>
        </p:nvSpPr>
        <p:spPr>
          <a:xfrm>
            <a:off x="640850" y="1173479"/>
            <a:ext cx="4737900" cy="468489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a:t>Min	Del				</a:t>
            </a:r>
            <a:endParaRPr/>
          </a:p>
          <a:p>
            <a:pPr marL="0" lvl="0" indent="0" algn="l" rtl="0">
              <a:lnSpc>
                <a:spcPct val="110000"/>
              </a:lnSpc>
              <a:spcBef>
                <a:spcPts val="0"/>
              </a:spcBef>
              <a:spcAft>
                <a:spcPts val="0"/>
              </a:spcAft>
              <a:buClr>
                <a:schemeClr val="dk1"/>
              </a:buClr>
              <a:buSzPts val="1600"/>
              <a:buNone/>
            </a:pPr>
            <a:endParaRPr sz="800"/>
          </a:p>
          <a:p>
            <a:pPr marL="0" lvl="0" indent="0" algn="l" rtl="0">
              <a:lnSpc>
                <a:spcPct val="110000"/>
              </a:lnSpc>
              <a:spcBef>
                <a:spcPts val="0"/>
              </a:spcBef>
              <a:spcAft>
                <a:spcPts val="0"/>
              </a:spcAft>
              <a:buClr>
                <a:schemeClr val="dk1"/>
              </a:buClr>
              <a:buSzPts val="1600"/>
              <a:buNone/>
            </a:pPr>
            <a:r>
              <a:rPr lang="sv-FI" sz="1400"/>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b="1"/>
              <a:t>85 	Gemensam diskussion (inkl. paus)</a:t>
            </a:r>
            <a:endParaRPr/>
          </a:p>
          <a:p>
            <a:pPr marL="0" lvl="0" indent="0" algn="l" rtl="0">
              <a:lnSpc>
                <a:spcPct val="110000"/>
              </a:lnSpc>
              <a:spcBef>
                <a:spcPts val="0"/>
              </a:spcBef>
              <a:spcAft>
                <a:spcPts val="0"/>
              </a:spcAft>
              <a:buClr>
                <a:schemeClr val="dk1"/>
              </a:buClr>
              <a:buSzPts val="1600"/>
              <a:buNone/>
            </a:pPr>
            <a:r>
              <a:rPr lang="sv-FI" sz="1400"/>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700"/>
          </a:p>
          <a:p>
            <a:pPr marL="0" lvl="0" indent="0" algn="l" rtl="0">
              <a:lnSpc>
                <a:spcPct val="100000"/>
              </a:lnSpc>
              <a:spcBef>
                <a:spcPts val="0"/>
              </a:spcBef>
              <a:spcAft>
                <a:spcPts val="0"/>
              </a:spcAft>
              <a:buSzPts val="1600"/>
              <a:buNone/>
            </a:pPr>
            <a:r>
              <a:rPr lang="sv-FI" sz="1400"/>
              <a:t>Totalt 120 min</a:t>
            </a:r>
            <a:endParaRPr/>
          </a:p>
          <a:p>
            <a:pPr marL="0" lvl="0" indent="0" algn="l" rtl="0">
              <a:lnSpc>
                <a:spcPct val="100000"/>
              </a:lnSpc>
              <a:spcBef>
                <a:spcPts val="0"/>
              </a:spcBef>
              <a:spcAft>
                <a:spcPts val="0"/>
              </a:spcAft>
              <a:buSzPts val="1600"/>
              <a:buNone/>
            </a:pPr>
            <a:endParaRPr sz="1400" i="1"/>
          </a:p>
          <a:p>
            <a:pPr marL="0" lvl="0" indent="0" algn="l" rtl="0">
              <a:lnSpc>
                <a:spcPct val="100000"/>
              </a:lnSpc>
              <a:spcBef>
                <a:spcPts val="0"/>
              </a:spcBef>
              <a:spcAft>
                <a:spcPts val="0"/>
              </a:spcAft>
              <a:buSzPts val="1600"/>
              <a:buNone/>
            </a:pPr>
            <a:endParaRPr sz="1400" i="1"/>
          </a:p>
          <a:p>
            <a:pPr marL="0" lvl="0" indent="0" algn="l" rtl="0">
              <a:lnSpc>
                <a:spcPct val="100000"/>
              </a:lnSpc>
              <a:spcBef>
                <a:spcPts val="0"/>
              </a:spcBef>
              <a:spcAft>
                <a:spcPts val="0"/>
              </a:spcAft>
              <a:buSzPts val="1600"/>
              <a:buNone/>
            </a:pPr>
            <a:endParaRPr sz="1400" i="1"/>
          </a:p>
          <a:p>
            <a:pPr marL="0" lvl="0" indent="0" algn="l" rtl="0">
              <a:lnSpc>
                <a:spcPct val="100000"/>
              </a:lnSpc>
              <a:spcBef>
                <a:spcPts val="0"/>
              </a:spcBef>
              <a:spcAft>
                <a:spcPts val="0"/>
              </a:spcAft>
              <a:buSzPts val="1600"/>
              <a:buNone/>
            </a:pPr>
            <a:endParaRPr sz="1400" i="1"/>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5000"/>
              </a:lnSpc>
              <a:spcBef>
                <a:spcPts val="0"/>
              </a:spcBef>
              <a:spcAft>
                <a:spcPts val="0"/>
              </a:spcAft>
              <a:buClr>
                <a:schemeClr val="dk1"/>
              </a:buClr>
              <a:buSzPts val="1100"/>
              <a:buFont typeface="Arial"/>
              <a:buNone/>
            </a:pPr>
            <a:endParaRPr sz="1400">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sz="1100" i="1">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i="1">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sv-FI" sz="1100" i="1">
                <a:highlight>
                  <a:srgbClr val="FFFFFF"/>
                </a:highlight>
                <a:latin typeface="Arial"/>
                <a:ea typeface="Arial"/>
                <a:cs typeface="Arial"/>
                <a:sym typeface="Arial"/>
              </a:rPr>
              <a:t>´</a:t>
            </a:r>
            <a:endParaRPr/>
          </a:p>
        </p:txBody>
      </p:sp>
      <p:sp>
        <p:nvSpPr>
          <p:cNvPr id="328" name="Google Shape;328;p8"/>
          <p:cNvSpPr txBox="1">
            <a:spLocks noGrp="1"/>
          </p:cNvSpPr>
          <p:nvPr>
            <p:ph type="title" idx="4294967295"/>
          </p:nvPr>
        </p:nvSpPr>
        <p:spPr>
          <a:xfrm>
            <a:off x="6334125" y="490538"/>
            <a:ext cx="4705350"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Den gemensamma diskussionen fortsätter</a:t>
            </a:r>
            <a:endParaRPr/>
          </a:p>
        </p:txBody>
      </p:sp>
      <p:sp>
        <p:nvSpPr>
          <p:cNvPr id="329" name="Google Shape;329;p8"/>
          <p:cNvSpPr txBox="1">
            <a:spLocks noGrp="1"/>
          </p:cNvSpPr>
          <p:nvPr>
            <p:ph type="body" idx="2"/>
          </p:nvPr>
        </p:nvSpPr>
        <p:spPr>
          <a:xfrm>
            <a:off x="6333565" y="862324"/>
            <a:ext cx="5607423"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600"/>
              <a:buNone/>
            </a:pPr>
            <a:endParaRPr sz="1400" i="1"/>
          </a:p>
          <a:p>
            <a:pPr marL="0" lvl="0" indent="0" algn="l" rtl="0">
              <a:lnSpc>
                <a:spcPct val="100000"/>
              </a:lnSpc>
              <a:spcBef>
                <a:spcPts val="0"/>
              </a:spcBef>
              <a:spcAft>
                <a:spcPts val="0"/>
              </a:spcAft>
              <a:buClr>
                <a:schemeClr val="dk1"/>
              </a:buClr>
              <a:buSzPts val="1600"/>
              <a:buNone/>
            </a:pPr>
            <a:r>
              <a:rPr lang="sv-FI" sz="1400" i="1"/>
              <a:t>Försök ta tag i de ämnen som lyfts fram i diskussionen. Formulera tilläggsfrågor utifrån dem. Låt gärna diskussionen flöda fritt och undvik att den förvandlas till en intervju.</a:t>
            </a:r>
            <a:r>
              <a:rPr lang="sv-FI" sz="1400" dirty="0"/>
              <a:t> </a:t>
            </a:r>
            <a:endParaRPr sz="1400" dirty="0"/>
          </a:p>
          <a:p>
            <a:pPr marL="0" lvl="0" indent="0" algn="l" rtl="0">
              <a:lnSpc>
                <a:spcPct val="100000"/>
              </a:lnSpc>
              <a:spcBef>
                <a:spcPts val="0"/>
              </a:spcBef>
              <a:spcAft>
                <a:spcPts val="0"/>
              </a:spcAft>
              <a:buClr>
                <a:schemeClr val="dk1"/>
              </a:buClr>
              <a:buSzPts val="1600"/>
              <a:buNone/>
            </a:pPr>
            <a:endParaRPr sz="1400"/>
          </a:p>
          <a:p>
            <a:pPr marL="0" lvl="0" indent="0" algn="l" rtl="0">
              <a:lnSpc>
                <a:spcPct val="100000"/>
              </a:lnSpc>
              <a:spcBef>
                <a:spcPts val="0"/>
              </a:spcBef>
              <a:spcAft>
                <a:spcPts val="0"/>
              </a:spcAft>
              <a:buClr>
                <a:schemeClr val="dk1"/>
              </a:buClr>
              <a:buSzPts val="1600"/>
              <a:buNone/>
            </a:pPr>
            <a:r>
              <a:rPr lang="sv-FI" sz="1400" i="1"/>
              <a:t>Anpassa frågorna så att de passar din målgrupp, ditt område eller din organisation. Låt vid behov deltagarna fundera för sig själva eller i par efter att du ställt frågan.</a:t>
            </a:r>
            <a:endParaRPr/>
          </a:p>
          <a:p>
            <a:pPr marL="0" lvl="0" indent="0" algn="l" rtl="0">
              <a:lnSpc>
                <a:spcPct val="100000"/>
              </a:lnSpc>
              <a:spcBef>
                <a:spcPts val="0"/>
              </a:spcBef>
              <a:spcAft>
                <a:spcPts val="0"/>
              </a:spcAft>
              <a:buClr>
                <a:schemeClr val="dk1"/>
              </a:buClr>
              <a:buSzPts val="1600"/>
              <a:buNone/>
            </a:pPr>
            <a:endParaRPr sz="1400"/>
          </a:p>
          <a:p>
            <a:pPr marL="0" lvl="0" indent="0" algn="l" rtl="0">
              <a:lnSpc>
                <a:spcPct val="100000"/>
              </a:lnSpc>
              <a:spcBef>
                <a:spcPts val="0"/>
              </a:spcBef>
              <a:spcAft>
                <a:spcPts val="0"/>
              </a:spcAft>
              <a:buClr>
                <a:schemeClr val="dk1"/>
              </a:buClr>
              <a:buSzPts val="1600"/>
              <a:buNone/>
            </a:pPr>
            <a:endParaRPr sz="1400"/>
          </a:p>
          <a:p>
            <a:pPr marL="0" lvl="0" indent="0" algn="l" rtl="0">
              <a:lnSpc>
                <a:spcPct val="100000"/>
              </a:lnSpc>
              <a:spcBef>
                <a:spcPts val="0"/>
              </a:spcBef>
              <a:spcAft>
                <a:spcPts val="0"/>
              </a:spcAft>
              <a:buSzPts val="1600"/>
              <a:buNone/>
            </a:pPr>
            <a:r>
              <a:rPr lang="sv-FI" sz="1400" i="1"/>
              <a:t>Eventuella tilläggsfrågor:</a:t>
            </a:r>
            <a:endParaRPr/>
          </a:p>
          <a:p>
            <a:pPr marL="0" lvl="0" indent="0" algn="l" rtl="0">
              <a:lnSpc>
                <a:spcPct val="100000"/>
              </a:lnSpc>
              <a:spcBef>
                <a:spcPts val="0"/>
              </a:spcBef>
              <a:spcAft>
                <a:spcPts val="0"/>
              </a:spcAft>
              <a:buSzPts val="1600"/>
              <a:buNone/>
            </a:pPr>
            <a:endParaRPr sz="1400" i="1"/>
          </a:p>
          <a:p>
            <a:pPr marL="457200" lvl="0" indent="-330200" algn="l" rtl="0">
              <a:lnSpc>
                <a:spcPct val="100000"/>
              </a:lnSpc>
              <a:spcBef>
                <a:spcPts val="0"/>
              </a:spcBef>
              <a:spcAft>
                <a:spcPts val="0"/>
              </a:spcAft>
              <a:buSzPts val="1600"/>
              <a:buChar char="•"/>
            </a:pPr>
            <a:r>
              <a:rPr lang="sv-FI" sz="1400" b="1"/>
              <a:t>Vilka frågor eller fenomen väcker oro i samband med arbetsrelaterad invandring?</a:t>
            </a:r>
            <a:endParaRPr sz="1400" b="1"/>
          </a:p>
          <a:p>
            <a:pPr marL="457200" lvl="0" indent="-330200" algn="l" rtl="0">
              <a:lnSpc>
                <a:spcPct val="100000"/>
              </a:lnSpc>
              <a:spcBef>
                <a:spcPts val="0"/>
              </a:spcBef>
              <a:spcAft>
                <a:spcPts val="0"/>
              </a:spcAft>
              <a:buSzPts val="1600"/>
              <a:buChar char="•"/>
            </a:pPr>
            <a:r>
              <a:rPr lang="sv-FI" sz="1400" b="1"/>
              <a:t>Vad väcker hopp och engagemang?</a:t>
            </a:r>
            <a:endParaRPr sz="1400" b="1"/>
          </a:p>
          <a:p>
            <a:pPr marL="457200" lvl="0" indent="-330200" algn="l" rtl="0">
              <a:lnSpc>
                <a:spcPct val="100000"/>
              </a:lnSpc>
              <a:spcBef>
                <a:spcPts val="0"/>
              </a:spcBef>
              <a:spcAft>
                <a:spcPts val="0"/>
              </a:spcAft>
              <a:buSzPts val="1600"/>
              <a:buChar char="•"/>
            </a:pPr>
            <a:r>
              <a:rPr lang="sv-FI" sz="1400" b="1"/>
              <a:t>Vad behövs för att människor med olika bakgrunder ska kunna bygga ett gemensamt arbetsliv och ett gemensamt samhälle i Finland?</a:t>
            </a:r>
            <a:endParaRPr sz="1400" b="1"/>
          </a:p>
          <a:p>
            <a:pPr marL="457200" lvl="0" indent="-330200" algn="l" rtl="0">
              <a:lnSpc>
                <a:spcPct val="100000"/>
              </a:lnSpc>
              <a:spcBef>
                <a:spcPts val="0"/>
              </a:spcBef>
              <a:spcAft>
                <a:spcPts val="0"/>
              </a:spcAft>
              <a:buSzPts val="1600"/>
              <a:buChar char="•"/>
            </a:pPr>
            <a:r>
              <a:rPr lang="sv-FI" sz="1400" b="1"/>
              <a:t>Vilka förändringar behövs så snart som möjligt?</a:t>
            </a:r>
            <a:r>
              <a:rPr lang="sv-FI" sz="1400" dirty="0">
                <a:highlight>
                  <a:srgbClr val="FFFFFF"/>
                </a:highlight>
              </a:rPr>
              <a:t>	                     </a:t>
            </a:r>
            <a:endParaRPr dirty="0"/>
          </a:p>
          <a:p>
            <a:pPr>
              <a:buNone/>
            </a:pPr>
            <a:r>
              <a:rPr lang="sv-FI" sz="1400" b="1">
                <a:highlight>
                  <a:srgbClr val="FFFFFF"/>
                </a:highlight>
              </a:rPr>
              <a:t>               65 min, inkl. en eventuell paus</a:t>
            </a:r>
            <a:endParaRPr lang="en-US" sz="1400" b="1">
              <a:highlight>
                <a:srgbClr val="FFFFFF"/>
              </a:highlight>
            </a:endParaRPr>
          </a:p>
          <a:p>
            <a:pPr marL="457200" lvl="0" indent="0" algn="l">
              <a:lnSpc>
                <a:spcPct val="114999"/>
              </a:lnSpc>
              <a:spcBef>
                <a:spcPts val="1000"/>
              </a:spcBef>
              <a:spcAft>
                <a:spcPts val="0"/>
              </a:spcAft>
              <a:buSzPts val="1800"/>
              <a:buNone/>
            </a:pPr>
            <a:endParaRPr sz="1400" dirty="0">
              <a:highlight>
                <a:srgbClr val="FFFFFF"/>
              </a:highlight>
            </a:endParaRPr>
          </a:p>
          <a:p>
            <a:pPr marL="457200" lvl="0" indent="0" algn="l" rtl="0">
              <a:lnSpc>
                <a:spcPct val="115000"/>
              </a:lnSpc>
              <a:spcBef>
                <a:spcPts val="1000"/>
              </a:spcBef>
              <a:spcAft>
                <a:spcPts val="0"/>
              </a:spcAft>
              <a:buSzPts val="1800"/>
              <a:buNone/>
            </a:pPr>
            <a:r>
              <a:rPr lang="sv-FI" sz="1400" dirty="0">
                <a:highlight>
                  <a:srgbClr val="FFFFFF"/>
                </a:highlight>
              </a:rPr>
              <a:t>	</a:t>
            </a:r>
            <a:endParaRPr dirty="0"/>
          </a:p>
          <a:p>
            <a:pPr marL="457200" lvl="0" indent="0" algn="l" rtl="0">
              <a:lnSpc>
                <a:spcPct val="115000"/>
              </a:lnSpc>
              <a:spcBef>
                <a:spcPts val="1000"/>
              </a:spcBef>
              <a:spcAft>
                <a:spcPts val="0"/>
              </a:spcAft>
              <a:buSzPts val="1800"/>
              <a:buNone/>
            </a:pPr>
            <a:endParaRPr sz="1400">
              <a:highlight>
                <a:srgbClr val="FFFFFF"/>
              </a:highlight>
            </a:endParaRPr>
          </a:p>
          <a:p>
            <a:pPr marL="457200" lvl="0" indent="0" algn="l" rtl="0">
              <a:lnSpc>
                <a:spcPct val="115000"/>
              </a:lnSpc>
              <a:spcBef>
                <a:spcPts val="1000"/>
              </a:spcBef>
              <a:spcAft>
                <a:spcPts val="0"/>
              </a:spcAft>
              <a:buSzPts val="1800"/>
              <a:buNone/>
            </a:pPr>
            <a:endParaRPr sz="1400">
              <a:highlight>
                <a:srgbClr val="FFFFFF"/>
              </a:highlight>
            </a:endParaRPr>
          </a:p>
          <a:p>
            <a:pPr marL="0" lvl="0" indent="0" algn="l" rtl="0">
              <a:lnSpc>
                <a:spcPct val="150000"/>
              </a:lnSpc>
              <a:spcBef>
                <a:spcPts val="1000"/>
              </a:spcBef>
              <a:spcAft>
                <a:spcPts val="0"/>
              </a:spcAft>
              <a:buSzPts val="1100"/>
              <a:buNone/>
            </a:pPr>
            <a:endParaRPr sz="1300">
              <a:highlight>
                <a:srgbClr val="FFFFFF"/>
              </a:highlight>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endParaRPr sz="110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i="1"/>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SzPts val="1800"/>
              <a:buNone/>
            </a:pPr>
            <a:endParaRPr sz="1200"/>
          </a:p>
          <a:p>
            <a:pPr marL="0" lvl="0" indent="0" algn="l" rtl="0">
              <a:lnSpc>
                <a:spcPct val="100000"/>
              </a:lnSpc>
              <a:spcBef>
                <a:spcPts val="1000"/>
              </a:spcBef>
              <a:spcAft>
                <a:spcPts val="0"/>
              </a:spcAft>
              <a:buSzPts val="1800"/>
              <a:buNone/>
            </a:pPr>
            <a:endParaRPr sz="1400"/>
          </a:p>
          <a:p>
            <a:pPr marL="0" lvl="0" indent="0" algn="r" rtl="0">
              <a:lnSpc>
                <a:spcPct val="100000"/>
              </a:lnSpc>
              <a:spcBef>
                <a:spcPts val="0"/>
              </a:spcBef>
              <a:spcAft>
                <a:spcPts val="0"/>
              </a:spcAft>
              <a:buClr>
                <a:schemeClr val="dk1"/>
              </a:buClr>
              <a:buSzPts val="1600"/>
              <a:buNone/>
            </a:pPr>
            <a:endParaRPr sz="1200"/>
          </a:p>
          <a:p>
            <a:pPr marL="0" lvl="0" indent="0" algn="l" rtl="0">
              <a:lnSpc>
                <a:spcPct val="100000"/>
              </a:lnSpc>
              <a:spcBef>
                <a:spcPts val="0"/>
              </a:spcBef>
              <a:spcAft>
                <a:spcPts val="0"/>
              </a:spcAft>
              <a:buClr>
                <a:schemeClr val="dk1"/>
              </a:buClr>
              <a:buSzPts val="1600"/>
              <a:buNone/>
            </a:pPr>
            <a:endParaRPr/>
          </a:p>
        </p:txBody>
      </p:sp>
      <p:pic>
        <p:nvPicPr>
          <p:cNvPr id="330" name="Google Shape;330;p8"/>
          <p:cNvPicPr preferRelativeResize="0"/>
          <p:nvPr/>
        </p:nvPicPr>
        <p:blipFill rotWithShape="1">
          <a:blip r:embed="rId3">
            <a:alphaModFix/>
          </a:blip>
          <a:srcRect/>
          <a:stretch/>
        </p:blipFill>
        <p:spPr>
          <a:xfrm>
            <a:off x="10431675" y="6119891"/>
            <a:ext cx="1581231" cy="5969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9"/>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a:t>Min	Del				</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15 	Inledning, presentationer, spelregler, introduktion till temat</a:t>
            </a:r>
            <a:endParaRPr/>
          </a:p>
          <a:p>
            <a:pPr marL="0" lvl="0" indent="0" algn="l" rtl="0">
              <a:lnSpc>
                <a:spcPct val="110000"/>
              </a:lnSpc>
              <a:spcBef>
                <a:spcPts val="0"/>
              </a:spcBef>
              <a:spcAft>
                <a:spcPts val="0"/>
              </a:spcAft>
              <a:buClr>
                <a:schemeClr val="dk1"/>
              </a:buClr>
              <a:buSzPts val="1600"/>
              <a:buNone/>
            </a:pPr>
            <a:r>
              <a:rPr lang="sv-FI" sz="1400"/>
              <a:t>85 	Gemensam diskussion (inkl. paus)</a:t>
            </a:r>
            <a:endParaRPr/>
          </a:p>
          <a:p>
            <a:pPr marL="0" lvl="0" indent="0" algn="l" rtl="0">
              <a:lnSpc>
                <a:spcPct val="110000"/>
              </a:lnSpc>
              <a:spcBef>
                <a:spcPts val="0"/>
              </a:spcBef>
              <a:spcAft>
                <a:spcPts val="0"/>
              </a:spcAft>
              <a:buClr>
                <a:schemeClr val="dk1"/>
              </a:buClr>
              <a:buSzPts val="1600"/>
              <a:buNone/>
            </a:pPr>
            <a:r>
              <a:rPr lang="sv-FI" sz="1400" b="1"/>
              <a:t>5 	Utbyte av diskussionen: anteckna</a:t>
            </a:r>
            <a:endParaRPr/>
          </a:p>
          <a:p>
            <a:pPr marL="0" lvl="0" indent="0" algn="l" rtl="0">
              <a:lnSpc>
                <a:spcPct val="110000"/>
              </a:lnSpc>
              <a:spcBef>
                <a:spcPts val="0"/>
              </a:spcBef>
              <a:spcAft>
                <a:spcPts val="0"/>
              </a:spcAft>
              <a:buClr>
                <a:schemeClr val="dk1"/>
              </a:buClr>
              <a:buSzPts val="1600"/>
              <a:buNone/>
            </a:pPr>
            <a:r>
              <a:rPr lang="sv-FI" sz="1400"/>
              <a:t>10	Utbyte av diskussionen: dela och fortsättning</a:t>
            </a:r>
            <a:endParaRPr/>
          </a:p>
          <a:p>
            <a:pPr marL="0" lvl="0" indent="0" algn="l" rtl="0">
              <a:lnSpc>
                <a:spcPct val="110000"/>
              </a:lnSpc>
              <a:spcBef>
                <a:spcPts val="0"/>
              </a:spcBef>
              <a:spcAft>
                <a:spcPts val="0"/>
              </a:spcAft>
              <a:buClr>
                <a:schemeClr val="dk1"/>
              </a:buClr>
              <a:buSzPts val="1600"/>
              <a:buNone/>
            </a:pPr>
            <a:r>
              <a:rPr lang="sv-FI" sz="1400"/>
              <a:t>5	Respons, tack, avslutning</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Totalt 120 min</a:t>
            </a:r>
            <a:endParaRPr/>
          </a:p>
          <a:p>
            <a:pPr marL="0" lvl="0" indent="0" algn="l" rtl="0">
              <a:lnSpc>
                <a:spcPct val="110000"/>
              </a:lnSpc>
              <a:spcBef>
                <a:spcPts val="0"/>
              </a:spcBef>
              <a:spcAft>
                <a:spcPts val="0"/>
              </a:spcAft>
              <a:buClr>
                <a:schemeClr val="dk1"/>
              </a:buClr>
              <a:buSzPts val="1600"/>
              <a:buNone/>
            </a:pPr>
            <a:endParaRPr/>
          </a:p>
        </p:txBody>
      </p:sp>
      <p:sp>
        <p:nvSpPr>
          <p:cNvPr id="336" name="Google Shape;336;p9"/>
          <p:cNvSpPr txBox="1">
            <a:spLocks noGrp="1"/>
          </p:cNvSpPr>
          <p:nvPr>
            <p:ph type="title" idx="4294967295"/>
          </p:nvPr>
        </p:nvSpPr>
        <p:spPr>
          <a:xfrm>
            <a:off x="6526213" y="554038"/>
            <a:ext cx="4706937" cy="36988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5000"/>
              <a:buFont typeface="Arial"/>
              <a:buNone/>
            </a:pPr>
            <a:r>
              <a:rPr lang="sv-FI" sz="1800" b="1" i="0" u="none" strike="noStrike" cap="none">
                <a:solidFill>
                  <a:schemeClr val="dk1"/>
                </a:solidFill>
                <a:latin typeface="Inter Tight"/>
                <a:ea typeface="Inter Tight"/>
                <a:cs typeface="Inter Tight"/>
                <a:sym typeface="Inter Tight"/>
              </a:rPr>
              <a:t>Utbyte av diskussionen: anteckna</a:t>
            </a:r>
            <a:endParaRPr/>
          </a:p>
        </p:txBody>
      </p:sp>
      <p:sp>
        <p:nvSpPr>
          <p:cNvPr id="337" name="Google Shape;337;p9"/>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sv-FI" sz="1400"/>
              <a:t>Det börjar vara dags att avsluta dialogen. Jag vill höra vilka saker, känslor eller tankar vår gemensamma diskussion har väckt.</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Skriv i hela meningar på ditt papper några saker, känslor eller tankar som har varit viktiga för dig i den här diskussionen. Vi samlar in dem som stöd för dokumentationen i dialogen, men så att inga enskilda personer kan identifieras.</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r>
              <a:rPr lang="sv-FI" sz="1400"/>
              <a:t>Ni har några minuter på er att skriva. Välj sedan en sak av det du skrivit ner som du vill dela med dig av här.</a:t>
            </a:r>
            <a:endParaRPr/>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l" rtl="0">
              <a:lnSpc>
                <a:spcPct val="110000"/>
              </a:lnSpc>
              <a:spcBef>
                <a:spcPts val="0"/>
              </a:spcBef>
              <a:spcAft>
                <a:spcPts val="0"/>
              </a:spcAft>
              <a:buClr>
                <a:schemeClr val="dk1"/>
              </a:buClr>
              <a:buSzPts val="1600"/>
              <a:buNone/>
            </a:pPr>
            <a:endParaRPr sz="1400"/>
          </a:p>
          <a:p>
            <a:pPr marL="0" lvl="0" indent="0" algn="r" rtl="0">
              <a:lnSpc>
                <a:spcPct val="110000"/>
              </a:lnSpc>
              <a:spcBef>
                <a:spcPts val="0"/>
              </a:spcBef>
              <a:spcAft>
                <a:spcPts val="0"/>
              </a:spcAft>
              <a:buClr>
                <a:schemeClr val="dk1"/>
              </a:buClr>
              <a:buSzPts val="1600"/>
              <a:buNone/>
            </a:pPr>
            <a:r>
              <a:rPr lang="sv-FI" sz="1400" b="1"/>
              <a:t>5 min</a:t>
            </a:r>
            <a:endParaRPr/>
          </a:p>
        </p:txBody>
      </p:sp>
      <p:pic>
        <p:nvPicPr>
          <p:cNvPr id="338" name="Google Shape;338;p9"/>
          <p:cNvPicPr preferRelativeResize="0"/>
          <p:nvPr/>
        </p:nvPicPr>
        <p:blipFill rotWithShape="1">
          <a:blip r:embed="rId3">
            <a:alphaModFix/>
          </a:blip>
          <a:srcRect/>
          <a:stretch/>
        </p:blipFill>
        <p:spPr>
          <a:xfrm>
            <a:off x="10440201" y="6106434"/>
            <a:ext cx="1585097" cy="597460"/>
          </a:xfrm>
          <a:prstGeom prst="rect">
            <a:avLst/>
          </a:prstGeom>
          <a:noFill/>
          <a:ln>
            <a:noFill/>
          </a:ln>
        </p:spPr>
      </p:pic>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1824b25-665d-4ca6-89ca-4f1b5bbe0424}" enabled="1" method="Privileged" siteId="{b01220f1-ab94-4936-86d7-f3b40f38f4b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Kansalliset Dialogit</vt:lpstr>
      <vt:lpstr>Nationella dialoger  Morgondagens arbetsliv - Hur förändras Finland genom arbetsrelaterad invandring?  (eller mer exakt rubrik)  Utkast till manuskript för diskussionen Längd 120 min </vt:lpstr>
      <vt:lpstr>Anvisningar för att använda manuskriptet  Planera dialogen på förhand utifrån manuskriptet.  Du kan också använda kort för att leda diskussionen som stöd för manuskriptet och anvisningarna: https://www.dialogpaus.fi/verktyg/kort-for-att-leda-diskussionen/  Manuskriptet är ett stöd för att leda dialogen, det behöver inte delas ut till deltagarna. Skriv gärna ut manuskriptet åt dig själv efter att du redigerat det.  Formuleringarna i manuskriptet är exempel. Redigera dem så att de passar temat för diskussionen, målgruppen och dig själv. De angivna tiderna är riktgivande. Avsikten med dem är de ge en uppfattning om hur mycket tid det i stora drag lönar sig att reservera för varje skede. Tiderna behöver inte följas exakt, med undantag av inledningen och avslutningen.   Du kan utnyttja din egen kompetens att leda grupper och vid behov använda beprövade metoder för att stöda diskussionen och diskussionsdeltagarna. Kom på förhand överens om vem som för anteckningar om diskussionen. Det är viktigt att anteckna hela diskussionen. Sekreteraren behöver inte utarbeta en sammanfattning av anteckningarna utan antecknar så noggrant som möjligt vad som sagts under diskussionen. Manuskriptet kan också hjälpa sekreteraren att förbereda sig.</vt:lpstr>
      <vt:lpstr>Inledning</vt:lpstr>
      <vt:lpstr>Spelregler för en konstruktiv diskussion</vt:lpstr>
      <vt:lpstr>Introduktion till diskussionen</vt:lpstr>
      <vt:lpstr>Introduktion till diskussionen – diskussion i par</vt:lpstr>
      <vt:lpstr>Gemensam diskussion</vt:lpstr>
      <vt:lpstr>Den gemensamma diskussionen fortsätter</vt:lpstr>
      <vt:lpstr>Utbyte av diskussionen: anteckna</vt:lpstr>
      <vt:lpstr>Utbyte av diskussionen: dela och fortsättning</vt:lpstr>
      <vt:lpstr>Tack och avslutning</vt:lpstr>
      <vt:lpstr>Hur går man vidare?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Laaksolahti Hannele</dc:creator>
  <cp:revision>47</cp:revision>
  <dcterms:modified xsi:type="dcterms:W3CDTF">2026-08-20T13:45:57Z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0x010100179C6EEF25CB694C9B481377EF7706B1</vt:lpwstr>
  </property>
</Properties>
</file>